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4" r:id="rId5"/>
    <p:sldId id="259" r:id="rId6"/>
    <p:sldId id="260" r:id="rId7"/>
    <p:sldId id="261" r:id="rId8"/>
    <p:sldId id="263" r:id="rId9"/>
    <p:sldId id="273" r:id="rId10"/>
    <p:sldId id="274" r:id="rId11"/>
    <p:sldId id="275" r:id="rId12"/>
    <p:sldId id="281" r:id="rId13"/>
    <p:sldId id="276" r:id="rId14"/>
    <p:sldId id="277" r:id="rId15"/>
    <p:sldId id="278" r:id="rId16"/>
    <p:sldId id="268" r:id="rId17"/>
    <p:sldId id="279" r:id="rId18"/>
    <p:sldId id="269" r:id="rId19"/>
    <p:sldId id="272" r:id="rId20"/>
    <p:sldId id="28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D1487-828A-4665-B84D-14AC657E29FC}"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IN"/>
        </a:p>
      </dgm:t>
    </dgm:pt>
    <dgm:pt modelId="{861A7365-8CC9-42C4-BEAE-AEC8364F5F74}">
      <dgm:prSet phldrT="[Text]"/>
      <dgm:spPr/>
      <dgm:t>
        <a:bodyPr/>
        <a:lstStyle/>
        <a:p>
          <a:r>
            <a:rPr lang="en-US" dirty="0"/>
            <a:t>Searching period</a:t>
          </a:r>
          <a:endParaRPr lang="en-IN" dirty="0"/>
        </a:p>
      </dgm:t>
    </dgm:pt>
    <dgm:pt modelId="{C84C5026-B9C0-40CD-9C1B-A8B79ED0D95C}" type="parTrans" cxnId="{6408859C-5E12-493B-8436-342B2B5DB1CB}">
      <dgm:prSet/>
      <dgm:spPr/>
      <dgm:t>
        <a:bodyPr/>
        <a:lstStyle/>
        <a:p>
          <a:endParaRPr lang="en-IN"/>
        </a:p>
      </dgm:t>
    </dgm:pt>
    <dgm:pt modelId="{7999FF94-79DD-42C7-869A-60D3EF5C6F7B}" type="sibTrans" cxnId="{6408859C-5E12-493B-8436-342B2B5DB1CB}">
      <dgm:prSet/>
      <dgm:spPr/>
      <dgm:t>
        <a:bodyPr/>
        <a:lstStyle/>
        <a:p>
          <a:endParaRPr lang="en-IN"/>
        </a:p>
      </dgm:t>
    </dgm:pt>
    <dgm:pt modelId="{1F5383DE-8866-409B-8EB3-DA67AF9AE598}">
      <dgm:prSet phldrT="[Text]"/>
      <dgm:spPr/>
      <dgm:t>
        <a:bodyPr/>
        <a:lstStyle/>
        <a:p>
          <a:r>
            <a:rPr lang="en-US" dirty="0"/>
            <a:t>Reading research paper</a:t>
          </a:r>
          <a:endParaRPr lang="en-IN" dirty="0"/>
        </a:p>
      </dgm:t>
    </dgm:pt>
    <dgm:pt modelId="{49F94220-508F-4B46-A8BD-3F2C63FFD1C0}" type="parTrans" cxnId="{C5D10AAD-A835-498F-89F6-0F1634516C8E}">
      <dgm:prSet/>
      <dgm:spPr/>
      <dgm:t>
        <a:bodyPr/>
        <a:lstStyle/>
        <a:p>
          <a:endParaRPr lang="en-IN"/>
        </a:p>
      </dgm:t>
    </dgm:pt>
    <dgm:pt modelId="{9844B572-154F-4D2B-B5B3-4EECB5CD49A3}" type="sibTrans" cxnId="{C5D10AAD-A835-498F-89F6-0F1634516C8E}">
      <dgm:prSet/>
      <dgm:spPr/>
      <dgm:t>
        <a:bodyPr/>
        <a:lstStyle/>
        <a:p>
          <a:endParaRPr lang="en-IN"/>
        </a:p>
      </dgm:t>
    </dgm:pt>
    <dgm:pt modelId="{4B438E41-8A7F-4A66-AA44-06F530BB19BC}">
      <dgm:prSet phldrT="[Text]"/>
      <dgm:spPr/>
      <dgm:t>
        <a:bodyPr/>
        <a:lstStyle/>
        <a:p>
          <a:r>
            <a:rPr lang="en-US" dirty="0"/>
            <a:t>Data Collection</a:t>
          </a:r>
          <a:endParaRPr lang="en-IN" dirty="0"/>
        </a:p>
      </dgm:t>
    </dgm:pt>
    <dgm:pt modelId="{027C0E41-EA62-44C5-8FA3-4F26AD473BD3}" type="parTrans" cxnId="{A4F744C0-E193-48CF-9E68-C85965BFEF2E}">
      <dgm:prSet/>
      <dgm:spPr/>
      <dgm:t>
        <a:bodyPr/>
        <a:lstStyle/>
        <a:p>
          <a:endParaRPr lang="en-IN"/>
        </a:p>
      </dgm:t>
    </dgm:pt>
    <dgm:pt modelId="{058FED58-5595-469B-8CA3-895BCD5A25E2}" type="sibTrans" cxnId="{A4F744C0-E193-48CF-9E68-C85965BFEF2E}">
      <dgm:prSet/>
      <dgm:spPr/>
      <dgm:t>
        <a:bodyPr/>
        <a:lstStyle/>
        <a:p>
          <a:endParaRPr lang="en-IN"/>
        </a:p>
      </dgm:t>
    </dgm:pt>
    <dgm:pt modelId="{9C79CF0C-D731-44FB-B560-6C722FC070C9}">
      <dgm:prSet phldrT="[Text]"/>
      <dgm:spPr/>
      <dgm:t>
        <a:bodyPr/>
        <a:lstStyle/>
        <a:p>
          <a:r>
            <a:rPr lang="en-US" dirty="0"/>
            <a:t>Data cleaning</a:t>
          </a:r>
          <a:endParaRPr lang="en-IN" dirty="0"/>
        </a:p>
      </dgm:t>
    </dgm:pt>
    <dgm:pt modelId="{8DF20B92-F1A8-4601-9CF8-B2E34BD6EE04}" type="parTrans" cxnId="{B7825528-5D41-42F9-AB73-75893C9672DA}">
      <dgm:prSet/>
      <dgm:spPr/>
      <dgm:t>
        <a:bodyPr/>
        <a:lstStyle/>
        <a:p>
          <a:endParaRPr lang="en-IN"/>
        </a:p>
      </dgm:t>
    </dgm:pt>
    <dgm:pt modelId="{EC340538-B917-4B47-9C99-97416037F457}" type="sibTrans" cxnId="{B7825528-5D41-42F9-AB73-75893C9672DA}">
      <dgm:prSet/>
      <dgm:spPr/>
      <dgm:t>
        <a:bodyPr/>
        <a:lstStyle/>
        <a:p>
          <a:endParaRPr lang="en-IN"/>
        </a:p>
      </dgm:t>
    </dgm:pt>
    <dgm:pt modelId="{3A2BA30D-4D17-47FF-AD66-FBB1594AC0F6}">
      <dgm:prSet phldrT="[Text]"/>
      <dgm:spPr/>
      <dgm:t>
        <a:bodyPr/>
        <a:lstStyle/>
        <a:p>
          <a:r>
            <a:rPr lang="en-US" dirty="0"/>
            <a:t>Data pre-processing</a:t>
          </a:r>
          <a:endParaRPr lang="en-IN" dirty="0"/>
        </a:p>
      </dgm:t>
    </dgm:pt>
    <dgm:pt modelId="{23397E8A-C729-497B-AAF2-448BC47BDC9D}" type="parTrans" cxnId="{21A175D7-30A5-4E26-A8EE-15DFD715F82C}">
      <dgm:prSet/>
      <dgm:spPr/>
      <dgm:t>
        <a:bodyPr/>
        <a:lstStyle/>
        <a:p>
          <a:endParaRPr lang="en-IN"/>
        </a:p>
      </dgm:t>
    </dgm:pt>
    <dgm:pt modelId="{B6DBEC42-503C-43AE-AB38-9A302CE21530}" type="sibTrans" cxnId="{21A175D7-30A5-4E26-A8EE-15DFD715F82C}">
      <dgm:prSet/>
      <dgm:spPr/>
      <dgm:t>
        <a:bodyPr/>
        <a:lstStyle/>
        <a:p>
          <a:endParaRPr lang="en-IN"/>
        </a:p>
      </dgm:t>
    </dgm:pt>
    <dgm:pt modelId="{36EBE2DA-39A8-4AC3-A55E-FE0242B24255}">
      <dgm:prSet phldrT="[Text]"/>
      <dgm:spPr/>
      <dgm:t>
        <a:bodyPr/>
        <a:lstStyle/>
        <a:p>
          <a:r>
            <a:rPr lang="en-US" dirty="0"/>
            <a:t>Data visualisation</a:t>
          </a:r>
          <a:endParaRPr lang="en-IN" dirty="0"/>
        </a:p>
      </dgm:t>
    </dgm:pt>
    <dgm:pt modelId="{01AA3EFA-93BC-4DE0-8131-13115EDA6521}" type="parTrans" cxnId="{ABB2FA85-72D4-4D3B-829A-CCABC7C8B244}">
      <dgm:prSet/>
      <dgm:spPr/>
      <dgm:t>
        <a:bodyPr/>
        <a:lstStyle/>
        <a:p>
          <a:endParaRPr lang="en-IN"/>
        </a:p>
      </dgm:t>
    </dgm:pt>
    <dgm:pt modelId="{53F0F560-F2DE-442E-A2EE-3D8DFA629037}" type="sibTrans" cxnId="{ABB2FA85-72D4-4D3B-829A-CCABC7C8B244}">
      <dgm:prSet/>
      <dgm:spPr/>
      <dgm:t>
        <a:bodyPr/>
        <a:lstStyle/>
        <a:p>
          <a:endParaRPr lang="en-IN"/>
        </a:p>
      </dgm:t>
    </dgm:pt>
    <dgm:pt modelId="{F6C860FE-C6B9-4DEA-BADC-5F0A7D28CCA8}">
      <dgm:prSet phldrT="[Text]"/>
      <dgm:spPr/>
      <dgm:t>
        <a:bodyPr/>
        <a:lstStyle/>
        <a:p>
          <a:r>
            <a:rPr lang="en-US" dirty="0"/>
            <a:t>Analysis and conclusion</a:t>
          </a:r>
          <a:endParaRPr lang="en-IN" dirty="0"/>
        </a:p>
      </dgm:t>
    </dgm:pt>
    <dgm:pt modelId="{7305C46C-6BCE-4A83-A084-C6C45064A61A}" type="parTrans" cxnId="{4B0CC408-CF2D-4A0B-943D-9C35FA998D39}">
      <dgm:prSet/>
      <dgm:spPr/>
      <dgm:t>
        <a:bodyPr/>
        <a:lstStyle/>
        <a:p>
          <a:endParaRPr lang="en-IN"/>
        </a:p>
      </dgm:t>
    </dgm:pt>
    <dgm:pt modelId="{54B10847-3EB2-424A-8FE0-EA7C4CBE5A1F}" type="sibTrans" cxnId="{4B0CC408-CF2D-4A0B-943D-9C35FA998D39}">
      <dgm:prSet/>
      <dgm:spPr/>
      <dgm:t>
        <a:bodyPr/>
        <a:lstStyle/>
        <a:p>
          <a:endParaRPr lang="en-IN"/>
        </a:p>
      </dgm:t>
    </dgm:pt>
    <dgm:pt modelId="{39B7B9C6-9E3F-49C7-8049-D8D091667605}">
      <dgm:prSet phldrT="[Text]"/>
      <dgm:spPr/>
      <dgm:t>
        <a:bodyPr/>
        <a:lstStyle/>
        <a:p>
          <a:r>
            <a:rPr lang="en-US" dirty="0"/>
            <a:t>Applying required algorithm</a:t>
          </a:r>
          <a:endParaRPr lang="en-IN" dirty="0"/>
        </a:p>
      </dgm:t>
    </dgm:pt>
    <dgm:pt modelId="{01867F0A-E3F0-4561-A364-5BC33A5EE894}" type="parTrans" cxnId="{C372F447-A859-4F77-8415-3C412994E81B}">
      <dgm:prSet/>
      <dgm:spPr/>
      <dgm:t>
        <a:bodyPr/>
        <a:lstStyle/>
        <a:p>
          <a:endParaRPr lang="en-IN"/>
        </a:p>
      </dgm:t>
    </dgm:pt>
    <dgm:pt modelId="{8D4019EF-9873-4E18-A4E2-05FEC4188139}" type="sibTrans" cxnId="{C372F447-A859-4F77-8415-3C412994E81B}">
      <dgm:prSet/>
      <dgm:spPr/>
      <dgm:t>
        <a:bodyPr/>
        <a:lstStyle/>
        <a:p>
          <a:endParaRPr lang="en-IN"/>
        </a:p>
      </dgm:t>
    </dgm:pt>
    <dgm:pt modelId="{4A0CFD96-4867-47A0-B3B7-5F407CDCA760}">
      <dgm:prSet phldrT="[Text]"/>
      <dgm:spPr/>
      <dgm:t>
        <a:bodyPr/>
        <a:lstStyle/>
        <a:p>
          <a:r>
            <a:rPr lang="en-US" dirty="0"/>
            <a:t>Conclusion and Suggestions</a:t>
          </a:r>
          <a:endParaRPr lang="en-IN" dirty="0"/>
        </a:p>
      </dgm:t>
    </dgm:pt>
    <dgm:pt modelId="{FCB83E18-66BB-4ECA-B4F6-3126B1049F2B}" type="parTrans" cxnId="{643F0CB3-61D3-4DCB-B137-1B571B1C90D8}">
      <dgm:prSet/>
      <dgm:spPr/>
      <dgm:t>
        <a:bodyPr/>
        <a:lstStyle/>
        <a:p>
          <a:endParaRPr lang="en-IN"/>
        </a:p>
      </dgm:t>
    </dgm:pt>
    <dgm:pt modelId="{078B755A-25C3-436D-AFF8-04C8E32BDAB3}" type="sibTrans" cxnId="{643F0CB3-61D3-4DCB-B137-1B571B1C90D8}">
      <dgm:prSet/>
      <dgm:spPr/>
      <dgm:t>
        <a:bodyPr/>
        <a:lstStyle/>
        <a:p>
          <a:endParaRPr lang="en-IN"/>
        </a:p>
      </dgm:t>
    </dgm:pt>
    <dgm:pt modelId="{B5D01D8B-2E70-44BC-BE35-7151C7DE433F}" type="pres">
      <dgm:prSet presAssocID="{5AAD1487-828A-4665-B84D-14AC657E29FC}" presName="Name0" presStyleCnt="0">
        <dgm:presLayoutVars>
          <dgm:dir/>
          <dgm:animLvl val="lvl"/>
          <dgm:resizeHandles val="exact"/>
        </dgm:presLayoutVars>
      </dgm:prSet>
      <dgm:spPr/>
    </dgm:pt>
    <dgm:pt modelId="{85CCA5E1-A3AE-4EE5-B98D-30C3A216D371}" type="pres">
      <dgm:prSet presAssocID="{5AAD1487-828A-4665-B84D-14AC657E29FC}" presName="tSp" presStyleCnt="0"/>
      <dgm:spPr/>
    </dgm:pt>
    <dgm:pt modelId="{62705DBE-9D68-45EF-A6E5-EC9F0BE78839}" type="pres">
      <dgm:prSet presAssocID="{5AAD1487-828A-4665-B84D-14AC657E29FC}" presName="bSp" presStyleCnt="0"/>
      <dgm:spPr/>
    </dgm:pt>
    <dgm:pt modelId="{07CC17ED-930C-47AF-B404-E30909511F7C}" type="pres">
      <dgm:prSet presAssocID="{5AAD1487-828A-4665-B84D-14AC657E29FC}" presName="process" presStyleCnt="0"/>
      <dgm:spPr/>
    </dgm:pt>
    <dgm:pt modelId="{AAD9EB25-9C7D-4380-963D-9BBAFDA72D3E}" type="pres">
      <dgm:prSet presAssocID="{861A7365-8CC9-42C4-BEAE-AEC8364F5F74}" presName="composite1" presStyleCnt="0"/>
      <dgm:spPr/>
    </dgm:pt>
    <dgm:pt modelId="{A994137C-A57D-4D5C-B957-E2269C01B508}" type="pres">
      <dgm:prSet presAssocID="{861A7365-8CC9-42C4-BEAE-AEC8364F5F74}" presName="dummyNode1" presStyleLbl="node1" presStyleIdx="0" presStyleCnt="3"/>
      <dgm:spPr/>
    </dgm:pt>
    <dgm:pt modelId="{0EE5C7E8-9DE5-4172-82DC-4F578E57076B}" type="pres">
      <dgm:prSet presAssocID="{861A7365-8CC9-42C4-BEAE-AEC8364F5F74}" presName="childNode1" presStyleLbl="bgAcc1" presStyleIdx="0" presStyleCnt="3">
        <dgm:presLayoutVars>
          <dgm:bulletEnabled val="1"/>
        </dgm:presLayoutVars>
      </dgm:prSet>
      <dgm:spPr/>
    </dgm:pt>
    <dgm:pt modelId="{8ED672DD-F718-48E3-BC8B-36CF4054F77B}" type="pres">
      <dgm:prSet presAssocID="{861A7365-8CC9-42C4-BEAE-AEC8364F5F74}" presName="childNode1tx" presStyleLbl="bgAcc1" presStyleIdx="0" presStyleCnt="3">
        <dgm:presLayoutVars>
          <dgm:bulletEnabled val="1"/>
        </dgm:presLayoutVars>
      </dgm:prSet>
      <dgm:spPr/>
    </dgm:pt>
    <dgm:pt modelId="{234DECC6-2B4B-4564-90BE-4BE18E6B4626}" type="pres">
      <dgm:prSet presAssocID="{861A7365-8CC9-42C4-BEAE-AEC8364F5F74}" presName="parentNode1" presStyleLbl="node1" presStyleIdx="0" presStyleCnt="3">
        <dgm:presLayoutVars>
          <dgm:chMax val="1"/>
          <dgm:bulletEnabled val="1"/>
        </dgm:presLayoutVars>
      </dgm:prSet>
      <dgm:spPr/>
    </dgm:pt>
    <dgm:pt modelId="{1DF9C66E-D4DE-4180-8EEB-1619FE0C2672}" type="pres">
      <dgm:prSet presAssocID="{861A7365-8CC9-42C4-BEAE-AEC8364F5F74}" presName="connSite1" presStyleCnt="0"/>
      <dgm:spPr/>
    </dgm:pt>
    <dgm:pt modelId="{2EAEC00F-34B6-4DB7-96E6-1E0B4E99F2B3}" type="pres">
      <dgm:prSet presAssocID="{7999FF94-79DD-42C7-869A-60D3EF5C6F7B}" presName="Name9" presStyleLbl="sibTrans2D1" presStyleIdx="0" presStyleCnt="2"/>
      <dgm:spPr/>
    </dgm:pt>
    <dgm:pt modelId="{F0CB6278-B6FF-4DA1-A654-8449270681AD}" type="pres">
      <dgm:prSet presAssocID="{9C79CF0C-D731-44FB-B560-6C722FC070C9}" presName="composite2" presStyleCnt="0"/>
      <dgm:spPr/>
    </dgm:pt>
    <dgm:pt modelId="{1AB7E6F0-7EC7-476A-B29F-42810F11D8A1}" type="pres">
      <dgm:prSet presAssocID="{9C79CF0C-D731-44FB-B560-6C722FC070C9}" presName="dummyNode2" presStyleLbl="node1" presStyleIdx="0" presStyleCnt="3"/>
      <dgm:spPr/>
    </dgm:pt>
    <dgm:pt modelId="{F5F12FDE-8FCC-46F4-8649-34A87FC5993F}" type="pres">
      <dgm:prSet presAssocID="{9C79CF0C-D731-44FB-B560-6C722FC070C9}" presName="childNode2" presStyleLbl="bgAcc1" presStyleIdx="1" presStyleCnt="3">
        <dgm:presLayoutVars>
          <dgm:bulletEnabled val="1"/>
        </dgm:presLayoutVars>
      </dgm:prSet>
      <dgm:spPr/>
    </dgm:pt>
    <dgm:pt modelId="{1FAB8016-8CE8-473E-B031-DD70E75F8C6F}" type="pres">
      <dgm:prSet presAssocID="{9C79CF0C-D731-44FB-B560-6C722FC070C9}" presName="childNode2tx" presStyleLbl="bgAcc1" presStyleIdx="1" presStyleCnt="3">
        <dgm:presLayoutVars>
          <dgm:bulletEnabled val="1"/>
        </dgm:presLayoutVars>
      </dgm:prSet>
      <dgm:spPr/>
    </dgm:pt>
    <dgm:pt modelId="{E976E34B-B716-459B-8752-08CB0E3F9D22}" type="pres">
      <dgm:prSet presAssocID="{9C79CF0C-D731-44FB-B560-6C722FC070C9}" presName="parentNode2" presStyleLbl="node1" presStyleIdx="1" presStyleCnt="3">
        <dgm:presLayoutVars>
          <dgm:chMax val="0"/>
          <dgm:bulletEnabled val="1"/>
        </dgm:presLayoutVars>
      </dgm:prSet>
      <dgm:spPr/>
    </dgm:pt>
    <dgm:pt modelId="{B0639490-65E8-4949-91DB-8ABCE937CC1F}" type="pres">
      <dgm:prSet presAssocID="{9C79CF0C-D731-44FB-B560-6C722FC070C9}" presName="connSite2" presStyleCnt="0"/>
      <dgm:spPr/>
    </dgm:pt>
    <dgm:pt modelId="{592BE07E-238A-45B2-B73A-2D36552005A3}" type="pres">
      <dgm:prSet presAssocID="{EC340538-B917-4B47-9C99-97416037F457}" presName="Name18" presStyleLbl="sibTrans2D1" presStyleIdx="1" presStyleCnt="2"/>
      <dgm:spPr/>
    </dgm:pt>
    <dgm:pt modelId="{447E00C1-3C44-4665-9866-CA0BE5A3CE58}" type="pres">
      <dgm:prSet presAssocID="{F6C860FE-C6B9-4DEA-BADC-5F0A7D28CCA8}" presName="composite1" presStyleCnt="0"/>
      <dgm:spPr/>
    </dgm:pt>
    <dgm:pt modelId="{EFF0334D-1A96-4070-A726-2D4587BA0BE8}" type="pres">
      <dgm:prSet presAssocID="{F6C860FE-C6B9-4DEA-BADC-5F0A7D28CCA8}" presName="dummyNode1" presStyleLbl="node1" presStyleIdx="1" presStyleCnt="3"/>
      <dgm:spPr/>
    </dgm:pt>
    <dgm:pt modelId="{3E97EE57-335D-430E-8FBA-2B3FA7C2973F}" type="pres">
      <dgm:prSet presAssocID="{F6C860FE-C6B9-4DEA-BADC-5F0A7D28CCA8}" presName="childNode1" presStyleLbl="bgAcc1" presStyleIdx="2" presStyleCnt="3">
        <dgm:presLayoutVars>
          <dgm:bulletEnabled val="1"/>
        </dgm:presLayoutVars>
      </dgm:prSet>
      <dgm:spPr/>
    </dgm:pt>
    <dgm:pt modelId="{7C78CFD7-1569-4306-9E3E-5023DA82E2AC}" type="pres">
      <dgm:prSet presAssocID="{F6C860FE-C6B9-4DEA-BADC-5F0A7D28CCA8}" presName="childNode1tx" presStyleLbl="bgAcc1" presStyleIdx="2" presStyleCnt="3">
        <dgm:presLayoutVars>
          <dgm:bulletEnabled val="1"/>
        </dgm:presLayoutVars>
      </dgm:prSet>
      <dgm:spPr/>
    </dgm:pt>
    <dgm:pt modelId="{973346E0-521A-44B6-9E0B-ED95B9BFAF95}" type="pres">
      <dgm:prSet presAssocID="{F6C860FE-C6B9-4DEA-BADC-5F0A7D28CCA8}" presName="parentNode1" presStyleLbl="node1" presStyleIdx="2" presStyleCnt="3">
        <dgm:presLayoutVars>
          <dgm:chMax val="1"/>
          <dgm:bulletEnabled val="1"/>
        </dgm:presLayoutVars>
      </dgm:prSet>
      <dgm:spPr/>
    </dgm:pt>
    <dgm:pt modelId="{DBCFB9B2-E556-4845-95A5-AF425A6CEB5E}" type="pres">
      <dgm:prSet presAssocID="{F6C860FE-C6B9-4DEA-BADC-5F0A7D28CCA8}" presName="connSite1" presStyleCnt="0"/>
      <dgm:spPr/>
    </dgm:pt>
  </dgm:ptLst>
  <dgm:cxnLst>
    <dgm:cxn modelId="{4B0CC408-CF2D-4A0B-943D-9C35FA998D39}" srcId="{5AAD1487-828A-4665-B84D-14AC657E29FC}" destId="{F6C860FE-C6B9-4DEA-BADC-5F0A7D28CCA8}" srcOrd="2" destOrd="0" parTransId="{7305C46C-6BCE-4A83-A084-C6C45064A61A}" sibTransId="{54B10847-3EB2-424A-8FE0-EA7C4CBE5A1F}"/>
    <dgm:cxn modelId="{193BFE08-C2D6-4066-B012-8289E4FE3BA7}" type="presOf" srcId="{7999FF94-79DD-42C7-869A-60D3EF5C6F7B}" destId="{2EAEC00F-34B6-4DB7-96E6-1E0B4E99F2B3}" srcOrd="0" destOrd="0" presId="urn:microsoft.com/office/officeart/2005/8/layout/hProcess4"/>
    <dgm:cxn modelId="{D850AF0F-93C2-4264-9FCC-B7AA727DF5FE}" type="presOf" srcId="{4B438E41-8A7F-4A66-AA44-06F530BB19BC}" destId="{8ED672DD-F718-48E3-BC8B-36CF4054F77B}" srcOrd="1" destOrd="1" presId="urn:microsoft.com/office/officeart/2005/8/layout/hProcess4"/>
    <dgm:cxn modelId="{E7643D1A-67B7-4F25-AD10-9EDA07B3AF64}" type="presOf" srcId="{5AAD1487-828A-4665-B84D-14AC657E29FC}" destId="{B5D01D8B-2E70-44BC-BE35-7151C7DE433F}" srcOrd="0" destOrd="0" presId="urn:microsoft.com/office/officeart/2005/8/layout/hProcess4"/>
    <dgm:cxn modelId="{B7825528-5D41-42F9-AB73-75893C9672DA}" srcId="{5AAD1487-828A-4665-B84D-14AC657E29FC}" destId="{9C79CF0C-D731-44FB-B560-6C722FC070C9}" srcOrd="1" destOrd="0" parTransId="{8DF20B92-F1A8-4601-9CF8-B2E34BD6EE04}" sibTransId="{EC340538-B917-4B47-9C99-97416037F457}"/>
    <dgm:cxn modelId="{DF59A32F-642C-44F3-B80F-E752F0D625F9}" type="presOf" srcId="{861A7365-8CC9-42C4-BEAE-AEC8364F5F74}" destId="{234DECC6-2B4B-4564-90BE-4BE18E6B4626}" srcOrd="0" destOrd="0" presId="urn:microsoft.com/office/officeart/2005/8/layout/hProcess4"/>
    <dgm:cxn modelId="{ACE9DD42-B2EB-4CC7-8ECA-D076A49A0B42}" type="presOf" srcId="{36EBE2DA-39A8-4AC3-A55E-FE0242B24255}" destId="{1FAB8016-8CE8-473E-B031-DD70E75F8C6F}" srcOrd="1" destOrd="1" presId="urn:microsoft.com/office/officeart/2005/8/layout/hProcess4"/>
    <dgm:cxn modelId="{91978C46-5D12-48C9-A5B7-00B6748D20E1}" type="presOf" srcId="{4A0CFD96-4867-47A0-B3B7-5F407CDCA760}" destId="{3E97EE57-335D-430E-8FBA-2B3FA7C2973F}" srcOrd="0" destOrd="1" presId="urn:microsoft.com/office/officeart/2005/8/layout/hProcess4"/>
    <dgm:cxn modelId="{C372F447-A859-4F77-8415-3C412994E81B}" srcId="{F6C860FE-C6B9-4DEA-BADC-5F0A7D28CCA8}" destId="{39B7B9C6-9E3F-49C7-8049-D8D091667605}" srcOrd="0" destOrd="0" parTransId="{01867F0A-E3F0-4561-A364-5BC33A5EE894}" sibTransId="{8D4019EF-9873-4E18-A4E2-05FEC4188139}"/>
    <dgm:cxn modelId="{C718146A-A86B-49C9-880F-B67952A28DAF}" type="presOf" srcId="{1F5383DE-8866-409B-8EB3-DA67AF9AE598}" destId="{8ED672DD-F718-48E3-BC8B-36CF4054F77B}" srcOrd="1" destOrd="0" presId="urn:microsoft.com/office/officeart/2005/8/layout/hProcess4"/>
    <dgm:cxn modelId="{850F2E75-E541-4719-99DE-BB343CF323E1}" type="presOf" srcId="{9C79CF0C-D731-44FB-B560-6C722FC070C9}" destId="{E976E34B-B716-459B-8752-08CB0E3F9D22}" srcOrd="0" destOrd="0" presId="urn:microsoft.com/office/officeart/2005/8/layout/hProcess4"/>
    <dgm:cxn modelId="{ABB2FA85-72D4-4D3B-829A-CCABC7C8B244}" srcId="{9C79CF0C-D731-44FB-B560-6C722FC070C9}" destId="{36EBE2DA-39A8-4AC3-A55E-FE0242B24255}" srcOrd="1" destOrd="0" parTransId="{01AA3EFA-93BC-4DE0-8131-13115EDA6521}" sibTransId="{53F0F560-F2DE-442E-A2EE-3D8DFA629037}"/>
    <dgm:cxn modelId="{6C0CD496-79A6-4441-B022-0BE945AF05BD}" type="presOf" srcId="{F6C860FE-C6B9-4DEA-BADC-5F0A7D28CCA8}" destId="{973346E0-521A-44B6-9E0B-ED95B9BFAF95}" srcOrd="0" destOrd="0" presId="urn:microsoft.com/office/officeart/2005/8/layout/hProcess4"/>
    <dgm:cxn modelId="{96201C9B-7FCE-47D2-8C06-B7920212BAA2}" type="presOf" srcId="{4A0CFD96-4867-47A0-B3B7-5F407CDCA760}" destId="{7C78CFD7-1569-4306-9E3E-5023DA82E2AC}" srcOrd="1" destOrd="1" presId="urn:microsoft.com/office/officeart/2005/8/layout/hProcess4"/>
    <dgm:cxn modelId="{CF37449C-0675-4D3A-994A-05EBD575F7F6}" type="presOf" srcId="{1F5383DE-8866-409B-8EB3-DA67AF9AE598}" destId="{0EE5C7E8-9DE5-4172-82DC-4F578E57076B}" srcOrd="0" destOrd="0" presId="urn:microsoft.com/office/officeart/2005/8/layout/hProcess4"/>
    <dgm:cxn modelId="{6408859C-5E12-493B-8436-342B2B5DB1CB}" srcId="{5AAD1487-828A-4665-B84D-14AC657E29FC}" destId="{861A7365-8CC9-42C4-BEAE-AEC8364F5F74}" srcOrd="0" destOrd="0" parTransId="{C84C5026-B9C0-40CD-9C1B-A8B79ED0D95C}" sibTransId="{7999FF94-79DD-42C7-869A-60D3EF5C6F7B}"/>
    <dgm:cxn modelId="{8AF219A0-01B2-480E-8ACC-0FBAAC55BEC2}" type="presOf" srcId="{EC340538-B917-4B47-9C99-97416037F457}" destId="{592BE07E-238A-45B2-B73A-2D36552005A3}" srcOrd="0" destOrd="0" presId="urn:microsoft.com/office/officeart/2005/8/layout/hProcess4"/>
    <dgm:cxn modelId="{9673FBA5-1407-4330-8772-4E2935CDD7F2}" type="presOf" srcId="{39B7B9C6-9E3F-49C7-8049-D8D091667605}" destId="{3E97EE57-335D-430E-8FBA-2B3FA7C2973F}" srcOrd="0" destOrd="0" presId="urn:microsoft.com/office/officeart/2005/8/layout/hProcess4"/>
    <dgm:cxn modelId="{C5D10AAD-A835-498F-89F6-0F1634516C8E}" srcId="{861A7365-8CC9-42C4-BEAE-AEC8364F5F74}" destId="{1F5383DE-8866-409B-8EB3-DA67AF9AE598}" srcOrd="0" destOrd="0" parTransId="{49F94220-508F-4B46-A8BD-3F2C63FFD1C0}" sibTransId="{9844B572-154F-4D2B-B5B3-4EECB5CD49A3}"/>
    <dgm:cxn modelId="{643F0CB3-61D3-4DCB-B137-1B571B1C90D8}" srcId="{F6C860FE-C6B9-4DEA-BADC-5F0A7D28CCA8}" destId="{4A0CFD96-4867-47A0-B3B7-5F407CDCA760}" srcOrd="1" destOrd="0" parTransId="{FCB83E18-66BB-4ECA-B4F6-3126B1049F2B}" sibTransId="{078B755A-25C3-436D-AFF8-04C8E32BDAB3}"/>
    <dgm:cxn modelId="{38DA6AB7-9325-45BE-A4B5-AB566C64AFF1}" type="presOf" srcId="{3A2BA30D-4D17-47FF-AD66-FBB1594AC0F6}" destId="{1FAB8016-8CE8-473E-B031-DD70E75F8C6F}" srcOrd="1" destOrd="0" presId="urn:microsoft.com/office/officeart/2005/8/layout/hProcess4"/>
    <dgm:cxn modelId="{A4F744C0-E193-48CF-9E68-C85965BFEF2E}" srcId="{861A7365-8CC9-42C4-BEAE-AEC8364F5F74}" destId="{4B438E41-8A7F-4A66-AA44-06F530BB19BC}" srcOrd="1" destOrd="0" parTransId="{027C0E41-EA62-44C5-8FA3-4F26AD473BD3}" sibTransId="{058FED58-5595-469B-8CA3-895BCD5A25E2}"/>
    <dgm:cxn modelId="{CCBF16CE-A063-4F61-9180-79B7A2C7149C}" type="presOf" srcId="{4B438E41-8A7F-4A66-AA44-06F530BB19BC}" destId="{0EE5C7E8-9DE5-4172-82DC-4F578E57076B}" srcOrd="0" destOrd="1" presId="urn:microsoft.com/office/officeart/2005/8/layout/hProcess4"/>
    <dgm:cxn modelId="{21A175D7-30A5-4E26-A8EE-15DFD715F82C}" srcId="{9C79CF0C-D731-44FB-B560-6C722FC070C9}" destId="{3A2BA30D-4D17-47FF-AD66-FBB1594AC0F6}" srcOrd="0" destOrd="0" parTransId="{23397E8A-C729-497B-AAF2-448BC47BDC9D}" sibTransId="{B6DBEC42-503C-43AE-AB38-9A302CE21530}"/>
    <dgm:cxn modelId="{2D31BFDC-7F74-4C29-AA2B-031C37AA5C63}" type="presOf" srcId="{36EBE2DA-39A8-4AC3-A55E-FE0242B24255}" destId="{F5F12FDE-8FCC-46F4-8649-34A87FC5993F}" srcOrd="0" destOrd="1" presId="urn:microsoft.com/office/officeart/2005/8/layout/hProcess4"/>
    <dgm:cxn modelId="{8E1F04E0-EFDC-4B93-968A-C8D1AF2A536C}" type="presOf" srcId="{39B7B9C6-9E3F-49C7-8049-D8D091667605}" destId="{7C78CFD7-1569-4306-9E3E-5023DA82E2AC}" srcOrd="1" destOrd="0" presId="urn:microsoft.com/office/officeart/2005/8/layout/hProcess4"/>
    <dgm:cxn modelId="{C50BBAF6-1621-41AB-A37F-6A9FD34E7C43}" type="presOf" srcId="{3A2BA30D-4D17-47FF-AD66-FBB1594AC0F6}" destId="{F5F12FDE-8FCC-46F4-8649-34A87FC5993F}" srcOrd="0" destOrd="0" presId="urn:microsoft.com/office/officeart/2005/8/layout/hProcess4"/>
    <dgm:cxn modelId="{E5E5CB4D-7404-479A-869F-97574BD78483}" type="presParOf" srcId="{B5D01D8B-2E70-44BC-BE35-7151C7DE433F}" destId="{85CCA5E1-A3AE-4EE5-B98D-30C3A216D371}" srcOrd="0" destOrd="0" presId="urn:microsoft.com/office/officeart/2005/8/layout/hProcess4"/>
    <dgm:cxn modelId="{8560D258-46B0-49BC-AE1C-358DA4FC2EEB}" type="presParOf" srcId="{B5D01D8B-2E70-44BC-BE35-7151C7DE433F}" destId="{62705DBE-9D68-45EF-A6E5-EC9F0BE78839}" srcOrd="1" destOrd="0" presId="urn:microsoft.com/office/officeart/2005/8/layout/hProcess4"/>
    <dgm:cxn modelId="{74D9B70A-317E-4CDB-B137-475CD35CC96A}" type="presParOf" srcId="{B5D01D8B-2E70-44BC-BE35-7151C7DE433F}" destId="{07CC17ED-930C-47AF-B404-E30909511F7C}" srcOrd="2" destOrd="0" presId="urn:microsoft.com/office/officeart/2005/8/layout/hProcess4"/>
    <dgm:cxn modelId="{D89B189C-E1AC-4127-A534-43072A92F732}" type="presParOf" srcId="{07CC17ED-930C-47AF-B404-E30909511F7C}" destId="{AAD9EB25-9C7D-4380-963D-9BBAFDA72D3E}" srcOrd="0" destOrd="0" presId="urn:microsoft.com/office/officeart/2005/8/layout/hProcess4"/>
    <dgm:cxn modelId="{F19411B0-90F1-48E2-AF40-3ABA8C9ECD1E}" type="presParOf" srcId="{AAD9EB25-9C7D-4380-963D-9BBAFDA72D3E}" destId="{A994137C-A57D-4D5C-B957-E2269C01B508}" srcOrd="0" destOrd="0" presId="urn:microsoft.com/office/officeart/2005/8/layout/hProcess4"/>
    <dgm:cxn modelId="{6996BCA6-DFD8-495B-B080-D8E159C4C8B3}" type="presParOf" srcId="{AAD9EB25-9C7D-4380-963D-9BBAFDA72D3E}" destId="{0EE5C7E8-9DE5-4172-82DC-4F578E57076B}" srcOrd="1" destOrd="0" presId="urn:microsoft.com/office/officeart/2005/8/layout/hProcess4"/>
    <dgm:cxn modelId="{A13DBAD1-1632-4B90-BCE0-DBB8DC06F63B}" type="presParOf" srcId="{AAD9EB25-9C7D-4380-963D-9BBAFDA72D3E}" destId="{8ED672DD-F718-48E3-BC8B-36CF4054F77B}" srcOrd="2" destOrd="0" presId="urn:microsoft.com/office/officeart/2005/8/layout/hProcess4"/>
    <dgm:cxn modelId="{2A7CDC4C-7DFB-419C-BC3D-4F3285245D62}" type="presParOf" srcId="{AAD9EB25-9C7D-4380-963D-9BBAFDA72D3E}" destId="{234DECC6-2B4B-4564-90BE-4BE18E6B4626}" srcOrd="3" destOrd="0" presId="urn:microsoft.com/office/officeart/2005/8/layout/hProcess4"/>
    <dgm:cxn modelId="{60144CF5-8C9C-4E7C-B62F-465D3FAB7615}" type="presParOf" srcId="{AAD9EB25-9C7D-4380-963D-9BBAFDA72D3E}" destId="{1DF9C66E-D4DE-4180-8EEB-1619FE0C2672}" srcOrd="4" destOrd="0" presId="urn:microsoft.com/office/officeart/2005/8/layout/hProcess4"/>
    <dgm:cxn modelId="{A205C7F0-533A-4B83-9139-BB2A782A27F9}" type="presParOf" srcId="{07CC17ED-930C-47AF-B404-E30909511F7C}" destId="{2EAEC00F-34B6-4DB7-96E6-1E0B4E99F2B3}" srcOrd="1" destOrd="0" presId="urn:microsoft.com/office/officeart/2005/8/layout/hProcess4"/>
    <dgm:cxn modelId="{E06C87FF-3DD6-4733-BCC0-8B2D2185340E}" type="presParOf" srcId="{07CC17ED-930C-47AF-B404-E30909511F7C}" destId="{F0CB6278-B6FF-4DA1-A654-8449270681AD}" srcOrd="2" destOrd="0" presId="urn:microsoft.com/office/officeart/2005/8/layout/hProcess4"/>
    <dgm:cxn modelId="{91391C6B-BB0A-4B12-938D-077C48360276}" type="presParOf" srcId="{F0CB6278-B6FF-4DA1-A654-8449270681AD}" destId="{1AB7E6F0-7EC7-476A-B29F-42810F11D8A1}" srcOrd="0" destOrd="0" presId="urn:microsoft.com/office/officeart/2005/8/layout/hProcess4"/>
    <dgm:cxn modelId="{7BE80CBB-2834-42AD-B048-00FB8E142EFE}" type="presParOf" srcId="{F0CB6278-B6FF-4DA1-A654-8449270681AD}" destId="{F5F12FDE-8FCC-46F4-8649-34A87FC5993F}" srcOrd="1" destOrd="0" presId="urn:microsoft.com/office/officeart/2005/8/layout/hProcess4"/>
    <dgm:cxn modelId="{6ACD12A4-AE39-4007-BC87-A4655F7EF8F9}" type="presParOf" srcId="{F0CB6278-B6FF-4DA1-A654-8449270681AD}" destId="{1FAB8016-8CE8-473E-B031-DD70E75F8C6F}" srcOrd="2" destOrd="0" presId="urn:microsoft.com/office/officeart/2005/8/layout/hProcess4"/>
    <dgm:cxn modelId="{40C27D29-68A2-4397-A790-B6D1274BF97D}" type="presParOf" srcId="{F0CB6278-B6FF-4DA1-A654-8449270681AD}" destId="{E976E34B-B716-459B-8752-08CB0E3F9D22}" srcOrd="3" destOrd="0" presId="urn:microsoft.com/office/officeart/2005/8/layout/hProcess4"/>
    <dgm:cxn modelId="{E47070A2-DE89-4303-8BBB-1FC60CC24206}" type="presParOf" srcId="{F0CB6278-B6FF-4DA1-A654-8449270681AD}" destId="{B0639490-65E8-4949-91DB-8ABCE937CC1F}" srcOrd="4" destOrd="0" presId="urn:microsoft.com/office/officeart/2005/8/layout/hProcess4"/>
    <dgm:cxn modelId="{208CC0FD-D3BF-4E67-9780-C068AB30B493}" type="presParOf" srcId="{07CC17ED-930C-47AF-B404-E30909511F7C}" destId="{592BE07E-238A-45B2-B73A-2D36552005A3}" srcOrd="3" destOrd="0" presId="urn:microsoft.com/office/officeart/2005/8/layout/hProcess4"/>
    <dgm:cxn modelId="{FFD6B9EF-BDA1-4DAE-A5DE-BC5E7EEB038E}" type="presParOf" srcId="{07CC17ED-930C-47AF-B404-E30909511F7C}" destId="{447E00C1-3C44-4665-9866-CA0BE5A3CE58}" srcOrd="4" destOrd="0" presId="urn:microsoft.com/office/officeart/2005/8/layout/hProcess4"/>
    <dgm:cxn modelId="{55AE1EEC-E77E-4B0A-98F3-EBDA0F873210}" type="presParOf" srcId="{447E00C1-3C44-4665-9866-CA0BE5A3CE58}" destId="{EFF0334D-1A96-4070-A726-2D4587BA0BE8}" srcOrd="0" destOrd="0" presId="urn:microsoft.com/office/officeart/2005/8/layout/hProcess4"/>
    <dgm:cxn modelId="{E45BF8B3-3886-4B91-92EB-0D2E142E648D}" type="presParOf" srcId="{447E00C1-3C44-4665-9866-CA0BE5A3CE58}" destId="{3E97EE57-335D-430E-8FBA-2B3FA7C2973F}" srcOrd="1" destOrd="0" presId="urn:microsoft.com/office/officeart/2005/8/layout/hProcess4"/>
    <dgm:cxn modelId="{1E458730-7A67-47B7-95A5-15DEEAAC18BB}" type="presParOf" srcId="{447E00C1-3C44-4665-9866-CA0BE5A3CE58}" destId="{7C78CFD7-1569-4306-9E3E-5023DA82E2AC}" srcOrd="2" destOrd="0" presId="urn:microsoft.com/office/officeart/2005/8/layout/hProcess4"/>
    <dgm:cxn modelId="{9447536D-F69A-4F58-8C03-157DA0673D79}" type="presParOf" srcId="{447E00C1-3C44-4665-9866-CA0BE5A3CE58}" destId="{973346E0-521A-44B6-9E0B-ED95B9BFAF95}" srcOrd="3" destOrd="0" presId="urn:microsoft.com/office/officeart/2005/8/layout/hProcess4"/>
    <dgm:cxn modelId="{5FE74E0C-862A-49AA-B0E4-1D70486C260B}" type="presParOf" srcId="{447E00C1-3C44-4665-9866-CA0BE5A3CE58}" destId="{DBCFB9B2-E556-4845-95A5-AF425A6CEB5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5C7E8-9DE5-4172-82DC-4F578E57076B}">
      <dsp:nvSpPr>
        <dsp:cNvPr id="0" name=""/>
        <dsp:cNvSpPr/>
      </dsp:nvSpPr>
      <dsp:spPr>
        <a:xfrm>
          <a:off x="639900" y="1035105"/>
          <a:ext cx="2411552" cy="198902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Reading research paper</a:t>
          </a:r>
          <a:endParaRPr lang="en-IN" sz="2000" kern="1200" dirty="0"/>
        </a:p>
        <a:p>
          <a:pPr marL="228600" lvl="1" indent="-228600" algn="l" defTabSz="889000">
            <a:lnSpc>
              <a:spcPct val="90000"/>
            </a:lnSpc>
            <a:spcBef>
              <a:spcPct val="0"/>
            </a:spcBef>
            <a:spcAft>
              <a:spcPct val="15000"/>
            </a:spcAft>
            <a:buChar char="•"/>
          </a:pPr>
          <a:r>
            <a:rPr lang="en-US" sz="2000" kern="1200" dirty="0"/>
            <a:t>Data Collection</a:t>
          </a:r>
          <a:endParaRPr lang="en-IN" sz="2000" kern="1200" dirty="0"/>
        </a:p>
      </dsp:txBody>
      <dsp:txXfrm>
        <a:off x="685673" y="1080878"/>
        <a:ext cx="2320006" cy="1471260"/>
      </dsp:txXfrm>
    </dsp:sp>
    <dsp:sp modelId="{2EAEC00F-34B6-4DB7-96E6-1E0B4E99F2B3}">
      <dsp:nvSpPr>
        <dsp:cNvPr id="0" name=""/>
        <dsp:cNvSpPr/>
      </dsp:nvSpPr>
      <dsp:spPr>
        <a:xfrm>
          <a:off x="1959371" y="1380403"/>
          <a:ext cx="2849217" cy="2849217"/>
        </a:xfrm>
        <a:prstGeom prst="leftCircularArrow">
          <a:avLst>
            <a:gd name="adj1" fmla="val 3816"/>
            <a:gd name="adj2" fmla="val 477017"/>
            <a:gd name="adj3" fmla="val 2252528"/>
            <a:gd name="adj4" fmla="val 9024489"/>
            <a:gd name="adj5" fmla="val 4451"/>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4DECC6-2B4B-4564-90BE-4BE18E6B4626}">
      <dsp:nvSpPr>
        <dsp:cNvPr id="0" name=""/>
        <dsp:cNvSpPr/>
      </dsp:nvSpPr>
      <dsp:spPr>
        <a:xfrm>
          <a:off x="1175800" y="2597911"/>
          <a:ext cx="2143601" cy="852439"/>
        </a:xfrm>
        <a:prstGeom prst="roundRect">
          <a:avLst>
            <a:gd name="adj" fmla="val 10000"/>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Searching period</a:t>
          </a:r>
          <a:endParaRPr lang="en-IN" sz="2700" kern="1200" dirty="0"/>
        </a:p>
      </dsp:txBody>
      <dsp:txXfrm>
        <a:off x="1200767" y="2622878"/>
        <a:ext cx="2093667" cy="802505"/>
      </dsp:txXfrm>
    </dsp:sp>
    <dsp:sp modelId="{F5F12FDE-8FCC-46F4-8649-34A87FC5993F}">
      <dsp:nvSpPr>
        <dsp:cNvPr id="0" name=""/>
        <dsp:cNvSpPr/>
      </dsp:nvSpPr>
      <dsp:spPr>
        <a:xfrm>
          <a:off x="3837086" y="1035105"/>
          <a:ext cx="2411552" cy="198902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pre-processing</a:t>
          </a:r>
          <a:endParaRPr lang="en-IN" sz="2000" kern="1200" dirty="0"/>
        </a:p>
        <a:p>
          <a:pPr marL="228600" lvl="1" indent="-228600" algn="l" defTabSz="889000">
            <a:lnSpc>
              <a:spcPct val="90000"/>
            </a:lnSpc>
            <a:spcBef>
              <a:spcPct val="0"/>
            </a:spcBef>
            <a:spcAft>
              <a:spcPct val="15000"/>
            </a:spcAft>
            <a:buChar char="•"/>
          </a:pPr>
          <a:r>
            <a:rPr lang="en-US" sz="2000" kern="1200" dirty="0"/>
            <a:t>Data visualisation</a:t>
          </a:r>
          <a:endParaRPr lang="en-IN" sz="2000" kern="1200" dirty="0"/>
        </a:p>
      </dsp:txBody>
      <dsp:txXfrm>
        <a:off x="3882859" y="1507098"/>
        <a:ext cx="2320006" cy="1471260"/>
      </dsp:txXfrm>
    </dsp:sp>
    <dsp:sp modelId="{592BE07E-238A-45B2-B73A-2D36552005A3}">
      <dsp:nvSpPr>
        <dsp:cNvPr id="0" name=""/>
        <dsp:cNvSpPr/>
      </dsp:nvSpPr>
      <dsp:spPr>
        <a:xfrm>
          <a:off x="5136461" y="-248372"/>
          <a:ext cx="3157360" cy="3157360"/>
        </a:xfrm>
        <a:prstGeom prst="circularArrow">
          <a:avLst>
            <a:gd name="adj1" fmla="val 3443"/>
            <a:gd name="adj2" fmla="val 426641"/>
            <a:gd name="adj3" fmla="val 19397848"/>
            <a:gd name="adj4" fmla="val 12575511"/>
            <a:gd name="adj5" fmla="val 4017"/>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976E34B-B716-459B-8752-08CB0E3F9D22}">
      <dsp:nvSpPr>
        <dsp:cNvPr id="0" name=""/>
        <dsp:cNvSpPr/>
      </dsp:nvSpPr>
      <dsp:spPr>
        <a:xfrm>
          <a:off x="4372986" y="608885"/>
          <a:ext cx="2143601" cy="852439"/>
        </a:xfrm>
        <a:prstGeom prst="roundRect">
          <a:avLst>
            <a:gd name="adj" fmla="val 10000"/>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endParaRPr lang="en-IN" sz="2700" kern="1200" dirty="0"/>
        </a:p>
      </dsp:txBody>
      <dsp:txXfrm>
        <a:off x="4397953" y="633852"/>
        <a:ext cx="2093667" cy="802505"/>
      </dsp:txXfrm>
    </dsp:sp>
    <dsp:sp modelId="{3E97EE57-335D-430E-8FBA-2B3FA7C2973F}">
      <dsp:nvSpPr>
        <dsp:cNvPr id="0" name=""/>
        <dsp:cNvSpPr/>
      </dsp:nvSpPr>
      <dsp:spPr>
        <a:xfrm>
          <a:off x="7034272" y="1035105"/>
          <a:ext cx="2411552" cy="198902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Applying required algorithm</a:t>
          </a:r>
          <a:endParaRPr lang="en-IN" sz="2000" kern="1200" dirty="0"/>
        </a:p>
        <a:p>
          <a:pPr marL="228600" lvl="1" indent="-228600" algn="l" defTabSz="889000">
            <a:lnSpc>
              <a:spcPct val="90000"/>
            </a:lnSpc>
            <a:spcBef>
              <a:spcPct val="0"/>
            </a:spcBef>
            <a:spcAft>
              <a:spcPct val="15000"/>
            </a:spcAft>
            <a:buChar char="•"/>
          </a:pPr>
          <a:r>
            <a:rPr lang="en-US" sz="2000" kern="1200" dirty="0"/>
            <a:t>Conclusion and Suggestions</a:t>
          </a:r>
          <a:endParaRPr lang="en-IN" sz="2000" kern="1200" dirty="0"/>
        </a:p>
      </dsp:txBody>
      <dsp:txXfrm>
        <a:off x="7080045" y="1080878"/>
        <a:ext cx="2320006" cy="1471260"/>
      </dsp:txXfrm>
    </dsp:sp>
    <dsp:sp modelId="{973346E0-521A-44B6-9E0B-ED95B9BFAF95}">
      <dsp:nvSpPr>
        <dsp:cNvPr id="0" name=""/>
        <dsp:cNvSpPr/>
      </dsp:nvSpPr>
      <dsp:spPr>
        <a:xfrm>
          <a:off x="7570172" y="2597911"/>
          <a:ext cx="2143601" cy="852439"/>
        </a:xfrm>
        <a:prstGeom prst="roundRect">
          <a:avLst>
            <a:gd name="adj" fmla="val 10000"/>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Analysis and conclusion</a:t>
          </a:r>
          <a:endParaRPr lang="en-IN" sz="2700" kern="1200" dirty="0"/>
        </a:p>
      </dsp:txBody>
      <dsp:txXfrm>
        <a:off x="7595139" y="2622878"/>
        <a:ext cx="2093667" cy="8025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12/11/2023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nlp-how-tokenizing-text-sentence-words-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overview-of-word-embedding-using-embeddings-from-language-models-elmo/" TargetMode="External"/><Relationship Id="rId2" Type="http://schemas.openxmlformats.org/officeDocument/2006/relationships/hyperlink" Target="https://www.geeksforgeeks.org/n-gram-language-modelling-with-nltk/"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tensorflow-js-tf-layers-dense-function/" TargetMode="External"/><Relationship Id="rId2" Type="http://schemas.openxmlformats.org/officeDocument/2006/relationships/hyperlink" Target="https://www.geeksforgeeks.org/long-short-term-memory-lstm-rnn-in-tensorflow/"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epoch-in-machine-learning/" TargetMode="External"/><Relationship Id="rId2" Type="http://schemas.openxmlformats.org/officeDocument/2006/relationships/hyperlink" Target="https://www.geeksforgeeks.org/using-iterations-in-python-effectively/"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using-iterations-in-python-effectively/" TargetMode="External"/><Relationship Id="rId2" Type="http://schemas.openxmlformats.org/officeDocument/2006/relationships/hyperlink" Target="https://www.geeksforgeeks.org/intuition-of-adam-optimiz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probability-distribu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5" Type="http://schemas.openxmlformats.org/officeDocument/2006/relationships/hyperlink" Target="https://www.geeksforgeeks.org/gated-recurrent-unit-networks/" TargetMode="External"/><Relationship Id="rId4" Type="http://schemas.openxmlformats.org/officeDocument/2006/relationships/hyperlink" Target="https://www.geeksforgeeks.org/long-short-term-memory-lstm-rnn-in-tensorflow/"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tag/neural-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crowintelligence.org/2021/04/30/getting-started-with-jupyter-is-freely-available-on-manning-liveproject/" TargetMode="External"/><Relationship Id="rId7" Type="http://schemas.openxmlformats.org/officeDocument/2006/relationships/hyperlink" Target="https://devopedia.org/numpy"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pngall.com/python-logo-png/"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introduction-to-tensorflow/"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geeksforgeeks.org/how-to-create-models-in-keras/" TargetMode="External"/><Relationship Id="rId4" Type="http://schemas.openxmlformats.org/officeDocument/2006/relationships/hyperlink" Target="https://www.geeksforgeeks.org/introduction-deep-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C410-0EAA-2A0F-06C3-0D8EAADC84A3}"/>
              </a:ext>
            </a:extLst>
          </p:cNvPr>
          <p:cNvSpPr>
            <a:spLocks noGrp="1"/>
          </p:cNvSpPr>
          <p:nvPr>
            <p:ph type="ctrTitle"/>
          </p:nvPr>
        </p:nvSpPr>
        <p:spPr/>
        <p:txBody>
          <a:bodyPr/>
          <a:lstStyle/>
          <a:p>
            <a:r>
              <a:rPr lang="en-US" dirty="0">
                <a:latin typeface="Algerian" panose="04020705040A02060702" pitchFamily="82" charset="0"/>
              </a:rPr>
              <a:t>Prediction of next word in a sentence</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7D634D9D-7929-0A35-19D1-14FEB147C220}"/>
              </a:ext>
            </a:extLst>
          </p:cNvPr>
          <p:cNvSpPr>
            <a:spLocks noGrp="1"/>
          </p:cNvSpPr>
          <p:nvPr>
            <p:ph type="subTitle" idx="1"/>
          </p:nvPr>
        </p:nvSpPr>
        <p:spPr>
          <a:xfrm>
            <a:off x="8991599" y="6104965"/>
            <a:ext cx="2814919" cy="412375"/>
          </a:xfrm>
        </p:spPr>
        <p:txBody>
          <a:bodyPr/>
          <a:lstStyle/>
          <a:p>
            <a:r>
              <a:rPr lang="en-US" dirty="0"/>
              <a:t>-Preeti Vishwakarma</a:t>
            </a:r>
            <a:endParaRPr lang="en-IN" dirty="0"/>
          </a:p>
        </p:txBody>
      </p:sp>
    </p:spTree>
    <p:extLst>
      <p:ext uri="{BB962C8B-B14F-4D97-AF65-F5344CB8AC3E}">
        <p14:creationId xmlns:p14="http://schemas.microsoft.com/office/powerpoint/2010/main" val="24243604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413A-077D-7677-E948-E7CEBDCE6BFE}"/>
              </a:ext>
            </a:extLst>
          </p:cNvPr>
          <p:cNvSpPr>
            <a:spLocks noGrp="1"/>
          </p:cNvSpPr>
          <p:nvPr>
            <p:ph type="title"/>
          </p:nvPr>
        </p:nvSpPr>
        <p:spPr/>
        <p:txBody>
          <a:bodyPr>
            <a:normAutofit fontScale="90000"/>
          </a:bodyPr>
          <a:lstStyle/>
          <a:p>
            <a:r>
              <a:rPr lang="en-IN" sz="4900" b="1" i="0" dirty="0">
                <a:solidFill>
                  <a:schemeClr val="tx2">
                    <a:lumMod val="75000"/>
                  </a:schemeClr>
                </a:solidFill>
                <a:effectLst/>
                <a:latin typeface="Algerian" panose="04020705040A02060702" pitchFamily="82" charset="0"/>
              </a:rPr>
              <a:t>preprocessing the dataset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C5FCD21-1788-B8FA-6C22-94591E5FBD2C}"/>
              </a:ext>
            </a:extLst>
          </p:cNvPr>
          <p:cNvSpPr>
            <a:spLocks noGrp="1"/>
          </p:cNvSpPr>
          <p:nvPr>
            <p:ph idx="1"/>
          </p:nvPr>
        </p:nvSpPr>
        <p:spPr/>
        <p:txBody>
          <a:bodyPr>
            <a:normAutofit/>
          </a:bodyPr>
          <a:lstStyle/>
          <a:p>
            <a:pPr marL="36900" indent="0">
              <a:buNone/>
            </a:pPr>
            <a:r>
              <a:rPr lang="en-US" b="0" i="0" dirty="0">
                <a:solidFill>
                  <a:schemeClr val="tx1"/>
                </a:solidFill>
                <a:effectLst/>
                <a:latin typeface="Nunito" pitchFamily="2" charset="0"/>
              </a:rPr>
              <a:t>The Section carries out a number of operations to prepare text data for a language model’s training. It begins by reading a file and breaking up its text into separate sentences. The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Keras Tokenizer class</a:t>
            </a:r>
            <a:r>
              <a:rPr lang="en-US" b="0" i="0" dirty="0">
                <a:solidFill>
                  <a:schemeClr val="tx1"/>
                </a:solidFill>
                <a:effectLst/>
                <a:latin typeface="Nunito" pitchFamily="2" charset="0"/>
              </a:rPr>
              <a:t>, which learns the vocabulary from the input sentences, tokenizes the text data once it has been parsed.</a:t>
            </a:r>
          </a:p>
          <a:p>
            <a:r>
              <a:rPr lang="en-US" dirty="0">
                <a:solidFill>
                  <a:schemeClr val="tx1"/>
                </a:solidFill>
              </a:rPr>
              <a:t>Converting the string to lower case to get uniformity</a:t>
            </a:r>
          </a:p>
          <a:p>
            <a:r>
              <a:rPr lang="en-US" dirty="0">
                <a:solidFill>
                  <a:schemeClr val="tx1"/>
                </a:solidFill>
              </a:rPr>
              <a:t>Removing Punctuation marks</a:t>
            </a:r>
          </a:p>
          <a:p>
            <a:r>
              <a:rPr lang="en-US" dirty="0">
                <a:solidFill>
                  <a:schemeClr val="tx1"/>
                </a:solidFill>
              </a:rPr>
              <a:t>Removing stopwords </a:t>
            </a:r>
          </a:p>
          <a:p>
            <a:r>
              <a:rPr lang="en-US" dirty="0">
                <a:solidFill>
                  <a:schemeClr val="tx1"/>
                </a:solidFill>
              </a:rPr>
              <a:t>Removing extra white spaces</a:t>
            </a:r>
          </a:p>
          <a:p>
            <a:r>
              <a:rPr lang="en-US" dirty="0">
                <a:solidFill>
                  <a:schemeClr val="tx1"/>
                </a:solidFill>
              </a:rPr>
              <a:t> Instantiating the Tokenizer and converting sentence to word</a:t>
            </a:r>
          </a:p>
          <a:p>
            <a:r>
              <a:rPr lang="en-US" dirty="0">
                <a:solidFill>
                  <a:schemeClr val="tx1"/>
                </a:solidFill>
              </a:rPr>
              <a:t>Getting the total number of words of the data.</a:t>
            </a:r>
            <a:endParaRPr lang="en-US" b="0" i="0" dirty="0">
              <a:solidFill>
                <a:schemeClr val="tx1"/>
              </a:solidFill>
              <a:effectLst/>
              <a:latin typeface="Nunito" pitchFamily="2" charset="0"/>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1543062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0CF2-122B-3C71-EB30-5D0BB808B8BF}"/>
              </a:ext>
            </a:extLst>
          </p:cNvPr>
          <p:cNvSpPr>
            <a:spLocks noGrp="1"/>
          </p:cNvSpPr>
          <p:nvPr>
            <p:ph idx="1"/>
          </p:nvPr>
        </p:nvSpPr>
        <p:spPr>
          <a:xfrm>
            <a:off x="913795" y="510989"/>
            <a:ext cx="10353762" cy="5280212"/>
          </a:xfrm>
        </p:spPr>
        <p:txBody>
          <a:bodyPr/>
          <a:lstStyle/>
          <a:p>
            <a:r>
              <a:rPr lang="en-US" b="0" i="0" dirty="0">
                <a:solidFill>
                  <a:schemeClr val="tx1"/>
                </a:solidFill>
                <a:effectLst/>
                <a:latin typeface="Nunito" pitchFamily="2" charset="0"/>
              </a:rPr>
              <a:t>The tokenized data is then used to produce</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 n-gram sequences</a:t>
            </a:r>
            <a:r>
              <a:rPr lang="en-US" b="0" i="0" dirty="0">
                <a:solidFill>
                  <a:schemeClr val="tx1"/>
                </a:solidFill>
                <a:effectLst/>
                <a:latin typeface="Nunito" pitchFamily="2" charset="0"/>
              </a:rPr>
              <a:t>, each of which contains a range of tokens from the start to the current index.</a:t>
            </a:r>
          </a:p>
          <a:p>
            <a:r>
              <a:rPr lang="en-US" b="0" i="0" dirty="0">
                <a:solidFill>
                  <a:schemeClr val="tx1"/>
                </a:solidFill>
                <a:effectLst/>
                <a:latin typeface="Nunito" pitchFamily="2" charset="0"/>
              </a:rPr>
              <a:t>The sequences are padding with zeros in order to guarantee uniform length.</a:t>
            </a:r>
          </a:p>
          <a:p>
            <a:r>
              <a:rPr lang="en-US" b="0" i="0" dirty="0">
                <a:solidFill>
                  <a:schemeClr val="tx1"/>
                </a:solidFill>
                <a:effectLst/>
                <a:latin typeface="Nunito" pitchFamily="2" charset="0"/>
              </a:rPr>
              <a:t> The input sequences are divided into predictors (X) and labels (Y), where X contains all elements other than the last token of each sequence and Y only the final token. </a:t>
            </a:r>
          </a:p>
          <a:p>
            <a:r>
              <a:rPr lang="en-US" b="0" i="0" dirty="0">
                <a:solidFill>
                  <a:schemeClr val="tx1"/>
                </a:solidFill>
                <a:effectLst/>
                <a:latin typeface="Nunito" pitchFamily="2" charset="0"/>
              </a:rPr>
              <a:t>Finally, the target data y is converted to one-hot encoding, ready for training a </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language model.</a:t>
            </a:r>
            <a:endParaRPr lang="en-US" b="0" i="0" u="sng" dirty="0">
              <a:solidFill>
                <a:schemeClr val="tx1"/>
              </a:solidFill>
              <a:effectLst/>
              <a:latin typeface="Nunito" pitchFamily="2"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C689CB7B-55C9-B08E-2C3B-2DE5AF945EA3}"/>
              </a:ext>
            </a:extLst>
          </p:cNvPr>
          <p:cNvPicPr>
            <a:picLocks noChangeAspect="1"/>
          </p:cNvPicPr>
          <p:nvPr/>
        </p:nvPicPr>
        <p:blipFill>
          <a:blip r:embed="rId4"/>
          <a:stretch>
            <a:fillRect/>
          </a:stretch>
        </p:blipFill>
        <p:spPr>
          <a:xfrm>
            <a:off x="3434393" y="3932980"/>
            <a:ext cx="4839119" cy="1394581"/>
          </a:xfrm>
          <a:prstGeom prst="rect">
            <a:avLst/>
          </a:prstGeom>
        </p:spPr>
      </p:pic>
    </p:spTree>
    <p:extLst>
      <p:ext uri="{BB962C8B-B14F-4D97-AF65-F5344CB8AC3E}">
        <p14:creationId xmlns:p14="http://schemas.microsoft.com/office/powerpoint/2010/main" val="20392314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129B-B477-6D58-EE06-74FAF033CDA8}"/>
              </a:ext>
            </a:extLst>
          </p:cNvPr>
          <p:cNvSpPr>
            <a:spLocks noGrp="1"/>
          </p:cNvSpPr>
          <p:nvPr>
            <p:ph type="title"/>
          </p:nvPr>
        </p:nvSpPr>
        <p:spPr/>
        <p:txBody>
          <a:bodyPr/>
          <a:lstStyle/>
          <a:p>
            <a:r>
              <a:rPr lang="en-US" dirty="0">
                <a:latin typeface="Algerian" panose="04020705040A02060702" pitchFamily="82" charset="0"/>
              </a:rPr>
              <a:t>Choosing the best model</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81C6553-3D38-84A5-BC2C-9D49FBA3AC04}"/>
              </a:ext>
            </a:extLst>
          </p:cNvPr>
          <p:cNvSpPr>
            <a:spLocks noGrp="1"/>
          </p:cNvSpPr>
          <p:nvPr>
            <p:ph idx="1"/>
          </p:nvPr>
        </p:nvSpPr>
        <p:spPr/>
        <p:txBody>
          <a:bodyPr/>
          <a:lstStyle/>
          <a:p>
            <a:pPr marL="36900" indent="0">
              <a:buNone/>
            </a:pPr>
            <a:endParaRPr lang="en-US" dirty="0"/>
          </a:p>
          <a:p>
            <a:endParaRPr lang="en-IN" dirty="0"/>
          </a:p>
        </p:txBody>
      </p:sp>
      <p:sp>
        <p:nvSpPr>
          <p:cNvPr id="4" name="TextBox 3">
            <a:extLst>
              <a:ext uri="{FF2B5EF4-FFF2-40B4-BE49-F238E27FC236}">
                <a16:creationId xmlns:a16="http://schemas.microsoft.com/office/drawing/2014/main" id="{2095FCBC-D4E6-B2F6-E573-1A711A678239}"/>
              </a:ext>
            </a:extLst>
          </p:cNvPr>
          <p:cNvSpPr txBox="1"/>
          <p:nvPr/>
        </p:nvSpPr>
        <p:spPr>
          <a:xfrm>
            <a:off x="510988" y="1936376"/>
            <a:ext cx="3487271" cy="1661993"/>
          </a:xfrm>
          <a:prstGeom prst="rect">
            <a:avLst/>
          </a:prstGeom>
          <a:noFill/>
        </p:spPr>
        <p:txBody>
          <a:bodyPr wrap="square" rtlCol="0">
            <a:spAutoFit/>
          </a:bodyPr>
          <a:lstStyle/>
          <a:p>
            <a:r>
              <a:rPr lang="en-US" sz="2400" dirty="0"/>
              <a:t>LSTM model for one word detection</a:t>
            </a:r>
          </a:p>
          <a:p>
            <a:endParaRPr lang="en-US" dirty="0"/>
          </a:p>
          <a:p>
            <a:endParaRPr lang="en-US" dirty="0"/>
          </a:p>
          <a:p>
            <a:endParaRPr lang="en-IN" dirty="0"/>
          </a:p>
        </p:txBody>
      </p:sp>
      <p:sp>
        <p:nvSpPr>
          <p:cNvPr id="7" name="TextBox 6">
            <a:extLst>
              <a:ext uri="{FF2B5EF4-FFF2-40B4-BE49-F238E27FC236}">
                <a16:creationId xmlns:a16="http://schemas.microsoft.com/office/drawing/2014/main" id="{94894E25-2C5E-EEAB-CB37-68686EC75857}"/>
              </a:ext>
            </a:extLst>
          </p:cNvPr>
          <p:cNvSpPr txBox="1"/>
          <p:nvPr/>
        </p:nvSpPr>
        <p:spPr>
          <a:xfrm>
            <a:off x="4401066" y="1936376"/>
            <a:ext cx="3487271" cy="830997"/>
          </a:xfrm>
          <a:prstGeom prst="rect">
            <a:avLst/>
          </a:prstGeom>
          <a:noFill/>
        </p:spPr>
        <p:txBody>
          <a:bodyPr wrap="square" rtlCol="0">
            <a:spAutoFit/>
          </a:bodyPr>
          <a:lstStyle/>
          <a:p>
            <a:r>
              <a:rPr lang="en-US" sz="2400" dirty="0"/>
              <a:t>LSTM model for more then one word detection</a:t>
            </a:r>
            <a:endParaRPr lang="en-IN" sz="2400" dirty="0"/>
          </a:p>
        </p:txBody>
      </p:sp>
      <p:sp>
        <p:nvSpPr>
          <p:cNvPr id="9" name="TextBox 8">
            <a:extLst>
              <a:ext uri="{FF2B5EF4-FFF2-40B4-BE49-F238E27FC236}">
                <a16:creationId xmlns:a16="http://schemas.microsoft.com/office/drawing/2014/main" id="{B9161767-7C2E-0F54-3734-0BA5470CED4C}"/>
              </a:ext>
            </a:extLst>
          </p:cNvPr>
          <p:cNvSpPr txBox="1"/>
          <p:nvPr/>
        </p:nvSpPr>
        <p:spPr>
          <a:xfrm>
            <a:off x="8525435" y="1936376"/>
            <a:ext cx="3666565" cy="1569660"/>
          </a:xfrm>
          <a:prstGeom prst="rect">
            <a:avLst/>
          </a:prstGeom>
          <a:noFill/>
        </p:spPr>
        <p:txBody>
          <a:bodyPr wrap="square" rtlCol="0">
            <a:spAutoFit/>
          </a:bodyPr>
          <a:lstStyle/>
          <a:p>
            <a:r>
              <a:rPr lang="en-US" sz="2400" dirty="0"/>
              <a:t>LSTM model for more than one word detection using Bidirectional </a:t>
            </a:r>
          </a:p>
          <a:p>
            <a:r>
              <a:rPr lang="en-US" sz="2400" dirty="0"/>
              <a:t>network</a:t>
            </a:r>
            <a:endParaRPr lang="en-IN" sz="2400" dirty="0"/>
          </a:p>
        </p:txBody>
      </p:sp>
      <p:cxnSp>
        <p:nvCxnSpPr>
          <p:cNvPr id="11" name="Straight Connector 10">
            <a:extLst>
              <a:ext uri="{FF2B5EF4-FFF2-40B4-BE49-F238E27FC236}">
                <a16:creationId xmlns:a16="http://schemas.microsoft.com/office/drawing/2014/main" id="{199A7AB4-29D6-1FC8-4D93-149708C6F02A}"/>
              </a:ext>
            </a:extLst>
          </p:cNvPr>
          <p:cNvCxnSpPr/>
          <p:nvPr/>
        </p:nvCxnSpPr>
        <p:spPr>
          <a:xfrm>
            <a:off x="3899647" y="1732449"/>
            <a:ext cx="0" cy="3135386"/>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CAD7A5-3726-555A-1DAD-5DFB42E53993}"/>
              </a:ext>
            </a:extLst>
          </p:cNvPr>
          <p:cNvCxnSpPr/>
          <p:nvPr/>
        </p:nvCxnSpPr>
        <p:spPr>
          <a:xfrm>
            <a:off x="8104094" y="1732449"/>
            <a:ext cx="0" cy="321606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791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424B-3D12-705E-0499-C8407A9EAF18}"/>
              </a:ext>
            </a:extLst>
          </p:cNvPr>
          <p:cNvSpPr>
            <a:spLocks noGrp="1"/>
          </p:cNvSpPr>
          <p:nvPr>
            <p:ph type="title"/>
          </p:nvPr>
        </p:nvSpPr>
        <p:spPr>
          <a:xfrm>
            <a:off x="913795" y="421341"/>
            <a:ext cx="10353762" cy="970450"/>
          </a:xfrm>
        </p:spPr>
        <p:txBody>
          <a:bodyPr>
            <a:normAutofit fontScale="90000"/>
          </a:bodyPr>
          <a:lstStyle/>
          <a:p>
            <a:r>
              <a:rPr lang="en-IN" sz="4900" b="1" i="0" dirty="0">
                <a:solidFill>
                  <a:schemeClr val="tx2">
                    <a:lumMod val="75000"/>
                  </a:schemeClr>
                </a:solidFill>
                <a:effectLst/>
                <a:latin typeface="Algerian" panose="04020705040A02060702" pitchFamily="82" charset="0"/>
              </a:rPr>
              <a:t>Defining the Model</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091FB4F-EC5F-9362-2A2A-8F816ADC5FCB}"/>
              </a:ext>
            </a:extLst>
          </p:cNvPr>
          <p:cNvSpPr>
            <a:spLocks noGrp="1"/>
          </p:cNvSpPr>
          <p:nvPr>
            <p:ph idx="1"/>
          </p:nvPr>
        </p:nvSpPr>
        <p:spPr/>
        <p:txBody>
          <a:bodyPr>
            <a:normAutofit/>
          </a:bodyPr>
          <a:lstStyle/>
          <a:p>
            <a:pPr marL="36900" indent="0">
              <a:buNone/>
            </a:pPr>
            <a:r>
              <a:rPr lang="en-US" sz="1800" b="0" i="0" dirty="0">
                <a:solidFill>
                  <a:schemeClr val="tx1"/>
                </a:solidFill>
                <a:effectLst/>
                <a:latin typeface="Nunito" pitchFamily="2" charset="0"/>
              </a:rPr>
              <a:t>The input sequences are mapped to dense vectors of fixed size in the first layer, which is an embedding layer. </a:t>
            </a:r>
          </a:p>
          <a:p>
            <a:pPr marL="36900" indent="0">
              <a:buNone/>
            </a:pPr>
            <a:r>
              <a:rPr lang="en-US" sz="1800" b="0" i="0" dirty="0">
                <a:solidFill>
                  <a:schemeClr val="tx1"/>
                </a:solidFill>
                <a:effectLst/>
                <a:latin typeface="Nunito" pitchFamily="2" charset="0"/>
              </a:rPr>
              <a:t>A Bidirectional  </a:t>
            </a:r>
            <a:r>
              <a:rPr lang="en-US" sz="1800"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LSTM (Long Short-Term Memory) layer </a:t>
            </a:r>
            <a:r>
              <a:rPr lang="en-US" sz="1800" b="0" i="0" dirty="0">
                <a:solidFill>
                  <a:schemeClr val="tx1"/>
                </a:solidFill>
                <a:effectLst/>
                <a:latin typeface="Nunito" pitchFamily="2" charset="0"/>
              </a:rPr>
              <a:t>with 100 units makes up the second layer. Recurrent neural networks (RNNs) of the LSTM variety may recognize long-term dependencies in sequential input.</a:t>
            </a:r>
          </a:p>
          <a:p>
            <a:pPr marL="36900" indent="0">
              <a:buNone/>
            </a:pPr>
            <a:r>
              <a:rPr lang="en-US" sz="1800" b="0" i="0" dirty="0">
                <a:solidFill>
                  <a:schemeClr val="tx1"/>
                </a:solidFill>
                <a:effectLst/>
                <a:latin typeface="Nunito" pitchFamily="2" charset="0"/>
              </a:rPr>
              <a:t>A </a:t>
            </a:r>
            <a:r>
              <a:rPr lang="en-US" sz="1800"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Dense layer </a:t>
            </a:r>
            <a:r>
              <a:rPr lang="en-US" sz="1800" b="0" i="0" dirty="0">
                <a:solidFill>
                  <a:schemeClr val="tx1"/>
                </a:solidFill>
                <a:effectLst/>
                <a:latin typeface="Nunito" pitchFamily="2" charset="0"/>
              </a:rPr>
              <a:t>with total_words units and softmax activation make up the third layer. The output probabilities for each word in the vocabulary are generated by this layer.</a:t>
            </a:r>
          </a:p>
          <a:p>
            <a:pPr marL="36900" indent="0">
              <a:buNone/>
            </a:pPr>
            <a:endParaRPr lang="en-US" sz="1800" b="0" i="0" dirty="0">
              <a:solidFill>
                <a:schemeClr val="tx1"/>
              </a:solidFill>
              <a:effectLst/>
              <a:latin typeface="Nunito" pitchFamily="2" charset="0"/>
            </a:endParaRPr>
          </a:p>
          <a:p>
            <a:pPr marL="36900" indent="0">
              <a:buNone/>
            </a:pPr>
            <a:endParaRPr lang="en-IN" sz="2200" dirty="0">
              <a:solidFill>
                <a:schemeClr val="tx1"/>
              </a:solidFill>
            </a:endParaRPr>
          </a:p>
        </p:txBody>
      </p:sp>
      <p:pic>
        <p:nvPicPr>
          <p:cNvPr id="6" name="Picture 5">
            <a:extLst>
              <a:ext uri="{FF2B5EF4-FFF2-40B4-BE49-F238E27FC236}">
                <a16:creationId xmlns:a16="http://schemas.microsoft.com/office/drawing/2014/main" id="{1CC8CE3A-25D9-57D3-F40B-9038C1FB58CF}"/>
              </a:ext>
            </a:extLst>
          </p:cNvPr>
          <p:cNvPicPr>
            <a:picLocks noChangeAspect="1"/>
          </p:cNvPicPr>
          <p:nvPr/>
        </p:nvPicPr>
        <p:blipFill>
          <a:blip r:embed="rId4"/>
          <a:stretch>
            <a:fillRect/>
          </a:stretch>
        </p:blipFill>
        <p:spPr>
          <a:xfrm>
            <a:off x="2802361" y="4528030"/>
            <a:ext cx="6576630" cy="975445"/>
          </a:xfrm>
          <a:prstGeom prst="rect">
            <a:avLst/>
          </a:prstGeom>
        </p:spPr>
      </p:pic>
    </p:spTree>
    <p:extLst>
      <p:ext uri="{BB962C8B-B14F-4D97-AF65-F5344CB8AC3E}">
        <p14:creationId xmlns:p14="http://schemas.microsoft.com/office/powerpoint/2010/main" val="411443014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D463A-3B69-DD34-E631-4FBF047717E3}"/>
              </a:ext>
            </a:extLst>
          </p:cNvPr>
          <p:cNvSpPr>
            <a:spLocks noGrp="1"/>
          </p:cNvSpPr>
          <p:nvPr>
            <p:ph idx="1"/>
          </p:nvPr>
        </p:nvSpPr>
        <p:spPr>
          <a:xfrm>
            <a:off x="913795" y="708213"/>
            <a:ext cx="10353762" cy="5082988"/>
          </a:xfrm>
        </p:spPr>
        <p:txBody>
          <a:bodyPr/>
          <a:lstStyle/>
          <a:p>
            <a:pPr marL="36900" indent="0">
              <a:buNone/>
            </a:pPr>
            <a:r>
              <a:rPr lang="en-US" b="0" i="0" dirty="0">
                <a:solidFill>
                  <a:schemeClr val="tx1"/>
                </a:solidFill>
                <a:effectLst/>
                <a:latin typeface="Nunito" pitchFamily="2" charset="0"/>
              </a:rPr>
              <a:t>The categorical cross-entropy loss function used in the model is appropriate for multi-class classification applications. Adam is the chosen optimizer, and accuracy is the evaluation metric.</a:t>
            </a:r>
          </a:p>
          <a:p>
            <a:pPr marL="36900" indent="0">
              <a:buNone/>
            </a:pPr>
            <a:endParaRPr lang="en-US" dirty="0">
              <a:solidFill>
                <a:schemeClr val="tx1"/>
              </a:solidFill>
              <a:effectLst/>
              <a:latin typeface="Nunito" pitchFamily="2" charset="0"/>
            </a:endParaRPr>
          </a:p>
          <a:p>
            <a:pPr marL="36900" indent="0">
              <a:buNone/>
            </a:pPr>
            <a:endParaRPr lang="en-IN" dirty="0">
              <a:solidFill>
                <a:schemeClr val="tx1"/>
              </a:solidFill>
            </a:endParaRPr>
          </a:p>
        </p:txBody>
      </p:sp>
      <p:pic>
        <p:nvPicPr>
          <p:cNvPr id="5" name="Picture 4">
            <a:extLst>
              <a:ext uri="{FF2B5EF4-FFF2-40B4-BE49-F238E27FC236}">
                <a16:creationId xmlns:a16="http://schemas.microsoft.com/office/drawing/2014/main" id="{189613FB-1AEF-0EEC-1DDE-43B2179FBD00}"/>
              </a:ext>
            </a:extLst>
          </p:cNvPr>
          <p:cNvPicPr>
            <a:picLocks noChangeAspect="1"/>
          </p:cNvPicPr>
          <p:nvPr/>
        </p:nvPicPr>
        <p:blipFill>
          <a:blip r:embed="rId2"/>
          <a:stretch>
            <a:fillRect/>
          </a:stretch>
        </p:blipFill>
        <p:spPr>
          <a:xfrm>
            <a:off x="1066800" y="2628831"/>
            <a:ext cx="9000565" cy="1001875"/>
          </a:xfrm>
          <a:prstGeom prst="rect">
            <a:avLst/>
          </a:prstGeom>
        </p:spPr>
      </p:pic>
    </p:spTree>
    <p:extLst>
      <p:ext uri="{BB962C8B-B14F-4D97-AF65-F5344CB8AC3E}">
        <p14:creationId xmlns:p14="http://schemas.microsoft.com/office/powerpoint/2010/main" val="37507555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17CF-C53E-93B2-802F-991F0A13C385}"/>
              </a:ext>
            </a:extLst>
          </p:cNvPr>
          <p:cNvSpPr>
            <a:spLocks noGrp="1"/>
          </p:cNvSpPr>
          <p:nvPr>
            <p:ph type="title"/>
          </p:nvPr>
        </p:nvSpPr>
        <p:spPr/>
        <p:txBody>
          <a:bodyPr>
            <a:normAutofit fontScale="90000"/>
          </a:bodyPr>
          <a:lstStyle/>
          <a:p>
            <a:r>
              <a:rPr lang="en-IN" sz="4900" b="1" i="0" dirty="0">
                <a:solidFill>
                  <a:schemeClr val="tx2">
                    <a:lumMod val="75000"/>
                  </a:schemeClr>
                </a:solidFill>
                <a:effectLst/>
                <a:latin typeface="Algerian" panose="04020705040A02060702" pitchFamily="82" charset="0"/>
              </a:rPr>
              <a:t>Train the Model</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AB09D76-DCD8-7B14-B381-43BC9D37DBE8}"/>
              </a:ext>
            </a:extLst>
          </p:cNvPr>
          <p:cNvSpPr>
            <a:spLocks noGrp="1"/>
          </p:cNvSpPr>
          <p:nvPr>
            <p:ph idx="1"/>
          </p:nvPr>
        </p:nvSpPr>
        <p:spPr/>
        <p:txBody>
          <a:bodyPr/>
          <a:lstStyle/>
          <a:p>
            <a:pPr marL="36900" indent="0">
              <a:buNone/>
            </a:pPr>
            <a:r>
              <a:rPr lang="en-US" b="0" i="0" dirty="0">
                <a:solidFill>
                  <a:schemeClr val="tx1"/>
                </a:solidFill>
                <a:effectLst/>
                <a:latin typeface="Nunito" pitchFamily="2" charset="0"/>
              </a:rPr>
              <a:t>The fit method of the model object is used in this code to train the defined model. As parameters, the input data X and the target data Y are given. The number of</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 iterations </a:t>
            </a:r>
            <a:r>
              <a:rPr lang="en-US" b="0" i="0" dirty="0">
                <a:solidFill>
                  <a:schemeClr val="tx1"/>
                </a:solidFill>
                <a:effectLst/>
                <a:latin typeface="Nunito" pitchFamily="2" charset="0"/>
              </a:rPr>
              <a:t>that the entire dataset will undergo during training is indicated by the epochs parameter, which is set to 100. </a:t>
            </a:r>
          </a:p>
          <a:p>
            <a:pPr marL="36900" indent="0">
              <a:buNone/>
            </a:pPr>
            <a:r>
              <a:rPr lang="en-US" b="0" i="0" dirty="0">
                <a:solidFill>
                  <a:schemeClr val="tx1"/>
                </a:solidFill>
                <a:effectLst/>
                <a:latin typeface="Nunito" pitchFamily="2" charset="0"/>
              </a:rPr>
              <a:t>The model is trained for </a:t>
            </a:r>
            <a:r>
              <a:rPr lang="en-US" dirty="0">
                <a:solidFill>
                  <a:schemeClr val="tx1"/>
                </a:solidFill>
                <a:effectLst/>
                <a:latin typeface="Nunito" pitchFamily="2" charset="0"/>
              </a:rPr>
              <a:t>1</a:t>
            </a:r>
            <a:r>
              <a:rPr lang="en-US" b="0" i="0" dirty="0">
                <a:solidFill>
                  <a:schemeClr val="tx1"/>
                </a:solidFill>
                <a:effectLst/>
                <a:latin typeface="Nunito" pitchFamily="2" charset="0"/>
              </a:rPr>
              <a:t>00</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 epochs</a:t>
            </a:r>
            <a:r>
              <a:rPr lang="en-US" b="0" i="0" dirty="0">
                <a:solidFill>
                  <a:schemeClr val="tx1"/>
                </a:solidFill>
                <a:effectLst/>
                <a:latin typeface="Nunito" pitchFamily="2" charset="0"/>
              </a:rPr>
              <a:t> by running this code, and the weights of the model’s layers are adjusted iteratively to reduce the defined loss function and increase precision in predicting the next word in the input sequences</a:t>
            </a:r>
            <a:r>
              <a:rPr lang="en-US" b="0" i="0" dirty="0">
                <a:solidFill>
                  <a:srgbClr val="273239"/>
                </a:solidFill>
                <a:effectLst/>
                <a:latin typeface="Nunito" pitchFamily="2" charset="0"/>
              </a:rPr>
              <a:t>.</a:t>
            </a:r>
          </a:p>
          <a:p>
            <a:pPr marL="36900" indent="0">
              <a:buNone/>
            </a:pPr>
            <a:endParaRPr lang="en-IN" dirty="0">
              <a:solidFill>
                <a:schemeClr val="tx1"/>
              </a:solidFill>
            </a:endParaRPr>
          </a:p>
        </p:txBody>
      </p:sp>
      <p:pic>
        <p:nvPicPr>
          <p:cNvPr id="5" name="Picture 4">
            <a:extLst>
              <a:ext uri="{FF2B5EF4-FFF2-40B4-BE49-F238E27FC236}">
                <a16:creationId xmlns:a16="http://schemas.microsoft.com/office/drawing/2014/main" id="{B6EA325B-A4B6-338D-36F0-286DB661D2AA}"/>
              </a:ext>
            </a:extLst>
          </p:cNvPr>
          <p:cNvPicPr>
            <a:picLocks noChangeAspect="1"/>
          </p:cNvPicPr>
          <p:nvPr/>
        </p:nvPicPr>
        <p:blipFill>
          <a:blip r:embed="rId4"/>
          <a:stretch>
            <a:fillRect/>
          </a:stretch>
        </p:blipFill>
        <p:spPr>
          <a:xfrm>
            <a:off x="1111624" y="4361392"/>
            <a:ext cx="9744635" cy="1976655"/>
          </a:xfrm>
          <a:prstGeom prst="rect">
            <a:avLst/>
          </a:prstGeom>
        </p:spPr>
      </p:pic>
    </p:spTree>
    <p:extLst>
      <p:ext uri="{BB962C8B-B14F-4D97-AF65-F5344CB8AC3E}">
        <p14:creationId xmlns:p14="http://schemas.microsoft.com/office/powerpoint/2010/main" val="11943377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0964-1BD9-72D6-AB4F-F86E48DF7501}"/>
              </a:ext>
            </a:extLst>
          </p:cNvPr>
          <p:cNvSpPr>
            <a:spLocks noGrp="1"/>
          </p:cNvSpPr>
          <p:nvPr>
            <p:ph type="title"/>
          </p:nvPr>
        </p:nvSpPr>
        <p:spPr>
          <a:xfrm>
            <a:off x="913795" y="654423"/>
            <a:ext cx="10353762" cy="970450"/>
          </a:xfrm>
        </p:spPr>
        <p:txBody>
          <a:bodyPr>
            <a:normAutofit fontScale="90000"/>
          </a:bodyPr>
          <a:lstStyle/>
          <a:p>
            <a:r>
              <a:rPr lang="en-IN" b="1" i="0" dirty="0">
                <a:solidFill>
                  <a:schemeClr val="tx2">
                    <a:lumMod val="75000"/>
                  </a:schemeClr>
                </a:solidFill>
                <a:effectLst/>
                <a:latin typeface="Algerian" panose="04020705040A02060702" pitchFamily="82" charset="0"/>
              </a:rPr>
              <a:t>Training and Optimization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770606D-C0EF-523C-C365-85C8B6D6F036}"/>
              </a:ext>
            </a:extLst>
          </p:cNvPr>
          <p:cNvSpPr>
            <a:spLocks noGrp="1"/>
          </p:cNvSpPr>
          <p:nvPr>
            <p:ph idx="1"/>
          </p:nvPr>
        </p:nvSpPr>
        <p:spPr>
          <a:xfrm>
            <a:off x="913795" y="2160494"/>
            <a:ext cx="10353762" cy="4589929"/>
          </a:xfrm>
        </p:spPr>
        <p:txBody>
          <a:bodyPr>
            <a:normAutofit/>
          </a:bodyPr>
          <a:lstStyle/>
          <a:p>
            <a:r>
              <a:rPr lang="en-US" b="0" i="0" dirty="0">
                <a:solidFill>
                  <a:schemeClr val="tx1"/>
                </a:solidFill>
                <a:effectLst/>
                <a:latin typeface="Nunito" pitchFamily="2" charset="0"/>
              </a:rPr>
              <a:t>The model is trained using a large corpus of text data, where the input sequences are paired with their corresponding target word. The training process involves optimizing the model’s parameters by minimizing a suitable loss function, such as categorical cross-entropy. The optimization is typically performed using an optimization algorithm like</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 Adam</a:t>
            </a:r>
            <a:r>
              <a:rPr lang="en-US" b="0" i="0" dirty="0">
                <a:solidFill>
                  <a:schemeClr val="tx1"/>
                </a:solidFill>
                <a:effectLst/>
                <a:latin typeface="Nunito" pitchFamily="2" charset="0"/>
              </a:rPr>
              <a:t> .</a:t>
            </a:r>
          </a:p>
          <a:p>
            <a:r>
              <a:rPr lang="en-US" b="0" i="0" dirty="0">
                <a:solidFill>
                  <a:schemeClr val="tx1"/>
                </a:solidFill>
                <a:effectLst/>
                <a:latin typeface="Nunito" pitchFamily="2" charset="0"/>
              </a:rPr>
              <a:t>The fit method of the model object is used in this code to train the defined model. As parameters, the input data X and the target data Y are given. The number of</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 iterations </a:t>
            </a:r>
            <a:r>
              <a:rPr lang="en-US" b="0" i="0" dirty="0">
                <a:solidFill>
                  <a:schemeClr val="tx1"/>
                </a:solidFill>
                <a:effectLst/>
                <a:latin typeface="Nunito" pitchFamily="2" charset="0"/>
              </a:rPr>
              <a:t>that the entire dataset will undergo during training is indicated by the epochs parameter, which is set to 100. </a:t>
            </a:r>
          </a:p>
          <a:p>
            <a:endParaRPr lang="en-IN" dirty="0"/>
          </a:p>
        </p:txBody>
      </p:sp>
    </p:spTree>
    <p:extLst>
      <p:ext uri="{BB962C8B-B14F-4D97-AF65-F5344CB8AC3E}">
        <p14:creationId xmlns:p14="http://schemas.microsoft.com/office/powerpoint/2010/main" val="11467742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A5B9-0F19-E721-6689-0887CC238D9D}"/>
              </a:ext>
            </a:extLst>
          </p:cNvPr>
          <p:cNvSpPr>
            <a:spLocks noGrp="1"/>
          </p:cNvSpPr>
          <p:nvPr>
            <p:ph type="title"/>
          </p:nvPr>
        </p:nvSpPr>
        <p:spPr/>
        <p:txBody>
          <a:bodyPr>
            <a:noAutofit/>
          </a:bodyPr>
          <a:lstStyle/>
          <a:p>
            <a:r>
              <a:rPr lang="en-IN" sz="4400" b="1" i="0" dirty="0">
                <a:solidFill>
                  <a:schemeClr val="tx2">
                    <a:lumMod val="75000"/>
                  </a:schemeClr>
                </a:solidFill>
                <a:effectLst/>
                <a:latin typeface="Algerian" panose="04020705040A02060702" pitchFamily="82" charset="0"/>
              </a:rPr>
              <a:t>Predicting the next word</a:t>
            </a:r>
            <a:br>
              <a:rPr lang="en-IN" sz="4400" b="1" i="0" dirty="0">
                <a:solidFill>
                  <a:schemeClr val="tx1"/>
                </a:solidFill>
                <a:effectLst/>
                <a:latin typeface="Algerian" panose="04020705040A02060702" pitchFamily="82" charset="0"/>
              </a:rPr>
            </a:br>
            <a:endParaRPr lang="en-IN" sz="4400" dirty="0">
              <a:solidFill>
                <a:schemeClr val="tx1"/>
              </a:solidFill>
              <a:latin typeface="Algerian" panose="04020705040A02060702" pitchFamily="82" charset="0"/>
            </a:endParaRPr>
          </a:p>
        </p:txBody>
      </p:sp>
      <p:pic>
        <p:nvPicPr>
          <p:cNvPr id="7" name="Content Placeholder 6">
            <a:extLst>
              <a:ext uri="{FF2B5EF4-FFF2-40B4-BE49-F238E27FC236}">
                <a16:creationId xmlns:a16="http://schemas.microsoft.com/office/drawing/2014/main" id="{BA835F30-7967-753C-E36B-7F10E5EA815E}"/>
              </a:ext>
            </a:extLst>
          </p:cNvPr>
          <p:cNvPicPr>
            <a:picLocks noGrp="1" noChangeAspect="1"/>
          </p:cNvPicPr>
          <p:nvPr>
            <p:ph idx="1"/>
          </p:nvPr>
        </p:nvPicPr>
        <p:blipFill>
          <a:blip r:embed="rId2"/>
          <a:stretch>
            <a:fillRect/>
          </a:stretch>
        </p:blipFill>
        <p:spPr>
          <a:xfrm>
            <a:off x="2406855" y="1731963"/>
            <a:ext cx="7368764" cy="4059237"/>
          </a:xfrm>
        </p:spPr>
      </p:pic>
    </p:spTree>
    <p:extLst>
      <p:ext uri="{BB962C8B-B14F-4D97-AF65-F5344CB8AC3E}">
        <p14:creationId xmlns:p14="http://schemas.microsoft.com/office/powerpoint/2010/main" val="16241856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8DAA-4B02-64F3-2A46-D955230884D6}"/>
              </a:ext>
            </a:extLst>
          </p:cNvPr>
          <p:cNvSpPr>
            <a:spLocks noGrp="1"/>
          </p:cNvSpPr>
          <p:nvPr>
            <p:ph type="title"/>
          </p:nvPr>
        </p:nvSpPr>
        <p:spPr/>
        <p:txBody>
          <a:bodyPr>
            <a:normAutofit fontScale="90000"/>
          </a:bodyPr>
          <a:lstStyle/>
          <a:p>
            <a:r>
              <a:rPr lang="en-IN" b="1" i="0" dirty="0">
                <a:effectLst/>
                <a:latin typeface="Algerian" panose="04020705040A02060702" pitchFamily="82" charset="0"/>
              </a:rPr>
              <a:t>Inference and Prediction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21E3CB8-9574-A821-3300-EFE0BDC68F60}"/>
              </a:ext>
            </a:extLst>
          </p:cNvPr>
          <p:cNvSpPr>
            <a:spLocks noGrp="1"/>
          </p:cNvSpPr>
          <p:nvPr>
            <p:ph idx="1"/>
          </p:nvPr>
        </p:nvSpPr>
        <p:spPr/>
        <p:txBody>
          <a:bodyPr/>
          <a:lstStyle/>
          <a:p>
            <a:pPr marL="36900" indent="0">
              <a:buNone/>
            </a:pPr>
            <a:r>
              <a:rPr lang="en-US" b="0" i="0" dirty="0">
                <a:solidFill>
                  <a:schemeClr val="tx1"/>
                </a:solidFill>
                <a:effectLst/>
                <a:latin typeface="Nunito" pitchFamily="2" charset="0"/>
              </a:rPr>
              <a:t>The model can be used to predict the next word once it has been trained. The trained model receives an input of a list of words, processes it through the learned architecture, and outputs a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probability distribution </a:t>
            </a:r>
            <a:r>
              <a:rPr lang="en-US" b="0" i="0" dirty="0">
                <a:solidFill>
                  <a:schemeClr val="tx1"/>
                </a:solidFill>
                <a:effectLst/>
                <a:latin typeface="Nunito" pitchFamily="2" charset="0"/>
              </a:rPr>
              <a:t>across the vocabulary. The anticipated next word is then chosen as the one with the highest likelihood.</a:t>
            </a:r>
            <a:endParaRPr lang="en-IN" dirty="0">
              <a:solidFill>
                <a:schemeClr val="tx1"/>
              </a:solidFill>
            </a:endParaRPr>
          </a:p>
        </p:txBody>
      </p:sp>
    </p:spTree>
    <p:extLst>
      <p:ext uri="{BB962C8B-B14F-4D97-AF65-F5344CB8AC3E}">
        <p14:creationId xmlns:p14="http://schemas.microsoft.com/office/powerpoint/2010/main" val="201117641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D448-9F1B-4DF5-36DE-7A5F7D6F9868}"/>
              </a:ext>
            </a:extLst>
          </p:cNvPr>
          <p:cNvSpPr>
            <a:spLocks noGrp="1"/>
          </p:cNvSpPr>
          <p:nvPr>
            <p:ph type="title"/>
          </p:nvPr>
        </p:nvSpPr>
        <p:spPr/>
        <p:txBody>
          <a:bodyPr>
            <a:normAutofit/>
          </a:bodyPr>
          <a:lstStyle/>
          <a:p>
            <a:r>
              <a:rPr lang="en-IN" sz="4400" dirty="0">
                <a:latin typeface="Algerian" panose="04020705040A02060702" pitchFamily="82" charset="0"/>
              </a:rPr>
              <a:t>Deployment</a:t>
            </a:r>
          </a:p>
        </p:txBody>
      </p:sp>
      <p:pic>
        <p:nvPicPr>
          <p:cNvPr id="5" name="Content Placeholder 4">
            <a:extLst>
              <a:ext uri="{FF2B5EF4-FFF2-40B4-BE49-F238E27FC236}">
                <a16:creationId xmlns:a16="http://schemas.microsoft.com/office/drawing/2014/main" id="{079FCAC1-1C91-EC7F-842A-71BDA31ABB1D}"/>
              </a:ext>
            </a:extLst>
          </p:cNvPr>
          <p:cNvPicPr>
            <a:picLocks noGrp="1" noChangeAspect="1"/>
          </p:cNvPicPr>
          <p:nvPr>
            <p:ph idx="1"/>
          </p:nvPr>
        </p:nvPicPr>
        <p:blipFill>
          <a:blip r:embed="rId2"/>
          <a:stretch>
            <a:fillRect/>
          </a:stretch>
        </p:blipFill>
        <p:spPr>
          <a:xfrm>
            <a:off x="1721224" y="1731963"/>
            <a:ext cx="8534400" cy="4650908"/>
          </a:xfrm>
        </p:spPr>
      </p:pic>
    </p:spTree>
    <p:extLst>
      <p:ext uri="{BB962C8B-B14F-4D97-AF65-F5344CB8AC3E}">
        <p14:creationId xmlns:p14="http://schemas.microsoft.com/office/powerpoint/2010/main" val="30662808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FF73-A194-9197-B22D-BA573950DF56}"/>
              </a:ext>
            </a:extLst>
          </p:cNvPr>
          <p:cNvSpPr>
            <a:spLocks noGrp="1"/>
          </p:cNvSpPr>
          <p:nvPr>
            <p:ph type="title"/>
          </p:nvPr>
        </p:nvSpPr>
        <p:spPr/>
        <p:txBody>
          <a:bodyPr/>
          <a:lstStyle/>
          <a:p>
            <a:r>
              <a:rPr lang="en-US" sz="4000" b="1" dirty="0">
                <a:solidFill>
                  <a:schemeClr val="tx2">
                    <a:lumMod val="90000"/>
                  </a:schemeClr>
                </a:solidFill>
                <a:latin typeface="Algerian" panose="04020705040A02060702" pitchFamily="82" charset="0"/>
              </a:rPr>
              <a:t>Table of content</a:t>
            </a:r>
            <a:endParaRPr lang="en-IN" dirty="0">
              <a:solidFill>
                <a:schemeClr val="tx2">
                  <a:lumMod val="90000"/>
                </a:schemeClr>
              </a:solidFill>
            </a:endParaRPr>
          </a:p>
        </p:txBody>
      </p:sp>
      <p:sp>
        <p:nvSpPr>
          <p:cNvPr id="3" name="Content Placeholder 2">
            <a:extLst>
              <a:ext uri="{FF2B5EF4-FFF2-40B4-BE49-F238E27FC236}">
                <a16:creationId xmlns:a16="http://schemas.microsoft.com/office/drawing/2014/main" id="{BD831EA4-0DC7-2EE3-EC41-D6803A75FE2A}"/>
              </a:ext>
            </a:extLst>
          </p:cNvPr>
          <p:cNvSpPr>
            <a:spLocks noGrp="1"/>
          </p:cNvSpPr>
          <p:nvPr>
            <p:ph idx="1"/>
          </p:nvPr>
        </p:nvSpPr>
        <p:spPr>
          <a:xfrm>
            <a:off x="913795" y="1434354"/>
            <a:ext cx="10803076" cy="4921624"/>
          </a:xfrm>
        </p:spPr>
        <p:txBody>
          <a:bodyPr>
            <a:normAutofit fontScale="25000" lnSpcReduction="20000"/>
          </a:bodyPr>
          <a:lstStyle/>
          <a:p>
            <a:pPr>
              <a:buFont typeface="Wingdings" pitchFamily="2" charset="2"/>
              <a:buChar char="v"/>
            </a:pPr>
            <a:r>
              <a:rPr lang="en-US" sz="5000" dirty="0">
                <a:solidFill>
                  <a:schemeClr val="tx1"/>
                </a:solidFill>
                <a:latin typeface="+mj-lt"/>
              </a:rPr>
              <a:t> </a:t>
            </a:r>
            <a:r>
              <a:rPr lang="en-US" sz="5000" dirty="0">
                <a:solidFill>
                  <a:schemeClr val="tx1"/>
                </a:solidFill>
                <a:latin typeface="+mj-lt"/>
                <a:cs typeface="Arial" pitchFamily="34" charset="0"/>
              </a:rPr>
              <a:t>Introduction</a:t>
            </a:r>
          </a:p>
          <a:p>
            <a:pPr>
              <a:buFont typeface="Wingdings" pitchFamily="2" charset="2"/>
              <a:buChar char="v"/>
            </a:pPr>
            <a:r>
              <a:rPr lang="en-US" sz="5000" dirty="0">
                <a:solidFill>
                  <a:schemeClr val="tx1"/>
                </a:solidFill>
                <a:latin typeface="+mj-lt"/>
                <a:cs typeface="Arial" pitchFamily="34" charset="0"/>
              </a:rPr>
              <a:t> </a:t>
            </a:r>
            <a:r>
              <a:rPr lang="en-US" sz="5000" dirty="0">
                <a:solidFill>
                  <a:schemeClr val="tx1"/>
                </a:solidFill>
                <a:latin typeface="+mj-lt"/>
              </a:rPr>
              <a:t>Recurrent Neural Network</a:t>
            </a:r>
            <a:r>
              <a:rPr lang="en-US" sz="5000" dirty="0">
                <a:solidFill>
                  <a:schemeClr val="tx1"/>
                </a:solidFill>
                <a:latin typeface="+mj-lt"/>
                <a:cs typeface="Arial" pitchFamily="34" charset="0"/>
              </a:rPr>
              <a:t>  </a:t>
            </a:r>
          </a:p>
          <a:p>
            <a:pPr>
              <a:buFont typeface="Wingdings" pitchFamily="2" charset="2"/>
              <a:buChar char="v"/>
            </a:pPr>
            <a:r>
              <a:rPr lang="en-US" sz="5000" dirty="0">
                <a:solidFill>
                  <a:schemeClr val="tx1"/>
                </a:solidFill>
                <a:latin typeface="+mj-lt"/>
                <a:cs typeface="Arial" pitchFamily="34" charset="0"/>
              </a:rPr>
              <a:t> Objective</a:t>
            </a:r>
          </a:p>
          <a:p>
            <a:pPr>
              <a:buFont typeface="Wingdings" pitchFamily="2" charset="2"/>
              <a:buChar char="v"/>
            </a:pPr>
            <a:r>
              <a:rPr lang="en-US" sz="5000" dirty="0">
                <a:solidFill>
                  <a:schemeClr val="tx1"/>
                </a:solidFill>
                <a:latin typeface="+mj-lt"/>
                <a:cs typeface="Arial" pitchFamily="34" charset="0"/>
              </a:rPr>
              <a:t> Work Flow</a:t>
            </a:r>
          </a:p>
          <a:p>
            <a:pPr>
              <a:buFont typeface="Wingdings" pitchFamily="2" charset="2"/>
              <a:buChar char="v"/>
            </a:pPr>
            <a:r>
              <a:rPr lang="en-US" sz="5000" dirty="0">
                <a:solidFill>
                  <a:schemeClr val="tx1"/>
                </a:solidFill>
                <a:latin typeface="+mj-lt"/>
                <a:cs typeface="Arial" pitchFamily="34" charset="0"/>
              </a:rPr>
              <a:t> Tools and Algorithms used for project</a:t>
            </a:r>
          </a:p>
          <a:p>
            <a:pPr>
              <a:buFont typeface="Wingdings" pitchFamily="2" charset="2"/>
              <a:buChar char="v"/>
            </a:pPr>
            <a:r>
              <a:rPr lang="en-US" sz="5000" dirty="0">
                <a:solidFill>
                  <a:schemeClr val="tx1"/>
                </a:solidFill>
                <a:latin typeface="+mj-lt"/>
                <a:cs typeface="Arial" pitchFamily="34" charset="0"/>
              </a:rPr>
              <a:t> Data Description</a:t>
            </a:r>
          </a:p>
          <a:p>
            <a:pPr>
              <a:buFont typeface="Wingdings" pitchFamily="2" charset="2"/>
              <a:buChar char="v"/>
            </a:pPr>
            <a:r>
              <a:rPr lang="en-US" sz="5000" dirty="0">
                <a:solidFill>
                  <a:schemeClr val="tx1"/>
                </a:solidFill>
                <a:latin typeface="+mj-lt"/>
                <a:cs typeface="Arial" pitchFamily="34" charset="0"/>
              </a:rPr>
              <a:t> Libraries Imported</a:t>
            </a:r>
          </a:p>
          <a:p>
            <a:pPr>
              <a:buFont typeface="Wingdings" pitchFamily="2" charset="2"/>
              <a:buChar char="v"/>
            </a:pPr>
            <a:r>
              <a:rPr lang="en-US" sz="5000" dirty="0">
                <a:solidFill>
                  <a:schemeClr val="tx1"/>
                </a:solidFill>
                <a:latin typeface="+mj-lt"/>
                <a:cs typeface="Arial" pitchFamily="34" charset="0"/>
              </a:rPr>
              <a:t> Data Preprocessing</a:t>
            </a:r>
          </a:p>
          <a:p>
            <a:pPr>
              <a:buFont typeface="Wingdings" pitchFamily="2" charset="2"/>
              <a:buChar char="v"/>
            </a:pPr>
            <a:r>
              <a:rPr lang="en-US" sz="5000" dirty="0">
                <a:solidFill>
                  <a:schemeClr val="tx1"/>
                </a:solidFill>
                <a:latin typeface="+mj-lt"/>
                <a:cs typeface="Arial" pitchFamily="34" charset="0"/>
              </a:rPr>
              <a:t> </a:t>
            </a:r>
            <a:r>
              <a:rPr lang="en-IN" sz="5000" i="0" dirty="0">
                <a:solidFill>
                  <a:schemeClr val="tx1"/>
                </a:solidFill>
                <a:effectLst/>
                <a:latin typeface="+mj-lt"/>
              </a:rPr>
              <a:t>Defining the Model</a:t>
            </a:r>
            <a:endParaRPr lang="en-US" sz="5000" dirty="0">
              <a:solidFill>
                <a:schemeClr val="tx1"/>
              </a:solidFill>
              <a:latin typeface="+mj-lt"/>
              <a:cs typeface="Arial" pitchFamily="34" charset="0"/>
            </a:endParaRPr>
          </a:p>
          <a:p>
            <a:pPr>
              <a:buFont typeface="Wingdings" pitchFamily="2" charset="2"/>
              <a:buChar char="v"/>
            </a:pPr>
            <a:r>
              <a:rPr lang="en-US" sz="5000" dirty="0">
                <a:solidFill>
                  <a:schemeClr val="tx1"/>
                </a:solidFill>
                <a:latin typeface="+mj-lt"/>
                <a:cs typeface="Arial" pitchFamily="34" charset="0"/>
              </a:rPr>
              <a:t> </a:t>
            </a:r>
            <a:r>
              <a:rPr lang="en-IN" sz="5000" i="0" dirty="0">
                <a:solidFill>
                  <a:schemeClr val="tx1"/>
                </a:solidFill>
                <a:effectLst/>
                <a:latin typeface="+mj-lt"/>
              </a:rPr>
              <a:t>Train the Model</a:t>
            </a:r>
          </a:p>
          <a:p>
            <a:pPr>
              <a:buFont typeface="Wingdings" pitchFamily="2" charset="2"/>
              <a:buChar char="v"/>
            </a:pPr>
            <a:r>
              <a:rPr lang="en-IN" sz="5000" i="0" dirty="0">
                <a:solidFill>
                  <a:schemeClr val="tx1"/>
                </a:solidFill>
                <a:effectLst/>
                <a:latin typeface="+mj-lt"/>
              </a:rPr>
              <a:t>Training and Optimization</a:t>
            </a:r>
          </a:p>
          <a:p>
            <a:pPr>
              <a:buFont typeface="Wingdings" pitchFamily="2" charset="2"/>
              <a:buChar char="v"/>
            </a:pPr>
            <a:r>
              <a:rPr lang="en-IN" sz="5000" i="0" dirty="0">
                <a:solidFill>
                  <a:schemeClr val="tx1"/>
                </a:solidFill>
                <a:effectLst/>
                <a:latin typeface="+mj-lt"/>
              </a:rPr>
              <a:t>Predicting the next word</a:t>
            </a:r>
          </a:p>
          <a:p>
            <a:pPr>
              <a:buFont typeface="Wingdings" pitchFamily="2" charset="2"/>
              <a:buChar char="v"/>
            </a:pPr>
            <a:r>
              <a:rPr lang="en-IN" sz="5000" i="0" dirty="0">
                <a:solidFill>
                  <a:schemeClr val="tx1"/>
                </a:solidFill>
                <a:effectLst/>
                <a:latin typeface="+mj-lt"/>
              </a:rPr>
              <a:t>Inference and Prediction</a:t>
            </a:r>
            <a:endParaRPr lang="en-US" sz="5000" dirty="0">
              <a:solidFill>
                <a:schemeClr val="tx1"/>
              </a:solidFill>
              <a:latin typeface="+mj-lt"/>
              <a:cs typeface="Arial" pitchFamily="34" charset="0"/>
            </a:endParaRPr>
          </a:p>
          <a:p>
            <a:pPr>
              <a:buFont typeface="Wingdings" pitchFamily="2" charset="2"/>
              <a:buChar char="v"/>
            </a:pPr>
            <a:r>
              <a:rPr lang="en-US" sz="5000" dirty="0">
                <a:solidFill>
                  <a:schemeClr val="tx1"/>
                </a:solidFill>
                <a:latin typeface="+mj-lt"/>
                <a:cs typeface="Arial" pitchFamily="34" charset="0"/>
              </a:rPr>
              <a:t>Deployment </a:t>
            </a:r>
          </a:p>
          <a:p>
            <a:pPr>
              <a:buFont typeface="Wingdings" pitchFamily="2" charset="2"/>
              <a:buChar char="v"/>
            </a:pPr>
            <a:r>
              <a:rPr lang="en-US" sz="5000" dirty="0">
                <a:solidFill>
                  <a:schemeClr val="tx1"/>
                </a:solidFill>
                <a:latin typeface="+mj-lt"/>
                <a:cs typeface="Arial" pitchFamily="34" charset="0"/>
              </a:rPr>
              <a:t>Application</a:t>
            </a:r>
          </a:p>
          <a:p>
            <a:pPr>
              <a:buFont typeface="Wingdings" pitchFamily="2" charset="2"/>
              <a:buChar char="v"/>
            </a:pPr>
            <a:r>
              <a:rPr lang="en-US" sz="5000" dirty="0">
                <a:solidFill>
                  <a:schemeClr val="tx1"/>
                </a:solidFill>
                <a:latin typeface="+mj-lt"/>
                <a:cs typeface="Arial" pitchFamily="34" charset="0"/>
              </a:rPr>
              <a:t>Conclusion</a:t>
            </a:r>
          </a:p>
          <a:p>
            <a:endParaRPr lang="en-IN" dirty="0"/>
          </a:p>
        </p:txBody>
      </p:sp>
    </p:spTree>
    <p:extLst>
      <p:ext uri="{BB962C8B-B14F-4D97-AF65-F5344CB8AC3E}">
        <p14:creationId xmlns:p14="http://schemas.microsoft.com/office/powerpoint/2010/main" val="824172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80CE-143D-1730-DF4C-5BED1E5E0159}"/>
              </a:ext>
            </a:extLst>
          </p:cNvPr>
          <p:cNvSpPr>
            <a:spLocks noGrp="1"/>
          </p:cNvSpPr>
          <p:nvPr>
            <p:ph type="title"/>
          </p:nvPr>
        </p:nvSpPr>
        <p:spPr/>
        <p:txBody>
          <a:bodyPr/>
          <a:lstStyle/>
          <a:p>
            <a:r>
              <a:rPr lang="en-US" dirty="0">
                <a:latin typeface="Algerian" panose="04020705040A02060702" pitchFamily="82" charset="0"/>
              </a:rPr>
              <a:t>Applications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3D40E46-242A-6B2D-E7CD-694BCB376F40}"/>
              </a:ext>
            </a:extLst>
          </p:cNvPr>
          <p:cNvSpPr>
            <a:spLocks noGrp="1"/>
          </p:cNvSpPr>
          <p:nvPr>
            <p:ph idx="1"/>
          </p:nvPr>
        </p:nvSpPr>
        <p:spPr/>
        <p:txBody>
          <a:bodyPr/>
          <a:lstStyle/>
          <a:p>
            <a:pPr marL="36900" indent="0">
              <a:buNone/>
            </a:pPr>
            <a:r>
              <a:rPr lang="en-US" b="0" i="0" dirty="0">
                <a:solidFill>
                  <a:schemeClr val="tx1"/>
                </a:solidFill>
                <a:effectLst/>
                <a:latin typeface="Söhne"/>
              </a:rPr>
              <a:t>Next word prediction, often seen in autocomplete features on smartphones and other devices, has several practical applications in daily life. Some of these applications include:</a:t>
            </a:r>
          </a:p>
          <a:p>
            <a:pPr marL="36900" indent="0">
              <a:buNone/>
            </a:pPr>
            <a:endParaRPr lang="en-US" b="0" i="0" dirty="0">
              <a:solidFill>
                <a:schemeClr val="tx1"/>
              </a:solidFill>
              <a:effectLst/>
              <a:latin typeface="Söhne"/>
            </a:endParaRPr>
          </a:p>
          <a:p>
            <a:r>
              <a:rPr lang="en-US" b="1" i="0" dirty="0">
                <a:solidFill>
                  <a:schemeClr val="tx1"/>
                </a:solidFill>
                <a:effectLst/>
                <a:latin typeface="Söhne"/>
              </a:rPr>
              <a:t>Text Messaging and Chat Applications</a:t>
            </a:r>
          </a:p>
          <a:p>
            <a:r>
              <a:rPr lang="en-IN" b="1" i="0" dirty="0">
                <a:solidFill>
                  <a:schemeClr val="tx1"/>
                </a:solidFill>
                <a:effectLst/>
                <a:latin typeface="Söhne"/>
              </a:rPr>
              <a:t>Email Composition</a:t>
            </a:r>
            <a:endParaRPr lang="en-US" b="1" dirty="0">
              <a:solidFill>
                <a:schemeClr val="tx1"/>
              </a:solidFill>
              <a:effectLst/>
              <a:latin typeface="Söhne"/>
            </a:endParaRPr>
          </a:p>
          <a:p>
            <a:r>
              <a:rPr lang="en-IN" b="1" i="0" dirty="0">
                <a:solidFill>
                  <a:schemeClr val="tx1"/>
                </a:solidFill>
                <a:effectLst/>
                <a:latin typeface="Söhne"/>
              </a:rPr>
              <a:t>Search Engines</a:t>
            </a:r>
            <a:endParaRPr lang="en-US" b="1" i="0" dirty="0">
              <a:solidFill>
                <a:schemeClr val="tx1"/>
              </a:solidFill>
              <a:effectLst/>
              <a:latin typeface="Söhne"/>
            </a:endParaRPr>
          </a:p>
          <a:p>
            <a:r>
              <a:rPr lang="en-US" b="1" i="0" dirty="0">
                <a:solidFill>
                  <a:schemeClr val="tx1"/>
                </a:solidFill>
                <a:effectLst/>
                <a:latin typeface="Söhne"/>
              </a:rPr>
              <a:t>Word Processors and Document Editing</a:t>
            </a:r>
            <a:endParaRPr lang="en-US" b="1" dirty="0">
              <a:solidFill>
                <a:schemeClr val="tx1"/>
              </a:solidFill>
              <a:effectLst/>
              <a:latin typeface="Söhne"/>
            </a:endParaRPr>
          </a:p>
          <a:p>
            <a:r>
              <a:rPr lang="en-IN" b="1" i="0" dirty="0">
                <a:solidFill>
                  <a:schemeClr val="tx1"/>
                </a:solidFill>
                <a:effectLst/>
                <a:latin typeface="Söhne"/>
              </a:rPr>
              <a:t>Predictive Text Keyboards</a:t>
            </a:r>
            <a:r>
              <a:rPr lang="en-US" b="1" i="0" dirty="0">
                <a:solidFill>
                  <a:schemeClr val="tx1"/>
                </a:solidFill>
                <a:effectLst/>
                <a:latin typeface="Söhne"/>
              </a:rPr>
              <a:t> and many more</a:t>
            </a:r>
            <a:endParaRPr lang="en-US" b="0" i="0" dirty="0">
              <a:solidFill>
                <a:schemeClr val="tx1"/>
              </a:solidFill>
              <a:effectLst/>
              <a:latin typeface="Söhne"/>
            </a:endParaRPr>
          </a:p>
          <a:p>
            <a:pPr marL="36900" indent="0">
              <a:buNone/>
            </a:pPr>
            <a:endParaRPr lang="en-IN" dirty="0"/>
          </a:p>
        </p:txBody>
      </p:sp>
    </p:spTree>
    <p:extLst>
      <p:ext uri="{BB962C8B-B14F-4D97-AF65-F5344CB8AC3E}">
        <p14:creationId xmlns:p14="http://schemas.microsoft.com/office/powerpoint/2010/main" val="17577894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C0D-6253-EF13-8886-E8C03A75106F}"/>
              </a:ext>
            </a:extLst>
          </p:cNvPr>
          <p:cNvSpPr>
            <a:spLocks noGrp="1"/>
          </p:cNvSpPr>
          <p:nvPr>
            <p:ph type="title"/>
          </p:nvPr>
        </p:nvSpPr>
        <p:spPr/>
        <p:txBody>
          <a:bodyPr>
            <a:normAutofit fontScale="90000"/>
          </a:bodyPr>
          <a:lstStyle/>
          <a:p>
            <a:r>
              <a:rPr lang="en-IN" sz="4400" b="1" i="0" dirty="0">
                <a:effectLst/>
                <a:latin typeface="Algerian" panose="04020705040A02060702" pitchFamily="82" charset="0"/>
              </a:rPr>
              <a:t>Conclusion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85C0581-FD03-D183-C27B-EAAC1F50AE46}"/>
              </a:ext>
            </a:extLst>
          </p:cNvPr>
          <p:cNvSpPr>
            <a:spLocks noGrp="1"/>
          </p:cNvSpPr>
          <p:nvPr>
            <p:ph idx="1"/>
          </p:nvPr>
        </p:nvSpPr>
        <p:spPr/>
        <p:txBody>
          <a:bodyPr/>
          <a:lstStyle/>
          <a:p>
            <a:pPr marL="36900" indent="0">
              <a:buNone/>
            </a:pPr>
            <a:r>
              <a:rPr lang="en-US" b="0" i="0" dirty="0">
                <a:solidFill>
                  <a:schemeClr val="tx1"/>
                </a:solidFill>
                <a:effectLst/>
                <a:latin typeface="Nunito" pitchFamily="2" charset="0"/>
              </a:rPr>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solidFill>
                <a:schemeClr val="tx1"/>
              </a:solidFill>
            </a:endParaRPr>
          </a:p>
        </p:txBody>
      </p:sp>
    </p:spTree>
    <p:extLst>
      <p:ext uri="{BB962C8B-B14F-4D97-AF65-F5344CB8AC3E}">
        <p14:creationId xmlns:p14="http://schemas.microsoft.com/office/powerpoint/2010/main" val="34619223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486F-4252-8F8F-6CCA-98C8DAFC0565}"/>
              </a:ext>
            </a:extLst>
          </p:cNvPr>
          <p:cNvSpPr>
            <a:spLocks noGrp="1"/>
          </p:cNvSpPr>
          <p:nvPr>
            <p:ph type="title"/>
          </p:nvPr>
        </p:nvSpPr>
        <p:spPr/>
        <p:txBody>
          <a:bodyPr/>
          <a:lstStyle/>
          <a:p>
            <a:r>
              <a:rPr lang="en-US" b="1" dirty="0">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08233897-2F14-5B75-49C2-DE23EB101F02}"/>
              </a:ext>
            </a:extLst>
          </p:cNvPr>
          <p:cNvSpPr>
            <a:spLocks noGrp="1"/>
          </p:cNvSpPr>
          <p:nvPr>
            <p:ph idx="1"/>
          </p:nvPr>
        </p:nvSpPr>
        <p:spPr/>
        <p:txBody>
          <a:bodyPr/>
          <a:lstStyle/>
          <a:p>
            <a:pPr marL="36900" indent="0" algn="just">
              <a:buNone/>
            </a:pPr>
            <a:r>
              <a:rPr lang="en-US" b="0" i="0" dirty="0">
                <a:solidFill>
                  <a:schemeClr val="tx1"/>
                </a:solidFill>
                <a:effectLst/>
                <a:latin typeface="Roboto" panose="02000000000000000000" pitchFamily="2" charset="0"/>
              </a:rPr>
              <a:t>Identifying the most likely word to follow a given string of words is the basic goal of the Natural Language Processing (NLP) task of “next word prediction.” This predictive skill is essential in various applications, including text auto-completion, speech recognition, and machine translation.</a:t>
            </a:r>
          </a:p>
          <a:p>
            <a:pPr marL="36900" indent="0">
              <a:buNone/>
            </a:pPr>
            <a:endParaRPr lang="en-US" dirty="0">
              <a:solidFill>
                <a:schemeClr val="tx1"/>
              </a:solidFill>
              <a:effectLst/>
              <a:latin typeface="Roboto" panose="02000000000000000000" pitchFamily="2" charset="0"/>
            </a:endParaRPr>
          </a:p>
          <a:p>
            <a:pPr marL="36900" indent="0" algn="just">
              <a:buNone/>
            </a:pPr>
            <a:r>
              <a:rPr lang="en-US" b="0" i="0" dirty="0">
                <a:solidFill>
                  <a:schemeClr val="tx1"/>
                </a:solidFill>
                <a:effectLst/>
                <a:latin typeface="Nunito" pitchFamily="2" charset="0"/>
              </a:rPr>
              <a:t>Deep learning models are excellent at identifying complex dependencies and patterns in </a:t>
            </a:r>
            <a:r>
              <a:rPr lang="en-US" b="0" i="0" u="sng" dirty="0">
                <a:solidFill>
                  <a:schemeClr val="tx1"/>
                </a:solidFill>
                <a:effectLst/>
                <a:latin typeface="Nunito" pitchFamily="2" charset="0"/>
                <a:hlinkClick r:id="rId2" invalidUrl="https:">
                  <a:extLst>
                    <a:ext uri="{A12FA001-AC4F-418D-AE19-62706E023703}">
                      <ahyp:hlinkClr xmlns:ahyp="http://schemas.microsoft.com/office/drawing/2018/hyperlinkcolor" val="tx"/>
                    </a:ext>
                  </a:extLst>
                </a:hlinkClick>
              </a:rPr>
              <a:t>sequential data</a:t>
            </a:r>
            <a:r>
              <a:rPr lang="en-US" b="0" i="0" dirty="0">
                <a:solidFill>
                  <a:schemeClr val="tx1"/>
                </a:solidFill>
                <a:effectLst/>
                <a:latin typeface="Nunito" pitchFamily="2" charset="0"/>
              </a:rPr>
              <a:t>, which makes them suitable for challenges requiring the prediction of the next word. These models may successfully describe the context and make precise predictions by utilizing </a:t>
            </a:r>
            <a:r>
              <a:rPr lang="en-US" b="0" i="0" u="sng"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recurrent neural networks (RNNs)</a:t>
            </a:r>
            <a:r>
              <a:rPr lang="en-US" b="0" i="0" dirty="0">
                <a:solidFill>
                  <a:schemeClr val="tx1"/>
                </a:solidFill>
                <a:effectLst/>
                <a:latin typeface="Nunito" pitchFamily="2" charset="0"/>
              </a:rPr>
              <a:t> and their variations, such as </a:t>
            </a:r>
            <a:r>
              <a:rPr lang="en-US" b="0" i="0" u="sng" dirty="0">
                <a:solidFill>
                  <a:schemeClr val="tx1"/>
                </a:solidFill>
                <a:effectLst/>
                <a:latin typeface="Nunito" pitchFamily="2" charset="0"/>
                <a:hlinkClick r:id="rId4">
                  <a:extLst>
                    <a:ext uri="{A12FA001-AC4F-418D-AE19-62706E023703}">
                      <ahyp:hlinkClr xmlns:ahyp="http://schemas.microsoft.com/office/drawing/2018/hyperlinkcolor" val="tx"/>
                    </a:ext>
                  </a:extLst>
                </a:hlinkClick>
              </a:rPr>
              <a:t>Long Short-Term Memory (LSTM)</a:t>
            </a:r>
            <a:r>
              <a:rPr lang="en-US" b="0" i="0" u="sng" dirty="0">
                <a:solidFill>
                  <a:schemeClr val="tx1"/>
                </a:solidFill>
                <a:effectLst/>
                <a:latin typeface="Nunito" pitchFamily="2" charset="0"/>
              </a:rPr>
              <a:t> and </a:t>
            </a:r>
            <a:r>
              <a:rPr lang="en-IN" b="0" i="0" dirty="0">
                <a:solidFill>
                  <a:srgbClr val="273239"/>
                </a:solidFill>
                <a:effectLst/>
                <a:latin typeface="Nunito" pitchFamily="2" charset="0"/>
              </a:rPr>
              <a:t> </a:t>
            </a:r>
            <a:r>
              <a:rPr lang="en-IN" b="0" i="0" u="sng" dirty="0">
                <a:solidFill>
                  <a:schemeClr val="tx1"/>
                </a:solidFill>
                <a:effectLst/>
                <a:latin typeface="Nunito" pitchFamily="2" charset="0"/>
                <a:hlinkClick r:id="rId5">
                  <a:extLst>
                    <a:ext uri="{A12FA001-AC4F-418D-AE19-62706E023703}">
                      <ahyp:hlinkClr xmlns:ahyp="http://schemas.microsoft.com/office/drawing/2018/hyperlinkcolor" val="tx"/>
                    </a:ext>
                  </a:extLst>
                </a:hlinkClick>
              </a:rPr>
              <a:t>Gated Recurrent Unit (GRU)</a:t>
            </a:r>
            <a:r>
              <a:rPr lang="en-IN" b="0" i="0" dirty="0">
                <a:solidFill>
                  <a:schemeClr val="tx1"/>
                </a:solidFill>
                <a:effectLst/>
                <a:latin typeface="Nunito" pitchFamily="2" charset="0"/>
              </a:rPr>
              <a:t>.</a:t>
            </a:r>
            <a:endParaRPr lang="en-US" b="0" i="0" dirty="0">
              <a:solidFill>
                <a:schemeClr val="tx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0068488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1DEC-4A46-D612-21CC-F4EE8B63C396}"/>
              </a:ext>
            </a:extLst>
          </p:cNvPr>
          <p:cNvSpPr>
            <a:spLocks noGrp="1"/>
          </p:cNvSpPr>
          <p:nvPr>
            <p:ph type="title"/>
          </p:nvPr>
        </p:nvSpPr>
        <p:spPr/>
        <p:txBody>
          <a:bodyPr/>
          <a:lstStyle/>
          <a:p>
            <a:r>
              <a:rPr lang="en-US" dirty="0"/>
              <a:t>Recurrent Neural Network</a:t>
            </a:r>
            <a:endParaRPr lang="en-IN" dirty="0"/>
          </a:p>
        </p:txBody>
      </p:sp>
      <p:sp>
        <p:nvSpPr>
          <p:cNvPr id="3" name="Content Placeholder 2">
            <a:extLst>
              <a:ext uri="{FF2B5EF4-FFF2-40B4-BE49-F238E27FC236}">
                <a16:creationId xmlns:a16="http://schemas.microsoft.com/office/drawing/2014/main" id="{9CBC589C-736E-561F-B570-EAB5A415DD13}"/>
              </a:ext>
            </a:extLst>
          </p:cNvPr>
          <p:cNvSpPr>
            <a:spLocks noGrp="1"/>
          </p:cNvSpPr>
          <p:nvPr>
            <p:ph idx="1"/>
          </p:nvPr>
        </p:nvSpPr>
        <p:spPr/>
        <p:txBody>
          <a:bodyPr/>
          <a:lstStyle/>
          <a:p>
            <a:pPr marL="36900" indent="0">
              <a:buNone/>
            </a:pPr>
            <a:r>
              <a:rPr lang="en-US" b="0" i="0" dirty="0">
                <a:solidFill>
                  <a:schemeClr val="tx1"/>
                </a:solidFill>
                <a:effectLst/>
                <a:latin typeface="Nunito" pitchFamily="2" charset="0"/>
              </a:rPr>
              <a:t>Recurrent Neural Network(RNN) is a type of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Neural Network</a:t>
            </a:r>
            <a:r>
              <a:rPr lang="en-US" b="0" i="0" dirty="0">
                <a:solidFill>
                  <a:schemeClr val="tx1"/>
                </a:solidFill>
                <a:effectLst/>
                <a:latin typeface="Nunito" pitchFamily="2" charset="0"/>
              </a:rPr>
              <a:t> where the output from the previous step is fed as input to the current step.</a:t>
            </a:r>
          </a:p>
          <a:p>
            <a:pPr marL="36900" indent="0">
              <a:buNone/>
            </a:pPr>
            <a:endParaRPr lang="en-US" dirty="0">
              <a:solidFill>
                <a:schemeClr val="tx1"/>
              </a:solidFill>
              <a:effectLst/>
              <a:latin typeface="Nunito" pitchFamily="2" charset="0"/>
            </a:endParaRPr>
          </a:p>
          <a:p>
            <a:pPr marL="36900" indent="0">
              <a:buNone/>
            </a:pPr>
            <a:r>
              <a:rPr lang="en-US" b="0" i="1" dirty="0">
                <a:solidFill>
                  <a:schemeClr val="tx1"/>
                </a:solidFill>
                <a:effectLst/>
                <a:latin typeface="Nunito" pitchFamily="2" charset="0"/>
              </a:rPr>
              <a:t>Recurrent Neural Networks are a class of neural networks that can process sequential data by maintaining hidden states that capture the context and information from previous inputs. RNNs have loops within their architecture that allow them to store and propagate information through time.</a:t>
            </a:r>
            <a:endParaRPr lang="en-IN" dirty="0">
              <a:solidFill>
                <a:schemeClr val="tx1"/>
              </a:solidFill>
            </a:endParaRPr>
          </a:p>
        </p:txBody>
      </p:sp>
    </p:spTree>
    <p:extLst>
      <p:ext uri="{BB962C8B-B14F-4D97-AF65-F5344CB8AC3E}">
        <p14:creationId xmlns:p14="http://schemas.microsoft.com/office/powerpoint/2010/main" val="4248244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DE2B-27D7-ECC9-2D91-0F7D4ACDB0F6}"/>
              </a:ext>
            </a:extLst>
          </p:cNvPr>
          <p:cNvSpPr>
            <a:spLocks noGrp="1"/>
          </p:cNvSpPr>
          <p:nvPr>
            <p:ph type="title"/>
          </p:nvPr>
        </p:nvSpPr>
        <p:spPr/>
        <p:txBody>
          <a:bodyPr/>
          <a:lstStyle/>
          <a:p>
            <a:r>
              <a:rPr lang="en-US" b="1" dirty="0">
                <a:latin typeface="Algerian" panose="04020705040A02060702" pitchFamily="82" charset="0"/>
              </a:rPr>
              <a:t>objective</a:t>
            </a:r>
            <a:endParaRPr lang="en-IN" dirty="0"/>
          </a:p>
        </p:txBody>
      </p:sp>
      <p:sp>
        <p:nvSpPr>
          <p:cNvPr id="3" name="Content Placeholder 2">
            <a:extLst>
              <a:ext uri="{FF2B5EF4-FFF2-40B4-BE49-F238E27FC236}">
                <a16:creationId xmlns:a16="http://schemas.microsoft.com/office/drawing/2014/main" id="{63A9A093-CF0B-2A45-4F55-01B4252B777D}"/>
              </a:ext>
            </a:extLst>
          </p:cNvPr>
          <p:cNvSpPr>
            <a:spLocks noGrp="1"/>
          </p:cNvSpPr>
          <p:nvPr>
            <p:ph idx="1"/>
          </p:nvPr>
        </p:nvSpPr>
        <p:spPr/>
        <p:txBody>
          <a:bodyPr>
            <a:normAutofit/>
          </a:bodyPr>
          <a:lstStyle/>
          <a:p>
            <a:pPr marL="36900" indent="0" algn="ctr">
              <a:buNone/>
            </a:pPr>
            <a:r>
              <a:rPr lang="en-US" sz="4000" b="1" dirty="0">
                <a:solidFill>
                  <a:schemeClr val="tx1"/>
                </a:solidFill>
              </a:rPr>
              <a:t>“To Predict next word in a given sentence”</a:t>
            </a:r>
            <a:endParaRPr lang="en-IN" sz="4000" b="1" dirty="0">
              <a:solidFill>
                <a:schemeClr val="tx1"/>
              </a:solidFill>
            </a:endParaRPr>
          </a:p>
        </p:txBody>
      </p:sp>
    </p:spTree>
    <p:extLst>
      <p:ext uri="{BB962C8B-B14F-4D97-AF65-F5344CB8AC3E}">
        <p14:creationId xmlns:p14="http://schemas.microsoft.com/office/powerpoint/2010/main" val="42913120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6520-73F0-F3F3-DDCB-C6E2FD0A7DAE}"/>
              </a:ext>
            </a:extLst>
          </p:cNvPr>
          <p:cNvSpPr>
            <a:spLocks noGrp="1"/>
          </p:cNvSpPr>
          <p:nvPr>
            <p:ph type="title"/>
          </p:nvPr>
        </p:nvSpPr>
        <p:spPr/>
        <p:txBody>
          <a:bodyPr/>
          <a:lstStyle/>
          <a:p>
            <a:r>
              <a:rPr lang="en-US" b="1" dirty="0">
                <a:solidFill>
                  <a:schemeClr val="tx2">
                    <a:lumMod val="90000"/>
                  </a:schemeClr>
                </a:solidFill>
                <a:latin typeface="Algerian" panose="04020705040A02060702" pitchFamily="82" charset="0"/>
              </a:rPr>
              <a:t>Process flow</a:t>
            </a:r>
            <a:endParaRPr lang="en-IN" dirty="0">
              <a:solidFill>
                <a:schemeClr val="tx2">
                  <a:lumMod val="90000"/>
                </a:schemeClr>
              </a:solidFill>
            </a:endParaRPr>
          </a:p>
        </p:txBody>
      </p:sp>
      <p:graphicFrame>
        <p:nvGraphicFramePr>
          <p:cNvPr id="4" name="Content Placeholder 9">
            <a:extLst>
              <a:ext uri="{FF2B5EF4-FFF2-40B4-BE49-F238E27FC236}">
                <a16:creationId xmlns:a16="http://schemas.microsoft.com/office/drawing/2014/main" id="{0B92BDA8-D028-A2D6-D977-1BEB319FDD91}"/>
              </a:ext>
            </a:extLst>
          </p:cNvPr>
          <p:cNvGraphicFramePr>
            <a:graphicFrameLocks noGrp="1"/>
          </p:cNvGraphicFramePr>
          <p:nvPr>
            <p:ph idx="1"/>
            <p:extLst>
              <p:ext uri="{D42A27DB-BD31-4B8C-83A1-F6EECF244321}">
                <p14:modId xmlns:p14="http://schemas.microsoft.com/office/powerpoint/2010/main" val="2703224217"/>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3366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2DBB-2911-54F8-0AB3-79B4E97A540E}"/>
              </a:ext>
            </a:extLst>
          </p:cNvPr>
          <p:cNvSpPr>
            <a:spLocks noGrp="1"/>
          </p:cNvSpPr>
          <p:nvPr>
            <p:ph type="title"/>
          </p:nvPr>
        </p:nvSpPr>
        <p:spPr/>
        <p:txBody>
          <a:bodyPr/>
          <a:lstStyle/>
          <a:p>
            <a:r>
              <a:rPr lang="en-IN" sz="4000" b="1" i="0" u="none" strike="noStrike" dirty="0">
                <a:solidFill>
                  <a:schemeClr val="tx2">
                    <a:lumMod val="90000"/>
                  </a:schemeClr>
                </a:solidFill>
                <a:effectLst/>
                <a:latin typeface="Algerian" panose="04020705040A02060702" pitchFamily="82" charset="0"/>
              </a:rPr>
              <a:t>TOOLS AND PLATFORM USED</a:t>
            </a:r>
            <a:endParaRPr lang="en-IN" dirty="0">
              <a:solidFill>
                <a:schemeClr val="tx2">
                  <a:lumMod val="90000"/>
                </a:schemeClr>
              </a:solidFill>
            </a:endParaRPr>
          </a:p>
        </p:txBody>
      </p:sp>
      <p:sp>
        <p:nvSpPr>
          <p:cNvPr id="3" name="Content Placeholder 2">
            <a:extLst>
              <a:ext uri="{FF2B5EF4-FFF2-40B4-BE49-F238E27FC236}">
                <a16:creationId xmlns:a16="http://schemas.microsoft.com/office/drawing/2014/main" id="{A5ED1391-4FE1-35B7-7605-3470E9F8EB03}"/>
              </a:ext>
            </a:extLst>
          </p:cNvPr>
          <p:cNvSpPr>
            <a:spLocks noGrp="1"/>
          </p:cNvSpPr>
          <p:nvPr>
            <p:ph idx="1"/>
          </p:nvPr>
        </p:nvSpPr>
        <p:spPr/>
        <p:txBody>
          <a:bodyPr/>
          <a:lstStyle/>
          <a:p>
            <a:pPr rtl="0">
              <a:spcBef>
                <a:spcPts val="0"/>
              </a:spcBef>
              <a:spcAft>
                <a:spcPts val="0"/>
              </a:spcAft>
            </a:pPr>
            <a:r>
              <a:rPr lang="en-US" sz="2000" b="0" i="0" u="none" strike="noStrike" dirty="0">
                <a:solidFill>
                  <a:schemeClr val="tx1"/>
                </a:solidFill>
                <a:effectLst/>
                <a:latin typeface="Trebuchet MS" panose="020B0603020202020204" pitchFamily="34" charset="0"/>
              </a:rPr>
              <a:t>Tools : Python </a:t>
            </a:r>
            <a:endParaRPr lang="en-US" sz="2000" b="0" dirty="0">
              <a:solidFill>
                <a:schemeClr val="tx1"/>
              </a:solidFill>
              <a:effectLst/>
            </a:endParaRPr>
          </a:p>
          <a:p>
            <a:pPr rtl="0">
              <a:spcBef>
                <a:spcPts val="1000"/>
              </a:spcBef>
              <a:spcAft>
                <a:spcPts val="0"/>
              </a:spcAft>
            </a:pPr>
            <a:r>
              <a:rPr lang="en-US" sz="2000" b="0" i="0" u="none" strike="noStrike" dirty="0">
                <a:solidFill>
                  <a:schemeClr val="tx1"/>
                </a:solidFill>
                <a:effectLst/>
                <a:latin typeface="Trebuchet MS" panose="020B0603020202020204" pitchFamily="34" charset="0"/>
              </a:rPr>
              <a:t>Platform : Jupiter Notebook</a:t>
            </a:r>
            <a:endParaRPr lang="en-US" sz="2000" b="0" dirty="0">
              <a:solidFill>
                <a:schemeClr val="tx1"/>
              </a:solidFill>
              <a:effectLst/>
            </a:endParaRPr>
          </a:p>
          <a:p>
            <a:pPr rtl="0">
              <a:spcBef>
                <a:spcPts val="1000"/>
              </a:spcBef>
              <a:spcAft>
                <a:spcPts val="0"/>
              </a:spcAft>
            </a:pPr>
            <a:r>
              <a:rPr lang="en-US" sz="2000" b="0" i="0" u="none" strike="noStrike" dirty="0">
                <a:solidFill>
                  <a:schemeClr val="tx1"/>
                </a:solidFill>
                <a:effectLst/>
                <a:latin typeface="Trebuchet MS" panose="020B0603020202020204" pitchFamily="34" charset="0"/>
              </a:rPr>
              <a:t>Library Used : numpy , keras , LSTM, NLTK, Embedding </a:t>
            </a:r>
            <a:endParaRPr lang="en-US" sz="2000" b="0" dirty="0">
              <a:solidFill>
                <a:schemeClr val="tx1"/>
              </a:solidFill>
              <a:effectLst/>
            </a:endParaRPr>
          </a:p>
          <a:p>
            <a:pPr marL="36900" indent="0">
              <a:buNone/>
            </a:pPr>
            <a:endParaRPr lang="en-IN" dirty="0"/>
          </a:p>
        </p:txBody>
      </p:sp>
      <p:pic>
        <p:nvPicPr>
          <p:cNvPr id="4" name="Picture 3">
            <a:extLst>
              <a:ext uri="{FF2B5EF4-FFF2-40B4-BE49-F238E27FC236}">
                <a16:creationId xmlns:a16="http://schemas.microsoft.com/office/drawing/2014/main" id="{36FB23B2-00EE-5606-4ACD-E606A181D8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27459" y="1336994"/>
            <a:ext cx="2959224" cy="3429001"/>
          </a:xfrm>
          <a:prstGeom prst="rect">
            <a:avLst/>
          </a:prstGeom>
        </p:spPr>
      </p:pic>
      <p:pic>
        <p:nvPicPr>
          <p:cNvPr id="6" name="Picture 5">
            <a:extLst>
              <a:ext uri="{FF2B5EF4-FFF2-40B4-BE49-F238E27FC236}">
                <a16:creationId xmlns:a16="http://schemas.microsoft.com/office/drawing/2014/main" id="{58367508-2876-876D-A8BE-02485D7925F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589832" y="3643957"/>
            <a:ext cx="5602168" cy="2548873"/>
          </a:xfrm>
          <a:prstGeom prst="rect">
            <a:avLst/>
          </a:prstGeom>
        </p:spPr>
      </p:pic>
      <p:pic>
        <p:nvPicPr>
          <p:cNvPr id="9" name="Picture 8">
            <a:extLst>
              <a:ext uri="{FF2B5EF4-FFF2-40B4-BE49-F238E27FC236}">
                <a16:creationId xmlns:a16="http://schemas.microsoft.com/office/drawing/2014/main" id="{7F1B169A-297E-5405-2E7C-66D05F0BFBA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988379" y="4918393"/>
            <a:ext cx="5691510" cy="1862690"/>
          </a:xfrm>
          <a:prstGeom prst="rect">
            <a:avLst/>
          </a:prstGeom>
        </p:spPr>
      </p:pic>
    </p:spTree>
    <p:extLst>
      <p:ext uri="{BB962C8B-B14F-4D97-AF65-F5344CB8AC3E}">
        <p14:creationId xmlns:p14="http://schemas.microsoft.com/office/powerpoint/2010/main" val="2927240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9BCF-D415-92F0-803C-80831FFEA5A3}"/>
              </a:ext>
            </a:extLst>
          </p:cNvPr>
          <p:cNvSpPr>
            <a:spLocks noGrp="1"/>
          </p:cNvSpPr>
          <p:nvPr>
            <p:ph type="title"/>
          </p:nvPr>
        </p:nvSpPr>
        <p:spPr/>
        <p:txBody>
          <a:bodyPr/>
          <a:lstStyle/>
          <a:p>
            <a:r>
              <a:rPr lang="en-US" dirty="0">
                <a:latin typeface="Algerian" panose="04020705040A02060702" pitchFamily="82" charset="0"/>
              </a:rPr>
              <a:t>Dataset Description</a:t>
            </a:r>
            <a:endParaRPr lang="en-IN" dirty="0"/>
          </a:p>
        </p:txBody>
      </p:sp>
      <p:sp>
        <p:nvSpPr>
          <p:cNvPr id="3" name="Content Placeholder 2">
            <a:extLst>
              <a:ext uri="{FF2B5EF4-FFF2-40B4-BE49-F238E27FC236}">
                <a16:creationId xmlns:a16="http://schemas.microsoft.com/office/drawing/2014/main" id="{D4D0F424-061F-034D-3A00-3523AACFFAE7}"/>
              </a:ext>
            </a:extLst>
          </p:cNvPr>
          <p:cNvSpPr>
            <a:spLocks noGrp="1"/>
          </p:cNvSpPr>
          <p:nvPr>
            <p:ph idx="1"/>
          </p:nvPr>
        </p:nvSpPr>
        <p:spPr/>
        <p:txBody>
          <a:bodyPr>
            <a:normAutofit/>
          </a:bodyPr>
          <a:lstStyle/>
          <a:p>
            <a:pPr marL="36900" indent="0">
              <a:buNone/>
            </a:pPr>
            <a:r>
              <a:rPr lang="en-US" b="1" dirty="0">
                <a:solidFill>
                  <a:schemeClr val="tx1"/>
                </a:solidFill>
              </a:rPr>
              <a:t>Title: The Adventures of Sherlock Holmes</a:t>
            </a:r>
          </a:p>
          <a:p>
            <a:pPr marL="36900" indent="0">
              <a:buNone/>
            </a:pPr>
            <a:endParaRPr lang="en-US" b="1" dirty="0">
              <a:solidFill>
                <a:schemeClr val="tx1"/>
              </a:solidFill>
            </a:endParaRPr>
          </a:p>
          <a:p>
            <a:pPr marL="36900" indent="0">
              <a:buNone/>
            </a:pPr>
            <a:r>
              <a:rPr lang="en-US" b="1" dirty="0">
                <a:solidFill>
                  <a:schemeClr val="tx1"/>
                </a:solidFill>
              </a:rPr>
              <a:t>Author: Arthur Conan Doyle</a:t>
            </a:r>
          </a:p>
          <a:p>
            <a:pPr marL="36900" indent="0">
              <a:buNone/>
            </a:pPr>
            <a:endParaRPr lang="en-US" b="1" dirty="0">
              <a:solidFill>
                <a:schemeClr val="tx1"/>
              </a:solidFill>
            </a:endParaRPr>
          </a:p>
          <a:p>
            <a:pPr marL="36900" indent="0">
              <a:buNone/>
            </a:pPr>
            <a:r>
              <a:rPr lang="en-US" b="1" dirty="0">
                <a:solidFill>
                  <a:schemeClr val="tx1"/>
                </a:solidFill>
              </a:rPr>
              <a:t>Release Date: November 29, 2002 [EBook #1661]</a:t>
            </a:r>
          </a:p>
          <a:p>
            <a:pPr marL="36900" indent="0">
              <a:buNone/>
            </a:pPr>
            <a:endParaRPr lang="en-US" b="1" dirty="0">
              <a:solidFill>
                <a:schemeClr val="tx1"/>
              </a:solidFill>
            </a:endParaRPr>
          </a:p>
          <a:p>
            <a:pPr marL="36900" indent="0">
              <a:buNone/>
            </a:pPr>
            <a:r>
              <a:rPr lang="en-US" b="1" dirty="0">
                <a:solidFill>
                  <a:schemeClr val="tx1"/>
                </a:solidFill>
              </a:rPr>
              <a:t>Last Updated: May 20, 2019</a:t>
            </a:r>
          </a:p>
          <a:p>
            <a:pPr marL="36900" indent="0">
              <a:buNone/>
            </a:pPr>
            <a:endParaRPr lang="en-US" b="1" dirty="0">
              <a:solidFill>
                <a:schemeClr val="tx1"/>
              </a:solidFill>
            </a:endParaRPr>
          </a:p>
          <a:p>
            <a:pPr marL="36900" indent="0">
              <a:buNone/>
            </a:pPr>
            <a:r>
              <a:rPr lang="en-US" b="1" dirty="0">
                <a:solidFill>
                  <a:schemeClr val="tx1"/>
                </a:solidFill>
              </a:rPr>
              <a:t>Language: English</a:t>
            </a:r>
          </a:p>
          <a:p>
            <a:pPr marL="36900" indent="0">
              <a:buNone/>
            </a:pPr>
            <a:endParaRPr lang="en-IN" dirty="0"/>
          </a:p>
        </p:txBody>
      </p:sp>
    </p:spTree>
    <p:extLst>
      <p:ext uri="{BB962C8B-B14F-4D97-AF65-F5344CB8AC3E}">
        <p14:creationId xmlns:p14="http://schemas.microsoft.com/office/powerpoint/2010/main" val="8277619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97C0-9483-D027-AFB4-61480FE826BB}"/>
              </a:ext>
            </a:extLst>
          </p:cNvPr>
          <p:cNvSpPr>
            <a:spLocks noGrp="1"/>
          </p:cNvSpPr>
          <p:nvPr>
            <p:ph type="title"/>
          </p:nvPr>
        </p:nvSpPr>
        <p:spPr/>
        <p:txBody>
          <a:bodyPr>
            <a:normAutofit fontScale="90000"/>
          </a:bodyPr>
          <a:lstStyle/>
          <a:p>
            <a:r>
              <a:rPr lang="en-IN" b="1" i="0" dirty="0">
                <a:solidFill>
                  <a:schemeClr val="tx2">
                    <a:lumMod val="75000"/>
                  </a:schemeClr>
                </a:solidFill>
                <a:effectLst/>
                <a:latin typeface="Algerian" panose="04020705040A02060702" pitchFamily="82" charset="0"/>
              </a:rPr>
              <a:t>Imported libraries</a:t>
            </a:r>
            <a:br>
              <a:rPr lang="en-IN" b="1" i="0" dirty="0">
                <a:solidFill>
                  <a:srgbClr val="273239"/>
                </a:solidFill>
                <a:effectLst/>
                <a:latin typeface="Nunito" pitchFamily="2" charset="0"/>
              </a:rPr>
            </a:br>
            <a:endParaRPr lang="en-IN" dirty="0"/>
          </a:p>
        </p:txBody>
      </p:sp>
      <p:pic>
        <p:nvPicPr>
          <p:cNvPr id="9" name="Content Placeholder 8">
            <a:extLst>
              <a:ext uri="{FF2B5EF4-FFF2-40B4-BE49-F238E27FC236}">
                <a16:creationId xmlns:a16="http://schemas.microsoft.com/office/drawing/2014/main" id="{4080DF0D-3A7E-421D-EA26-90F85B4847F6}"/>
              </a:ext>
            </a:extLst>
          </p:cNvPr>
          <p:cNvPicPr>
            <a:picLocks noGrp="1" noChangeAspect="1"/>
          </p:cNvPicPr>
          <p:nvPr>
            <p:ph idx="1"/>
          </p:nvPr>
        </p:nvPicPr>
        <p:blipFill>
          <a:blip r:embed="rId2"/>
          <a:stretch>
            <a:fillRect/>
          </a:stretch>
        </p:blipFill>
        <p:spPr>
          <a:xfrm>
            <a:off x="6843383" y="2725002"/>
            <a:ext cx="5022015" cy="2240474"/>
          </a:xfrm>
        </p:spPr>
      </p:pic>
      <p:sp>
        <p:nvSpPr>
          <p:cNvPr id="10" name="TextBox 9">
            <a:extLst>
              <a:ext uri="{FF2B5EF4-FFF2-40B4-BE49-F238E27FC236}">
                <a16:creationId xmlns:a16="http://schemas.microsoft.com/office/drawing/2014/main" id="{86511022-4E0E-CAE7-392C-363FE81FD152}"/>
              </a:ext>
            </a:extLst>
          </p:cNvPr>
          <p:cNvSpPr txBox="1"/>
          <p:nvPr/>
        </p:nvSpPr>
        <p:spPr>
          <a:xfrm>
            <a:off x="326602" y="2260190"/>
            <a:ext cx="6280386" cy="3170099"/>
          </a:xfrm>
          <a:prstGeom prst="rect">
            <a:avLst/>
          </a:prstGeom>
          <a:noFill/>
        </p:spPr>
        <p:txBody>
          <a:bodyPr wrap="square" rtlCol="0">
            <a:spAutoFit/>
          </a:bodyPr>
          <a:lstStyle/>
          <a:p>
            <a:r>
              <a:rPr lang="en-US" sz="2000" b="0" i="0" dirty="0">
                <a:effectLst/>
                <a:latin typeface="Nunito" pitchFamily="2" charset="0"/>
              </a:rPr>
              <a:t>The necessary libraries are imported. </a:t>
            </a:r>
            <a:r>
              <a:rPr lang="en-US" sz="2000" b="0" i="0" dirty="0">
                <a:effectLst/>
                <a:latin typeface="Nunito" pitchFamily="2" charset="0"/>
                <a:hlinkClick r:id="rId3">
                  <a:extLst>
                    <a:ext uri="{A12FA001-AC4F-418D-AE19-62706E023703}">
                      <ahyp:hlinkClr xmlns:ahyp="http://schemas.microsoft.com/office/drawing/2018/hyperlinkcolor" val="tx"/>
                    </a:ext>
                  </a:extLst>
                </a:hlinkClick>
              </a:rPr>
              <a:t>TensorFlow</a:t>
            </a:r>
            <a:r>
              <a:rPr lang="en-US" sz="2000" b="0" i="0" dirty="0">
                <a:effectLst/>
                <a:latin typeface="Nunito" pitchFamily="2" charset="0"/>
              </a:rPr>
              <a:t> is imported as ‘tf’ to utilize its functionalities for </a:t>
            </a:r>
            <a:r>
              <a:rPr lang="en-US" sz="2000" b="0" i="0" dirty="0">
                <a:effectLst/>
                <a:latin typeface="Nunito" pitchFamily="2" charset="0"/>
                <a:hlinkClick r:id="rId4">
                  <a:extLst>
                    <a:ext uri="{A12FA001-AC4F-418D-AE19-62706E023703}">
                      <ahyp:hlinkClr xmlns:ahyp="http://schemas.microsoft.com/office/drawing/2018/hyperlinkcolor" val="tx"/>
                    </a:ext>
                  </a:extLst>
                </a:hlinkClick>
              </a:rPr>
              <a:t>deep learning</a:t>
            </a:r>
            <a:r>
              <a:rPr lang="en-US" sz="2000" b="0" i="0" dirty="0">
                <a:effectLst/>
                <a:latin typeface="Nunito" pitchFamily="2" charset="0"/>
              </a:rPr>
              <a:t>. </a:t>
            </a:r>
          </a:p>
          <a:p>
            <a:endParaRPr lang="en-US" sz="2000" b="0" i="0" dirty="0">
              <a:effectLst/>
              <a:latin typeface="Nunito" pitchFamily="2" charset="0"/>
            </a:endParaRPr>
          </a:p>
          <a:p>
            <a:r>
              <a:rPr lang="en-US" sz="2000" b="0" i="0" dirty="0">
                <a:effectLst/>
                <a:latin typeface="Nunito" pitchFamily="2" charset="0"/>
              </a:rPr>
              <a:t>The </a:t>
            </a:r>
            <a:r>
              <a:rPr lang="en-US" sz="2000" b="0" i="0" dirty="0">
                <a:effectLst/>
                <a:latin typeface="Nunito" pitchFamily="2" charset="0"/>
                <a:hlinkClick r:id="rId5">
                  <a:extLst>
                    <a:ext uri="{A12FA001-AC4F-418D-AE19-62706E023703}">
                      <ahyp:hlinkClr xmlns:ahyp="http://schemas.microsoft.com/office/drawing/2018/hyperlinkcolor" val="tx"/>
                    </a:ext>
                  </a:extLst>
                </a:hlinkClick>
              </a:rPr>
              <a:t>Sequential model from Keras</a:t>
            </a:r>
            <a:r>
              <a:rPr lang="en-US" sz="2000" b="0" i="0" dirty="0">
                <a:effectLst/>
                <a:latin typeface="Nunito" pitchFamily="2" charset="0"/>
              </a:rPr>
              <a:t> is imported to build a sequential neural network, and specific layers such as Embedding, LSTM, and Dense are imported.</a:t>
            </a:r>
          </a:p>
          <a:p>
            <a:endParaRPr lang="en-US" sz="2000" dirty="0">
              <a:latin typeface="Nunito" pitchFamily="2" charset="0"/>
            </a:endParaRPr>
          </a:p>
          <a:p>
            <a:r>
              <a:rPr lang="en-US" sz="2000" b="0" i="0" dirty="0">
                <a:effectLst/>
                <a:latin typeface="Nunito" pitchFamily="2" charset="0"/>
              </a:rPr>
              <a:t>Numpy is imported as np for generating arrays and regex as a re for data processing pattern recognition.</a:t>
            </a:r>
            <a:endParaRPr lang="en-IN" sz="2000" dirty="0"/>
          </a:p>
        </p:txBody>
      </p:sp>
    </p:spTree>
    <p:extLst>
      <p:ext uri="{BB962C8B-B14F-4D97-AF65-F5344CB8AC3E}">
        <p14:creationId xmlns:p14="http://schemas.microsoft.com/office/powerpoint/2010/main" val="187743640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351</TotalTime>
  <Words>1174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Calisto MT</vt:lpstr>
      <vt:lpstr>Nunito</vt:lpstr>
      <vt:lpstr>Roboto</vt:lpstr>
      <vt:lpstr>Söhne</vt:lpstr>
      <vt:lpstr>Trebuchet MS</vt:lpstr>
      <vt:lpstr>Wingdings</vt:lpstr>
      <vt:lpstr>Wingdings 2</vt:lpstr>
      <vt:lpstr>Slate</vt:lpstr>
      <vt:lpstr>Prediction of next word in a sentence</vt:lpstr>
      <vt:lpstr>Table of content</vt:lpstr>
      <vt:lpstr>Introduction</vt:lpstr>
      <vt:lpstr>Recurrent Neural Network</vt:lpstr>
      <vt:lpstr>objective</vt:lpstr>
      <vt:lpstr>Process flow</vt:lpstr>
      <vt:lpstr>TOOLS AND PLATFORM USED</vt:lpstr>
      <vt:lpstr>Dataset Description</vt:lpstr>
      <vt:lpstr>Imported libraries </vt:lpstr>
      <vt:lpstr>preprocessing the dataset </vt:lpstr>
      <vt:lpstr>PowerPoint Presentation</vt:lpstr>
      <vt:lpstr>Choosing the best model</vt:lpstr>
      <vt:lpstr>Defining the Model </vt:lpstr>
      <vt:lpstr>PowerPoint Presentation</vt:lpstr>
      <vt:lpstr>Train the Model </vt:lpstr>
      <vt:lpstr>Training and Optimization </vt:lpstr>
      <vt:lpstr>Predicting the next word </vt:lpstr>
      <vt:lpstr>Inference and Prediction </vt:lpstr>
      <vt:lpstr>Deployment</vt:lpstr>
      <vt:lpstr>Applications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next word in a sentence</dc:title>
  <dc:creator>preety vishwakarma</dc:creator>
  <cp:lastModifiedBy>preety vishwakarma</cp:lastModifiedBy>
  <cp:revision>7</cp:revision>
  <dcterms:created xsi:type="dcterms:W3CDTF">2023-11-30T04:55:39Z</dcterms:created>
  <dcterms:modified xsi:type="dcterms:W3CDTF">2023-12-11T05:54:04Z</dcterms:modified>
</cp:coreProperties>
</file>