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84" r:id="rId17"/>
    <p:sldId id="285" r:id="rId18"/>
    <p:sldId id="286" r:id="rId19"/>
    <p:sldId id="275" r:id="rId20"/>
    <p:sldId id="276" r:id="rId21"/>
    <p:sldId id="277" r:id="rId22"/>
    <p:sldId id="278" r:id="rId23"/>
    <p:sldId id="279" r:id="rId24"/>
    <p:sldId id="283" r:id="rId25"/>
    <p:sldId id="280" r:id="rId26"/>
    <p:sldId id="287" r:id="rId27"/>
    <p:sldId id="282" r:id="rId28"/>
    <p:sldId id="281"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ety vishwakarma" initials="pv" lastIdx="1" clrIdx="0">
    <p:extLst>
      <p:ext uri="{19B8F6BF-5375-455C-9EA6-DF929625EA0E}">
        <p15:presenceInfo xmlns:p15="http://schemas.microsoft.com/office/powerpoint/2012/main" userId="5793beea4a2d93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D1487-828A-4665-B84D-14AC657E29FC}" type="doc">
      <dgm:prSet loTypeId="urn:microsoft.com/office/officeart/2005/8/layout/hProcess4" loCatId="process" qsTypeId="urn:microsoft.com/office/officeart/2005/8/quickstyle/3d3" qsCatId="3D" csTypeId="urn:microsoft.com/office/officeart/2005/8/colors/accent1_2" csCatId="accent1" phldr="1"/>
      <dgm:spPr/>
      <dgm:t>
        <a:bodyPr/>
        <a:lstStyle/>
        <a:p>
          <a:endParaRPr lang="en-IN"/>
        </a:p>
      </dgm:t>
    </dgm:pt>
    <dgm:pt modelId="{861A7365-8CC9-42C4-BEAE-AEC8364F5F74}">
      <dgm:prSet phldrT="[Text]"/>
      <dgm:spPr/>
      <dgm:t>
        <a:bodyPr/>
        <a:lstStyle/>
        <a:p>
          <a:r>
            <a:rPr lang="en-US" dirty="0"/>
            <a:t>Searching period</a:t>
          </a:r>
          <a:endParaRPr lang="en-IN" dirty="0"/>
        </a:p>
      </dgm:t>
    </dgm:pt>
    <dgm:pt modelId="{C84C5026-B9C0-40CD-9C1B-A8B79ED0D95C}" type="parTrans" cxnId="{6408859C-5E12-493B-8436-342B2B5DB1CB}">
      <dgm:prSet/>
      <dgm:spPr/>
      <dgm:t>
        <a:bodyPr/>
        <a:lstStyle/>
        <a:p>
          <a:endParaRPr lang="en-IN"/>
        </a:p>
      </dgm:t>
    </dgm:pt>
    <dgm:pt modelId="{7999FF94-79DD-42C7-869A-60D3EF5C6F7B}" type="sibTrans" cxnId="{6408859C-5E12-493B-8436-342B2B5DB1CB}">
      <dgm:prSet/>
      <dgm:spPr/>
      <dgm:t>
        <a:bodyPr/>
        <a:lstStyle/>
        <a:p>
          <a:endParaRPr lang="en-IN"/>
        </a:p>
      </dgm:t>
    </dgm:pt>
    <dgm:pt modelId="{1F5383DE-8866-409B-8EB3-DA67AF9AE598}">
      <dgm:prSet phldrT="[Text]"/>
      <dgm:spPr/>
      <dgm:t>
        <a:bodyPr/>
        <a:lstStyle/>
        <a:p>
          <a:r>
            <a:rPr lang="en-US" dirty="0"/>
            <a:t>Reading research paper</a:t>
          </a:r>
          <a:endParaRPr lang="en-IN" dirty="0"/>
        </a:p>
      </dgm:t>
    </dgm:pt>
    <dgm:pt modelId="{49F94220-508F-4B46-A8BD-3F2C63FFD1C0}" type="parTrans" cxnId="{C5D10AAD-A835-498F-89F6-0F1634516C8E}">
      <dgm:prSet/>
      <dgm:spPr/>
      <dgm:t>
        <a:bodyPr/>
        <a:lstStyle/>
        <a:p>
          <a:endParaRPr lang="en-IN"/>
        </a:p>
      </dgm:t>
    </dgm:pt>
    <dgm:pt modelId="{9844B572-154F-4D2B-B5B3-4EECB5CD49A3}" type="sibTrans" cxnId="{C5D10AAD-A835-498F-89F6-0F1634516C8E}">
      <dgm:prSet/>
      <dgm:spPr/>
      <dgm:t>
        <a:bodyPr/>
        <a:lstStyle/>
        <a:p>
          <a:endParaRPr lang="en-IN"/>
        </a:p>
      </dgm:t>
    </dgm:pt>
    <dgm:pt modelId="{4B438E41-8A7F-4A66-AA44-06F530BB19BC}">
      <dgm:prSet phldrT="[Text]"/>
      <dgm:spPr/>
      <dgm:t>
        <a:bodyPr/>
        <a:lstStyle/>
        <a:p>
          <a:r>
            <a:rPr lang="en-US" dirty="0"/>
            <a:t>Data Collection</a:t>
          </a:r>
          <a:endParaRPr lang="en-IN" dirty="0"/>
        </a:p>
      </dgm:t>
    </dgm:pt>
    <dgm:pt modelId="{027C0E41-EA62-44C5-8FA3-4F26AD473BD3}" type="parTrans" cxnId="{A4F744C0-E193-48CF-9E68-C85965BFEF2E}">
      <dgm:prSet/>
      <dgm:spPr/>
      <dgm:t>
        <a:bodyPr/>
        <a:lstStyle/>
        <a:p>
          <a:endParaRPr lang="en-IN"/>
        </a:p>
      </dgm:t>
    </dgm:pt>
    <dgm:pt modelId="{058FED58-5595-469B-8CA3-895BCD5A25E2}" type="sibTrans" cxnId="{A4F744C0-E193-48CF-9E68-C85965BFEF2E}">
      <dgm:prSet/>
      <dgm:spPr/>
      <dgm:t>
        <a:bodyPr/>
        <a:lstStyle/>
        <a:p>
          <a:endParaRPr lang="en-IN"/>
        </a:p>
      </dgm:t>
    </dgm:pt>
    <dgm:pt modelId="{9C79CF0C-D731-44FB-B560-6C722FC070C9}">
      <dgm:prSet phldrT="[Text]"/>
      <dgm:spPr/>
      <dgm:t>
        <a:bodyPr/>
        <a:lstStyle/>
        <a:p>
          <a:r>
            <a:rPr lang="en-US" dirty="0"/>
            <a:t>Data cleaning</a:t>
          </a:r>
          <a:endParaRPr lang="en-IN" dirty="0"/>
        </a:p>
      </dgm:t>
    </dgm:pt>
    <dgm:pt modelId="{8DF20B92-F1A8-4601-9CF8-B2E34BD6EE04}" type="parTrans" cxnId="{B7825528-5D41-42F9-AB73-75893C9672DA}">
      <dgm:prSet/>
      <dgm:spPr/>
      <dgm:t>
        <a:bodyPr/>
        <a:lstStyle/>
        <a:p>
          <a:endParaRPr lang="en-IN"/>
        </a:p>
      </dgm:t>
    </dgm:pt>
    <dgm:pt modelId="{EC340538-B917-4B47-9C99-97416037F457}" type="sibTrans" cxnId="{B7825528-5D41-42F9-AB73-75893C9672DA}">
      <dgm:prSet/>
      <dgm:spPr/>
      <dgm:t>
        <a:bodyPr/>
        <a:lstStyle/>
        <a:p>
          <a:endParaRPr lang="en-IN"/>
        </a:p>
      </dgm:t>
    </dgm:pt>
    <dgm:pt modelId="{3A2BA30D-4D17-47FF-AD66-FBB1594AC0F6}">
      <dgm:prSet phldrT="[Text]"/>
      <dgm:spPr/>
      <dgm:t>
        <a:bodyPr/>
        <a:lstStyle/>
        <a:p>
          <a:r>
            <a:rPr lang="en-US" dirty="0"/>
            <a:t>Data pre-processing</a:t>
          </a:r>
          <a:endParaRPr lang="en-IN" dirty="0"/>
        </a:p>
      </dgm:t>
    </dgm:pt>
    <dgm:pt modelId="{23397E8A-C729-497B-AAF2-448BC47BDC9D}" type="parTrans" cxnId="{21A175D7-30A5-4E26-A8EE-15DFD715F82C}">
      <dgm:prSet/>
      <dgm:spPr/>
      <dgm:t>
        <a:bodyPr/>
        <a:lstStyle/>
        <a:p>
          <a:endParaRPr lang="en-IN"/>
        </a:p>
      </dgm:t>
    </dgm:pt>
    <dgm:pt modelId="{B6DBEC42-503C-43AE-AB38-9A302CE21530}" type="sibTrans" cxnId="{21A175D7-30A5-4E26-A8EE-15DFD715F82C}">
      <dgm:prSet/>
      <dgm:spPr/>
      <dgm:t>
        <a:bodyPr/>
        <a:lstStyle/>
        <a:p>
          <a:endParaRPr lang="en-IN"/>
        </a:p>
      </dgm:t>
    </dgm:pt>
    <dgm:pt modelId="{36EBE2DA-39A8-4AC3-A55E-FE0242B24255}">
      <dgm:prSet phldrT="[Text]"/>
      <dgm:spPr/>
      <dgm:t>
        <a:bodyPr/>
        <a:lstStyle/>
        <a:p>
          <a:r>
            <a:rPr lang="en-US" dirty="0"/>
            <a:t>Data visualisation</a:t>
          </a:r>
          <a:endParaRPr lang="en-IN" dirty="0"/>
        </a:p>
      </dgm:t>
    </dgm:pt>
    <dgm:pt modelId="{01AA3EFA-93BC-4DE0-8131-13115EDA6521}" type="parTrans" cxnId="{ABB2FA85-72D4-4D3B-829A-CCABC7C8B244}">
      <dgm:prSet/>
      <dgm:spPr/>
      <dgm:t>
        <a:bodyPr/>
        <a:lstStyle/>
        <a:p>
          <a:endParaRPr lang="en-IN"/>
        </a:p>
      </dgm:t>
    </dgm:pt>
    <dgm:pt modelId="{53F0F560-F2DE-442E-A2EE-3D8DFA629037}" type="sibTrans" cxnId="{ABB2FA85-72D4-4D3B-829A-CCABC7C8B244}">
      <dgm:prSet/>
      <dgm:spPr/>
      <dgm:t>
        <a:bodyPr/>
        <a:lstStyle/>
        <a:p>
          <a:endParaRPr lang="en-IN"/>
        </a:p>
      </dgm:t>
    </dgm:pt>
    <dgm:pt modelId="{F6C860FE-C6B9-4DEA-BADC-5F0A7D28CCA8}">
      <dgm:prSet phldrT="[Text]"/>
      <dgm:spPr/>
      <dgm:t>
        <a:bodyPr/>
        <a:lstStyle/>
        <a:p>
          <a:r>
            <a:rPr lang="en-US" dirty="0"/>
            <a:t>Analysis and conclusion</a:t>
          </a:r>
          <a:endParaRPr lang="en-IN" dirty="0"/>
        </a:p>
      </dgm:t>
    </dgm:pt>
    <dgm:pt modelId="{7305C46C-6BCE-4A83-A084-C6C45064A61A}" type="parTrans" cxnId="{4B0CC408-CF2D-4A0B-943D-9C35FA998D39}">
      <dgm:prSet/>
      <dgm:spPr/>
      <dgm:t>
        <a:bodyPr/>
        <a:lstStyle/>
        <a:p>
          <a:endParaRPr lang="en-IN"/>
        </a:p>
      </dgm:t>
    </dgm:pt>
    <dgm:pt modelId="{54B10847-3EB2-424A-8FE0-EA7C4CBE5A1F}" type="sibTrans" cxnId="{4B0CC408-CF2D-4A0B-943D-9C35FA998D39}">
      <dgm:prSet/>
      <dgm:spPr/>
      <dgm:t>
        <a:bodyPr/>
        <a:lstStyle/>
        <a:p>
          <a:endParaRPr lang="en-IN"/>
        </a:p>
      </dgm:t>
    </dgm:pt>
    <dgm:pt modelId="{39B7B9C6-9E3F-49C7-8049-D8D091667605}">
      <dgm:prSet phldrT="[Text]"/>
      <dgm:spPr/>
      <dgm:t>
        <a:bodyPr/>
        <a:lstStyle/>
        <a:p>
          <a:r>
            <a:rPr lang="en-US" dirty="0"/>
            <a:t>Applying machine learning algorithm</a:t>
          </a:r>
          <a:endParaRPr lang="en-IN" dirty="0"/>
        </a:p>
      </dgm:t>
    </dgm:pt>
    <dgm:pt modelId="{01867F0A-E3F0-4561-A364-5BC33A5EE894}" type="parTrans" cxnId="{C372F447-A859-4F77-8415-3C412994E81B}">
      <dgm:prSet/>
      <dgm:spPr/>
      <dgm:t>
        <a:bodyPr/>
        <a:lstStyle/>
        <a:p>
          <a:endParaRPr lang="en-IN"/>
        </a:p>
      </dgm:t>
    </dgm:pt>
    <dgm:pt modelId="{8D4019EF-9873-4E18-A4E2-05FEC4188139}" type="sibTrans" cxnId="{C372F447-A859-4F77-8415-3C412994E81B}">
      <dgm:prSet/>
      <dgm:spPr/>
      <dgm:t>
        <a:bodyPr/>
        <a:lstStyle/>
        <a:p>
          <a:endParaRPr lang="en-IN"/>
        </a:p>
      </dgm:t>
    </dgm:pt>
    <dgm:pt modelId="{4A0CFD96-4867-47A0-B3B7-5F407CDCA760}">
      <dgm:prSet phldrT="[Text]"/>
      <dgm:spPr/>
      <dgm:t>
        <a:bodyPr/>
        <a:lstStyle/>
        <a:p>
          <a:r>
            <a:rPr lang="en-US" dirty="0"/>
            <a:t>Conclusion and Suggestions</a:t>
          </a:r>
          <a:endParaRPr lang="en-IN" dirty="0"/>
        </a:p>
      </dgm:t>
    </dgm:pt>
    <dgm:pt modelId="{FCB83E18-66BB-4ECA-B4F6-3126B1049F2B}" type="parTrans" cxnId="{643F0CB3-61D3-4DCB-B137-1B571B1C90D8}">
      <dgm:prSet/>
      <dgm:spPr/>
      <dgm:t>
        <a:bodyPr/>
        <a:lstStyle/>
        <a:p>
          <a:endParaRPr lang="en-IN"/>
        </a:p>
      </dgm:t>
    </dgm:pt>
    <dgm:pt modelId="{078B755A-25C3-436D-AFF8-04C8E32BDAB3}" type="sibTrans" cxnId="{643F0CB3-61D3-4DCB-B137-1B571B1C90D8}">
      <dgm:prSet/>
      <dgm:spPr/>
      <dgm:t>
        <a:bodyPr/>
        <a:lstStyle/>
        <a:p>
          <a:endParaRPr lang="en-IN"/>
        </a:p>
      </dgm:t>
    </dgm:pt>
    <dgm:pt modelId="{B5D01D8B-2E70-44BC-BE35-7151C7DE433F}" type="pres">
      <dgm:prSet presAssocID="{5AAD1487-828A-4665-B84D-14AC657E29FC}" presName="Name0" presStyleCnt="0">
        <dgm:presLayoutVars>
          <dgm:dir/>
          <dgm:animLvl val="lvl"/>
          <dgm:resizeHandles val="exact"/>
        </dgm:presLayoutVars>
      </dgm:prSet>
      <dgm:spPr/>
    </dgm:pt>
    <dgm:pt modelId="{85CCA5E1-A3AE-4EE5-B98D-30C3A216D371}" type="pres">
      <dgm:prSet presAssocID="{5AAD1487-828A-4665-B84D-14AC657E29FC}" presName="tSp" presStyleCnt="0"/>
      <dgm:spPr/>
    </dgm:pt>
    <dgm:pt modelId="{62705DBE-9D68-45EF-A6E5-EC9F0BE78839}" type="pres">
      <dgm:prSet presAssocID="{5AAD1487-828A-4665-B84D-14AC657E29FC}" presName="bSp" presStyleCnt="0"/>
      <dgm:spPr/>
    </dgm:pt>
    <dgm:pt modelId="{07CC17ED-930C-47AF-B404-E30909511F7C}" type="pres">
      <dgm:prSet presAssocID="{5AAD1487-828A-4665-B84D-14AC657E29FC}" presName="process" presStyleCnt="0"/>
      <dgm:spPr/>
    </dgm:pt>
    <dgm:pt modelId="{AAD9EB25-9C7D-4380-963D-9BBAFDA72D3E}" type="pres">
      <dgm:prSet presAssocID="{861A7365-8CC9-42C4-BEAE-AEC8364F5F74}" presName="composite1" presStyleCnt="0"/>
      <dgm:spPr/>
    </dgm:pt>
    <dgm:pt modelId="{A994137C-A57D-4D5C-B957-E2269C01B508}" type="pres">
      <dgm:prSet presAssocID="{861A7365-8CC9-42C4-BEAE-AEC8364F5F74}" presName="dummyNode1" presStyleLbl="node1" presStyleIdx="0" presStyleCnt="3"/>
      <dgm:spPr/>
    </dgm:pt>
    <dgm:pt modelId="{0EE5C7E8-9DE5-4172-82DC-4F578E57076B}" type="pres">
      <dgm:prSet presAssocID="{861A7365-8CC9-42C4-BEAE-AEC8364F5F74}" presName="childNode1" presStyleLbl="bgAcc1" presStyleIdx="0" presStyleCnt="3">
        <dgm:presLayoutVars>
          <dgm:bulletEnabled val="1"/>
        </dgm:presLayoutVars>
      </dgm:prSet>
      <dgm:spPr/>
    </dgm:pt>
    <dgm:pt modelId="{8ED672DD-F718-48E3-BC8B-36CF4054F77B}" type="pres">
      <dgm:prSet presAssocID="{861A7365-8CC9-42C4-BEAE-AEC8364F5F74}" presName="childNode1tx" presStyleLbl="bgAcc1" presStyleIdx="0" presStyleCnt="3">
        <dgm:presLayoutVars>
          <dgm:bulletEnabled val="1"/>
        </dgm:presLayoutVars>
      </dgm:prSet>
      <dgm:spPr/>
    </dgm:pt>
    <dgm:pt modelId="{234DECC6-2B4B-4564-90BE-4BE18E6B4626}" type="pres">
      <dgm:prSet presAssocID="{861A7365-8CC9-42C4-BEAE-AEC8364F5F74}" presName="parentNode1" presStyleLbl="node1" presStyleIdx="0" presStyleCnt="3">
        <dgm:presLayoutVars>
          <dgm:chMax val="1"/>
          <dgm:bulletEnabled val="1"/>
        </dgm:presLayoutVars>
      </dgm:prSet>
      <dgm:spPr/>
    </dgm:pt>
    <dgm:pt modelId="{1DF9C66E-D4DE-4180-8EEB-1619FE0C2672}" type="pres">
      <dgm:prSet presAssocID="{861A7365-8CC9-42C4-BEAE-AEC8364F5F74}" presName="connSite1" presStyleCnt="0"/>
      <dgm:spPr/>
    </dgm:pt>
    <dgm:pt modelId="{2EAEC00F-34B6-4DB7-96E6-1E0B4E99F2B3}" type="pres">
      <dgm:prSet presAssocID="{7999FF94-79DD-42C7-869A-60D3EF5C6F7B}" presName="Name9" presStyleLbl="sibTrans2D1" presStyleIdx="0" presStyleCnt="2"/>
      <dgm:spPr/>
    </dgm:pt>
    <dgm:pt modelId="{F0CB6278-B6FF-4DA1-A654-8449270681AD}" type="pres">
      <dgm:prSet presAssocID="{9C79CF0C-D731-44FB-B560-6C722FC070C9}" presName="composite2" presStyleCnt="0"/>
      <dgm:spPr/>
    </dgm:pt>
    <dgm:pt modelId="{1AB7E6F0-7EC7-476A-B29F-42810F11D8A1}" type="pres">
      <dgm:prSet presAssocID="{9C79CF0C-D731-44FB-B560-6C722FC070C9}" presName="dummyNode2" presStyleLbl="node1" presStyleIdx="0" presStyleCnt="3"/>
      <dgm:spPr/>
    </dgm:pt>
    <dgm:pt modelId="{F5F12FDE-8FCC-46F4-8649-34A87FC5993F}" type="pres">
      <dgm:prSet presAssocID="{9C79CF0C-D731-44FB-B560-6C722FC070C9}" presName="childNode2" presStyleLbl="bgAcc1" presStyleIdx="1" presStyleCnt="3">
        <dgm:presLayoutVars>
          <dgm:bulletEnabled val="1"/>
        </dgm:presLayoutVars>
      </dgm:prSet>
      <dgm:spPr/>
    </dgm:pt>
    <dgm:pt modelId="{1FAB8016-8CE8-473E-B031-DD70E75F8C6F}" type="pres">
      <dgm:prSet presAssocID="{9C79CF0C-D731-44FB-B560-6C722FC070C9}" presName="childNode2tx" presStyleLbl="bgAcc1" presStyleIdx="1" presStyleCnt="3">
        <dgm:presLayoutVars>
          <dgm:bulletEnabled val="1"/>
        </dgm:presLayoutVars>
      </dgm:prSet>
      <dgm:spPr/>
    </dgm:pt>
    <dgm:pt modelId="{E976E34B-B716-459B-8752-08CB0E3F9D22}" type="pres">
      <dgm:prSet presAssocID="{9C79CF0C-D731-44FB-B560-6C722FC070C9}" presName="parentNode2" presStyleLbl="node1" presStyleIdx="1" presStyleCnt="3">
        <dgm:presLayoutVars>
          <dgm:chMax val="0"/>
          <dgm:bulletEnabled val="1"/>
        </dgm:presLayoutVars>
      </dgm:prSet>
      <dgm:spPr/>
    </dgm:pt>
    <dgm:pt modelId="{B0639490-65E8-4949-91DB-8ABCE937CC1F}" type="pres">
      <dgm:prSet presAssocID="{9C79CF0C-D731-44FB-B560-6C722FC070C9}" presName="connSite2" presStyleCnt="0"/>
      <dgm:spPr/>
    </dgm:pt>
    <dgm:pt modelId="{592BE07E-238A-45B2-B73A-2D36552005A3}" type="pres">
      <dgm:prSet presAssocID="{EC340538-B917-4B47-9C99-97416037F457}" presName="Name18" presStyleLbl="sibTrans2D1" presStyleIdx="1" presStyleCnt="2"/>
      <dgm:spPr/>
    </dgm:pt>
    <dgm:pt modelId="{447E00C1-3C44-4665-9866-CA0BE5A3CE58}" type="pres">
      <dgm:prSet presAssocID="{F6C860FE-C6B9-4DEA-BADC-5F0A7D28CCA8}" presName="composite1" presStyleCnt="0"/>
      <dgm:spPr/>
    </dgm:pt>
    <dgm:pt modelId="{EFF0334D-1A96-4070-A726-2D4587BA0BE8}" type="pres">
      <dgm:prSet presAssocID="{F6C860FE-C6B9-4DEA-BADC-5F0A7D28CCA8}" presName="dummyNode1" presStyleLbl="node1" presStyleIdx="1" presStyleCnt="3"/>
      <dgm:spPr/>
    </dgm:pt>
    <dgm:pt modelId="{3E97EE57-335D-430E-8FBA-2B3FA7C2973F}" type="pres">
      <dgm:prSet presAssocID="{F6C860FE-C6B9-4DEA-BADC-5F0A7D28CCA8}" presName="childNode1" presStyleLbl="bgAcc1" presStyleIdx="2" presStyleCnt="3">
        <dgm:presLayoutVars>
          <dgm:bulletEnabled val="1"/>
        </dgm:presLayoutVars>
      </dgm:prSet>
      <dgm:spPr/>
    </dgm:pt>
    <dgm:pt modelId="{7C78CFD7-1569-4306-9E3E-5023DA82E2AC}" type="pres">
      <dgm:prSet presAssocID="{F6C860FE-C6B9-4DEA-BADC-5F0A7D28CCA8}" presName="childNode1tx" presStyleLbl="bgAcc1" presStyleIdx="2" presStyleCnt="3">
        <dgm:presLayoutVars>
          <dgm:bulletEnabled val="1"/>
        </dgm:presLayoutVars>
      </dgm:prSet>
      <dgm:spPr/>
    </dgm:pt>
    <dgm:pt modelId="{973346E0-521A-44B6-9E0B-ED95B9BFAF95}" type="pres">
      <dgm:prSet presAssocID="{F6C860FE-C6B9-4DEA-BADC-5F0A7D28CCA8}" presName="parentNode1" presStyleLbl="node1" presStyleIdx="2" presStyleCnt="3">
        <dgm:presLayoutVars>
          <dgm:chMax val="1"/>
          <dgm:bulletEnabled val="1"/>
        </dgm:presLayoutVars>
      </dgm:prSet>
      <dgm:spPr/>
    </dgm:pt>
    <dgm:pt modelId="{DBCFB9B2-E556-4845-95A5-AF425A6CEB5E}" type="pres">
      <dgm:prSet presAssocID="{F6C860FE-C6B9-4DEA-BADC-5F0A7D28CCA8}" presName="connSite1" presStyleCnt="0"/>
      <dgm:spPr/>
    </dgm:pt>
  </dgm:ptLst>
  <dgm:cxnLst>
    <dgm:cxn modelId="{4B0CC408-CF2D-4A0B-943D-9C35FA998D39}" srcId="{5AAD1487-828A-4665-B84D-14AC657E29FC}" destId="{F6C860FE-C6B9-4DEA-BADC-5F0A7D28CCA8}" srcOrd="2" destOrd="0" parTransId="{7305C46C-6BCE-4A83-A084-C6C45064A61A}" sibTransId="{54B10847-3EB2-424A-8FE0-EA7C4CBE5A1F}"/>
    <dgm:cxn modelId="{193BFE08-C2D6-4066-B012-8289E4FE3BA7}" type="presOf" srcId="{7999FF94-79DD-42C7-869A-60D3EF5C6F7B}" destId="{2EAEC00F-34B6-4DB7-96E6-1E0B4E99F2B3}" srcOrd="0" destOrd="0" presId="urn:microsoft.com/office/officeart/2005/8/layout/hProcess4"/>
    <dgm:cxn modelId="{D850AF0F-93C2-4264-9FCC-B7AA727DF5FE}" type="presOf" srcId="{4B438E41-8A7F-4A66-AA44-06F530BB19BC}" destId="{8ED672DD-F718-48E3-BC8B-36CF4054F77B}" srcOrd="1" destOrd="1" presId="urn:microsoft.com/office/officeart/2005/8/layout/hProcess4"/>
    <dgm:cxn modelId="{E7643D1A-67B7-4F25-AD10-9EDA07B3AF64}" type="presOf" srcId="{5AAD1487-828A-4665-B84D-14AC657E29FC}" destId="{B5D01D8B-2E70-44BC-BE35-7151C7DE433F}" srcOrd="0" destOrd="0" presId="urn:microsoft.com/office/officeart/2005/8/layout/hProcess4"/>
    <dgm:cxn modelId="{B7825528-5D41-42F9-AB73-75893C9672DA}" srcId="{5AAD1487-828A-4665-B84D-14AC657E29FC}" destId="{9C79CF0C-D731-44FB-B560-6C722FC070C9}" srcOrd="1" destOrd="0" parTransId="{8DF20B92-F1A8-4601-9CF8-B2E34BD6EE04}" sibTransId="{EC340538-B917-4B47-9C99-97416037F457}"/>
    <dgm:cxn modelId="{DF59A32F-642C-44F3-B80F-E752F0D625F9}" type="presOf" srcId="{861A7365-8CC9-42C4-BEAE-AEC8364F5F74}" destId="{234DECC6-2B4B-4564-90BE-4BE18E6B4626}" srcOrd="0" destOrd="0" presId="urn:microsoft.com/office/officeart/2005/8/layout/hProcess4"/>
    <dgm:cxn modelId="{ACE9DD42-B2EB-4CC7-8ECA-D076A49A0B42}" type="presOf" srcId="{36EBE2DA-39A8-4AC3-A55E-FE0242B24255}" destId="{1FAB8016-8CE8-473E-B031-DD70E75F8C6F}" srcOrd="1" destOrd="1" presId="urn:microsoft.com/office/officeart/2005/8/layout/hProcess4"/>
    <dgm:cxn modelId="{91978C46-5D12-48C9-A5B7-00B6748D20E1}" type="presOf" srcId="{4A0CFD96-4867-47A0-B3B7-5F407CDCA760}" destId="{3E97EE57-335D-430E-8FBA-2B3FA7C2973F}" srcOrd="0" destOrd="1" presId="urn:microsoft.com/office/officeart/2005/8/layout/hProcess4"/>
    <dgm:cxn modelId="{C372F447-A859-4F77-8415-3C412994E81B}" srcId="{F6C860FE-C6B9-4DEA-BADC-5F0A7D28CCA8}" destId="{39B7B9C6-9E3F-49C7-8049-D8D091667605}" srcOrd="0" destOrd="0" parTransId="{01867F0A-E3F0-4561-A364-5BC33A5EE894}" sibTransId="{8D4019EF-9873-4E18-A4E2-05FEC4188139}"/>
    <dgm:cxn modelId="{C718146A-A86B-49C9-880F-B67952A28DAF}" type="presOf" srcId="{1F5383DE-8866-409B-8EB3-DA67AF9AE598}" destId="{8ED672DD-F718-48E3-BC8B-36CF4054F77B}" srcOrd="1" destOrd="0" presId="urn:microsoft.com/office/officeart/2005/8/layout/hProcess4"/>
    <dgm:cxn modelId="{850F2E75-E541-4719-99DE-BB343CF323E1}" type="presOf" srcId="{9C79CF0C-D731-44FB-B560-6C722FC070C9}" destId="{E976E34B-B716-459B-8752-08CB0E3F9D22}" srcOrd="0" destOrd="0" presId="urn:microsoft.com/office/officeart/2005/8/layout/hProcess4"/>
    <dgm:cxn modelId="{ABB2FA85-72D4-4D3B-829A-CCABC7C8B244}" srcId="{9C79CF0C-D731-44FB-B560-6C722FC070C9}" destId="{36EBE2DA-39A8-4AC3-A55E-FE0242B24255}" srcOrd="1" destOrd="0" parTransId="{01AA3EFA-93BC-4DE0-8131-13115EDA6521}" sibTransId="{53F0F560-F2DE-442E-A2EE-3D8DFA629037}"/>
    <dgm:cxn modelId="{6C0CD496-79A6-4441-B022-0BE945AF05BD}" type="presOf" srcId="{F6C860FE-C6B9-4DEA-BADC-5F0A7D28CCA8}" destId="{973346E0-521A-44B6-9E0B-ED95B9BFAF95}" srcOrd="0" destOrd="0" presId="urn:microsoft.com/office/officeart/2005/8/layout/hProcess4"/>
    <dgm:cxn modelId="{96201C9B-7FCE-47D2-8C06-B7920212BAA2}" type="presOf" srcId="{4A0CFD96-4867-47A0-B3B7-5F407CDCA760}" destId="{7C78CFD7-1569-4306-9E3E-5023DA82E2AC}" srcOrd="1" destOrd="1" presId="urn:microsoft.com/office/officeart/2005/8/layout/hProcess4"/>
    <dgm:cxn modelId="{CF37449C-0675-4D3A-994A-05EBD575F7F6}" type="presOf" srcId="{1F5383DE-8866-409B-8EB3-DA67AF9AE598}" destId="{0EE5C7E8-9DE5-4172-82DC-4F578E57076B}" srcOrd="0" destOrd="0" presId="urn:microsoft.com/office/officeart/2005/8/layout/hProcess4"/>
    <dgm:cxn modelId="{6408859C-5E12-493B-8436-342B2B5DB1CB}" srcId="{5AAD1487-828A-4665-B84D-14AC657E29FC}" destId="{861A7365-8CC9-42C4-BEAE-AEC8364F5F74}" srcOrd="0" destOrd="0" parTransId="{C84C5026-B9C0-40CD-9C1B-A8B79ED0D95C}" sibTransId="{7999FF94-79DD-42C7-869A-60D3EF5C6F7B}"/>
    <dgm:cxn modelId="{8AF219A0-01B2-480E-8ACC-0FBAAC55BEC2}" type="presOf" srcId="{EC340538-B917-4B47-9C99-97416037F457}" destId="{592BE07E-238A-45B2-B73A-2D36552005A3}" srcOrd="0" destOrd="0" presId="urn:microsoft.com/office/officeart/2005/8/layout/hProcess4"/>
    <dgm:cxn modelId="{9673FBA5-1407-4330-8772-4E2935CDD7F2}" type="presOf" srcId="{39B7B9C6-9E3F-49C7-8049-D8D091667605}" destId="{3E97EE57-335D-430E-8FBA-2B3FA7C2973F}" srcOrd="0" destOrd="0" presId="urn:microsoft.com/office/officeart/2005/8/layout/hProcess4"/>
    <dgm:cxn modelId="{C5D10AAD-A835-498F-89F6-0F1634516C8E}" srcId="{861A7365-8CC9-42C4-BEAE-AEC8364F5F74}" destId="{1F5383DE-8866-409B-8EB3-DA67AF9AE598}" srcOrd="0" destOrd="0" parTransId="{49F94220-508F-4B46-A8BD-3F2C63FFD1C0}" sibTransId="{9844B572-154F-4D2B-B5B3-4EECB5CD49A3}"/>
    <dgm:cxn modelId="{643F0CB3-61D3-4DCB-B137-1B571B1C90D8}" srcId="{F6C860FE-C6B9-4DEA-BADC-5F0A7D28CCA8}" destId="{4A0CFD96-4867-47A0-B3B7-5F407CDCA760}" srcOrd="1" destOrd="0" parTransId="{FCB83E18-66BB-4ECA-B4F6-3126B1049F2B}" sibTransId="{078B755A-25C3-436D-AFF8-04C8E32BDAB3}"/>
    <dgm:cxn modelId="{38DA6AB7-9325-45BE-A4B5-AB566C64AFF1}" type="presOf" srcId="{3A2BA30D-4D17-47FF-AD66-FBB1594AC0F6}" destId="{1FAB8016-8CE8-473E-B031-DD70E75F8C6F}" srcOrd="1" destOrd="0" presId="urn:microsoft.com/office/officeart/2005/8/layout/hProcess4"/>
    <dgm:cxn modelId="{A4F744C0-E193-48CF-9E68-C85965BFEF2E}" srcId="{861A7365-8CC9-42C4-BEAE-AEC8364F5F74}" destId="{4B438E41-8A7F-4A66-AA44-06F530BB19BC}" srcOrd="1" destOrd="0" parTransId="{027C0E41-EA62-44C5-8FA3-4F26AD473BD3}" sibTransId="{058FED58-5595-469B-8CA3-895BCD5A25E2}"/>
    <dgm:cxn modelId="{CCBF16CE-A063-4F61-9180-79B7A2C7149C}" type="presOf" srcId="{4B438E41-8A7F-4A66-AA44-06F530BB19BC}" destId="{0EE5C7E8-9DE5-4172-82DC-4F578E57076B}" srcOrd="0" destOrd="1" presId="urn:microsoft.com/office/officeart/2005/8/layout/hProcess4"/>
    <dgm:cxn modelId="{21A175D7-30A5-4E26-A8EE-15DFD715F82C}" srcId="{9C79CF0C-D731-44FB-B560-6C722FC070C9}" destId="{3A2BA30D-4D17-47FF-AD66-FBB1594AC0F6}" srcOrd="0" destOrd="0" parTransId="{23397E8A-C729-497B-AAF2-448BC47BDC9D}" sibTransId="{B6DBEC42-503C-43AE-AB38-9A302CE21530}"/>
    <dgm:cxn modelId="{2D31BFDC-7F74-4C29-AA2B-031C37AA5C63}" type="presOf" srcId="{36EBE2DA-39A8-4AC3-A55E-FE0242B24255}" destId="{F5F12FDE-8FCC-46F4-8649-34A87FC5993F}" srcOrd="0" destOrd="1" presId="urn:microsoft.com/office/officeart/2005/8/layout/hProcess4"/>
    <dgm:cxn modelId="{8E1F04E0-EFDC-4B93-968A-C8D1AF2A536C}" type="presOf" srcId="{39B7B9C6-9E3F-49C7-8049-D8D091667605}" destId="{7C78CFD7-1569-4306-9E3E-5023DA82E2AC}" srcOrd="1" destOrd="0" presId="urn:microsoft.com/office/officeart/2005/8/layout/hProcess4"/>
    <dgm:cxn modelId="{C50BBAF6-1621-41AB-A37F-6A9FD34E7C43}" type="presOf" srcId="{3A2BA30D-4D17-47FF-AD66-FBB1594AC0F6}" destId="{F5F12FDE-8FCC-46F4-8649-34A87FC5993F}" srcOrd="0" destOrd="0" presId="urn:microsoft.com/office/officeart/2005/8/layout/hProcess4"/>
    <dgm:cxn modelId="{E5E5CB4D-7404-479A-869F-97574BD78483}" type="presParOf" srcId="{B5D01D8B-2E70-44BC-BE35-7151C7DE433F}" destId="{85CCA5E1-A3AE-4EE5-B98D-30C3A216D371}" srcOrd="0" destOrd="0" presId="urn:microsoft.com/office/officeart/2005/8/layout/hProcess4"/>
    <dgm:cxn modelId="{8560D258-46B0-49BC-AE1C-358DA4FC2EEB}" type="presParOf" srcId="{B5D01D8B-2E70-44BC-BE35-7151C7DE433F}" destId="{62705DBE-9D68-45EF-A6E5-EC9F0BE78839}" srcOrd="1" destOrd="0" presId="urn:microsoft.com/office/officeart/2005/8/layout/hProcess4"/>
    <dgm:cxn modelId="{74D9B70A-317E-4CDB-B137-475CD35CC96A}" type="presParOf" srcId="{B5D01D8B-2E70-44BC-BE35-7151C7DE433F}" destId="{07CC17ED-930C-47AF-B404-E30909511F7C}" srcOrd="2" destOrd="0" presId="urn:microsoft.com/office/officeart/2005/8/layout/hProcess4"/>
    <dgm:cxn modelId="{D89B189C-E1AC-4127-A534-43072A92F732}" type="presParOf" srcId="{07CC17ED-930C-47AF-B404-E30909511F7C}" destId="{AAD9EB25-9C7D-4380-963D-9BBAFDA72D3E}" srcOrd="0" destOrd="0" presId="urn:microsoft.com/office/officeart/2005/8/layout/hProcess4"/>
    <dgm:cxn modelId="{F19411B0-90F1-48E2-AF40-3ABA8C9ECD1E}" type="presParOf" srcId="{AAD9EB25-9C7D-4380-963D-9BBAFDA72D3E}" destId="{A994137C-A57D-4D5C-B957-E2269C01B508}" srcOrd="0" destOrd="0" presId="urn:microsoft.com/office/officeart/2005/8/layout/hProcess4"/>
    <dgm:cxn modelId="{6996BCA6-DFD8-495B-B080-D8E159C4C8B3}" type="presParOf" srcId="{AAD9EB25-9C7D-4380-963D-9BBAFDA72D3E}" destId="{0EE5C7E8-9DE5-4172-82DC-4F578E57076B}" srcOrd="1" destOrd="0" presId="urn:microsoft.com/office/officeart/2005/8/layout/hProcess4"/>
    <dgm:cxn modelId="{A13DBAD1-1632-4B90-BCE0-DBB8DC06F63B}" type="presParOf" srcId="{AAD9EB25-9C7D-4380-963D-9BBAFDA72D3E}" destId="{8ED672DD-F718-48E3-BC8B-36CF4054F77B}" srcOrd="2" destOrd="0" presId="urn:microsoft.com/office/officeart/2005/8/layout/hProcess4"/>
    <dgm:cxn modelId="{2A7CDC4C-7DFB-419C-BC3D-4F3285245D62}" type="presParOf" srcId="{AAD9EB25-9C7D-4380-963D-9BBAFDA72D3E}" destId="{234DECC6-2B4B-4564-90BE-4BE18E6B4626}" srcOrd="3" destOrd="0" presId="urn:microsoft.com/office/officeart/2005/8/layout/hProcess4"/>
    <dgm:cxn modelId="{60144CF5-8C9C-4E7C-B62F-465D3FAB7615}" type="presParOf" srcId="{AAD9EB25-9C7D-4380-963D-9BBAFDA72D3E}" destId="{1DF9C66E-D4DE-4180-8EEB-1619FE0C2672}" srcOrd="4" destOrd="0" presId="urn:microsoft.com/office/officeart/2005/8/layout/hProcess4"/>
    <dgm:cxn modelId="{A205C7F0-533A-4B83-9139-BB2A782A27F9}" type="presParOf" srcId="{07CC17ED-930C-47AF-B404-E30909511F7C}" destId="{2EAEC00F-34B6-4DB7-96E6-1E0B4E99F2B3}" srcOrd="1" destOrd="0" presId="urn:microsoft.com/office/officeart/2005/8/layout/hProcess4"/>
    <dgm:cxn modelId="{E06C87FF-3DD6-4733-BCC0-8B2D2185340E}" type="presParOf" srcId="{07CC17ED-930C-47AF-B404-E30909511F7C}" destId="{F0CB6278-B6FF-4DA1-A654-8449270681AD}" srcOrd="2" destOrd="0" presId="urn:microsoft.com/office/officeart/2005/8/layout/hProcess4"/>
    <dgm:cxn modelId="{91391C6B-BB0A-4B12-938D-077C48360276}" type="presParOf" srcId="{F0CB6278-B6FF-4DA1-A654-8449270681AD}" destId="{1AB7E6F0-7EC7-476A-B29F-42810F11D8A1}" srcOrd="0" destOrd="0" presId="urn:microsoft.com/office/officeart/2005/8/layout/hProcess4"/>
    <dgm:cxn modelId="{7BE80CBB-2834-42AD-B048-00FB8E142EFE}" type="presParOf" srcId="{F0CB6278-B6FF-4DA1-A654-8449270681AD}" destId="{F5F12FDE-8FCC-46F4-8649-34A87FC5993F}" srcOrd="1" destOrd="0" presId="urn:microsoft.com/office/officeart/2005/8/layout/hProcess4"/>
    <dgm:cxn modelId="{6ACD12A4-AE39-4007-BC87-A4655F7EF8F9}" type="presParOf" srcId="{F0CB6278-B6FF-4DA1-A654-8449270681AD}" destId="{1FAB8016-8CE8-473E-B031-DD70E75F8C6F}" srcOrd="2" destOrd="0" presId="urn:microsoft.com/office/officeart/2005/8/layout/hProcess4"/>
    <dgm:cxn modelId="{40C27D29-68A2-4397-A790-B6D1274BF97D}" type="presParOf" srcId="{F0CB6278-B6FF-4DA1-A654-8449270681AD}" destId="{E976E34B-B716-459B-8752-08CB0E3F9D22}" srcOrd="3" destOrd="0" presId="urn:microsoft.com/office/officeart/2005/8/layout/hProcess4"/>
    <dgm:cxn modelId="{E47070A2-DE89-4303-8BBB-1FC60CC24206}" type="presParOf" srcId="{F0CB6278-B6FF-4DA1-A654-8449270681AD}" destId="{B0639490-65E8-4949-91DB-8ABCE937CC1F}" srcOrd="4" destOrd="0" presId="urn:microsoft.com/office/officeart/2005/8/layout/hProcess4"/>
    <dgm:cxn modelId="{208CC0FD-D3BF-4E67-9780-C068AB30B493}" type="presParOf" srcId="{07CC17ED-930C-47AF-B404-E30909511F7C}" destId="{592BE07E-238A-45B2-B73A-2D36552005A3}" srcOrd="3" destOrd="0" presId="urn:microsoft.com/office/officeart/2005/8/layout/hProcess4"/>
    <dgm:cxn modelId="{FFD6B9EF-BDA1-4DAE-A5DE-BC5E7EEB038E}" type="presParOf" srcId="{07CC17ED-930C-47AF-B404-E30909511F7C}" destId="{447E00C1-3C44-4665-9866-CA0BE5A3CE58}" srcOrd="4" destOrd="0" presId="urn:microsoft.com/office/officeart/2005/8/layout/hProcess4"/>
    <dgm:cxn modelId="{55AE1EEC-E77E-4B0A-98F3-EBDA0F873210}" type="presParOf" srcId="{447E00C1-3C44-4665-9866-CA0BE5A3CE58}" destId="{EFF0334D-1A96-4070-A726-2D4587BA0BE8}" srcOrd="0" destOrd="0" presId="urn:microsoft.com/office/officeart/2005/8/layout/hProcess4"/>
    <dgm:cxn modelId="{E45BF8B3-3886-4B91-92EB-0D2E142E648D}" type="presParOf" srcId="{447E00C1-3C44-4665-9866-CA0BE5A3CE58}" destId="{3E97EE57-335D-430E-8FBA-2B3FA7C2973F}" srcOrd="1" destOrd="0" presId="urn:microsoft.com/office/officeart/2005/8/layout/hProcess4"/>
    <dgm:cxn modelId="{1E458730-7A67-47B7-95A5-15DEEAAC18BB}" type="presParOf" srcId="{447E00C1-3C44-4665-9866-CA0BE5A3CE58}" destId="{7C78CFD7-1569-4306-9E3E-5023DA82E2AC}" srcOrd="2" destOrd="0" presId="urn:microsoft.com/office/officeart/2005/8/layout/hProcess4"/>
    <dgm:cxn modelId="{9447536D-F69A-4F58-8C03-157DA0673D79}" type="presParOf" srcId="{447E00C1-3C44-4665-9866-CA0BE5A3CE58}" destId="{973346E0-521A-44B6-9E0B-ED95B9BFAF95}" srcOrd="3" destOrd="0" presId="urn:microsoft.com/office/officeart/2005/8/layout/hProcess4"/>
    <dgm:cxn modelId="{5FE74E0C-862A-49AA-B0E4-1D70486C260B}" type="presParOf" srcId="{447E00C1-3C44-4665-9866-CA0BE5A3CE58}" destId="{DBCFB9B2-E556-4845-95A5-AF425A6CEB5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5C7E8-9DE5-4172-82DC-4F578E57076B}">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Reading research paper</a:t>
          </a:r>
          <a:endParaRPr lang="en-IN" sz="2200" kern="1200" dirty="0"/>
        </a:p>
        <a:p>
          <a:pPr marL="228600" lvl="1" indent="-228600" algn="l" defTabSz="977900">
            <a:lnSpc>
              <a:spcPct val="90000"/>
            </a:lnSpc>
            <a:spcBef>
              <a:spcPct val="0"/>
            </a:spcBef>
            <a:spcAft>
              <a:spcPct val="15000"/>
            </a:spcAft>
            <a:buChar char="•"/>
          </a:pPr>
          <a:r>
            <a:rPr lang="en-US" sz="2200" kern="1200" dirty="0"/>
            <a:t>Data Collection</a:t>
          </a:r>
          <a:endParaRPr lang="en-IN" sz="2200" kern="1200" dirty="0"/>
        </a:p>
      </dsp:txBody>
      <dsp:txXfrm>
        <a:off x="472609" y="1158658"/>
        <a:ext cx="2486952" cy="1577131"/>
      </dsp:txXfrm>
    </dsp:sp>
    <dsp:sp modelId="{2EAEC00F-34B6-4DB7-96E6-1E0B4E99F2B3}">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34DECC6-2B4B-4564-90BE-4BE18E6B4626}">
      <dsp:nvSpPr>
        <dsp:cNvPr id="0" name=""/>
        <dsp:cNvSpPr/>
      </dsp:nvSpPr>
      <dsp:spPr>
        <a:xfrm>
          <a:off x="998006" y="2784856"/>
          <a:ext cx="2297854" cy="91378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Searching period</a:t>
          </a:r>
          <a:endParaRPr lang="en-IN" sz="2800" kern="1200" dirty="0"/>
        </a:p>
      </dsp:txBody>
      <dsp:txXfrm>
        <a:off x="1024770" y="2811620"/>
        <a:ext cx="2244326" cy="860252"/>
      </dsp:txXfrm>
    </dsp:sp>
    <dsp:sp modelId="{F5F12FDE-8FCC-46F4-8649-34A87FC5993F}">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Data pre-processing</a:t>
          </a:r>
          <a:endParaRPr lang="en-IN" sz="2200" kern="1200" dirty="0"/>
        </a:p>
        <a:p>
          <a:pPr marL="228600" lvl="1" indent="-228600" algn="l" defTabSz="977900">
            <a:lnSpc>
              <a:spcPct val="90000"/>
            </a:lnSpc>
            <a:spcBef>
              <a:spcPct val="0"/>
            </a:spcBef>
            <a:spcAft>
              <a:spcPct val="15000"/>
            </a:spcAft>
            <a:buChar char="•"/>
          </a:pPr>
          <a:r>
            <a:rPr lang="en-US" sz="2200" kern="1200" dirty="0"/>
            <a:t>Data visualisation</a:t>
          </a:r>
          <a:endParaRPr lang="en-IN" sz="2200" kern="1200" dirty="0"/>
        </a:p>
      </dsp:txBody>
      <dsp:txXfrm>
        <a:off x="3870707" y="1615548"/>
        <a:ext cx="2486952" cy="1577131"/>
      </dsp:txXfrm>
    </dsp:sp>
    <dsp:sp modelId="{592BE07E-238A-45B2-B73A-2D36552005A3}">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976E34B-B716-459B-8752-08CB0E3F9D22}">
      <dsp:nvSpPr>
        <dsp:cNvPr id="0" name=""/>
        <dsp:cNvSpPr/>
      </dsp:nvSpPr>
      <dsp:spPr>
        <a:xfrm>
          <a:off x="4396104" y="652700"/>
          <a:ext cx="2297854" cy="91378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Data cleaning</a:t>
          </a:r>
          <a:endParaRPr lang="en-IN" sz="2800" kern="1200" dirty="0"/>
        </a:p>
      </dsp:txBody>
      <dsp:txXfrm>
        <a:off x="4422868" y="679464"/>
        <a:ext cx="2244326" cy="860252"/>
      </dsp:txXfrm>
    </dsp:sp>
    <dsp:sp modelId="{3E97EE57-335D-430E-8FBA-2B3FA7C2973F}">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Applying machine learning algorithm</a:t>
          </a:r>
          <a:endParaRPr lang="en-IN" sz="2200" kern="1200" dirty="0"/>
        </a:p>
        <a:p>
          <a:pPr marL="228600" lvl="1" indent="-228600" algn="l" defTabSz="977900">
            <a:lnSpc>
              <a:spcPct val="90000"/>
            </a:lnSpc>
            <a:spcBef>
              <a:spcPct val="0"/>
            </a:spcBef>
            <a:spcAft>
              <a:spcPct val="15000"/>
            </a:spcAft>
            <a:buChar char="•"/>
          </a:pPr>
          <a:r>
            <a:rPr lang="en-US" sz="2200" kern="1200" dirty="0"/>
            <a:t>Conclusion and Suggestions</a:t>
          </a:r>
          <a:endParaRPr lang="en-IN" sz="2200" kern="1200" dirty="0"/>
        </a:p>
      </dsp:txBody>
      <dsp:txXfrm>
        <a:off x="7268806" y="1158658"/>
        <a:ext cx="2486952" cy="1577131"/>
      </dsp:txXfrm>
    </dsp:sp>
    <dsp:sp modelId="{973346E0-521A-44B6-9E0B-ED95B9BFAF95}">
      <dsp:nvSpPr>
        <dsp:cNvPr id="0" name=""/>
        <dsp:cNvSpPr/>
      </dsp:nvSpPr>
      <dsp:spPr>
        <a:xfrm>
          <a:off x="7794202" y="2784856"/>
          <a:ext cx="2297854" cy="91378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Analysis and conclusion</a:t>
          </a:r>
          <a:endParaRPr lang="en-IN" sz="2800" kern="1200" dirty="0"/>
        </a:p>
      </dsp:txBody>
      <dsp:txXfrm>
        <a:off x="7820966" y="2811620"/>
        <a:ext cx="2244326" cy="8602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91D2-574F-BEAC-7288-CE0E1D93C6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C7A424-E4DD-5595-718A-21813DC26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3A32F5-3C34-E123-49A8-E7E481B4C1B1}"/>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5" name="Footer Placeholder 4">
            <a:extLst>
              <a:ext uri="{FF2B5EF4-FFF2-40B4-BE49-F238E27FC236}">
                <a16:creationId xmlns:a16="http://schemas.microsoft.com/office/drawing/2014/main" id="{FA1D920B-8D11-D34D-C898-BAD74C14E78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9602566-B0F6-8A40-52AB-62152238FF46}"/>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351031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1D5E-2210-F2FC-496A-3CF42B608E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CB1FEA-7C57-4577-9899-E9E571F38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5F9072-5B61-DB26-E6AF-952E9779CB84}"/>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5" name="Footer Placeholder 4">
            <a:extLst>
              <a:ext uri="{FF2B5EF4-FFF2-40B4-BE49-F238E27FC236}">
                <a16:creationId xmlns:a16="http://schemas.microsoft.com/office/drawing/2014/main" id="{52E33E7B-8846-418B-06F6-2CC119BE8CD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A018590-68ED-2445-5C34-FFB1B5B2F62C}"/>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256925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EF474-C8AD-2823-3C14-158CC47567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495F6E-8923-22D1-8AF0-99B88FBA6E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1759B-3067-BECC-5994-8F20260E5576}"/>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5" name="Footer Placeholder 4">
            <a:extLst>
              <a:ext uri="{FF2B5EF4-FFF2-40B4-BE49-F238E27FC236}">
                <a16:creationId xmlns:a16="http://schemas.microsoft.com/office/drawing/2014/main" id="{17BD39E7-C3E2-E18E-8F25-F5F2E756E4E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C5C2AC-2A9F-DA2E-4AC5-86C89E555200}"/>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123874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1C12-838F-0C71-4F43-562B869509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7E6920-609A-6B76-AD4B-54D18636B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D8A82-4B6F-6C71-B5C7-F98CC92D402A}"/>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5" name="Footer Placeholder 4">
            <a:extLst>
              <a:ext uri="{FF2B5EF4-FFF2-40B4-BE49-F238E27FC236}">
                <a16:creationId xmlns:a16="http://schemas.microsoft.com/office/drawing/2014/main" id="{541F7D3A-BC92-9073-8713-6B4FFE80476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28B12B-AA99-AF52-EF23-5DF799DEEA01}"/>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74167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C4DB-F430-CE93-CE2E-00DA41003F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665356-D2F7-9DE6-FBBE-D18493C38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FA794F-4994-A463-17AA-B75386779845}"/>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5" name="Footer Placeholder 4">
            <a:extLst>
              <a:ext uri="{FF2B5EF4-FFF2-40B4-BE49-F238E27FC236}">
                <a16:creationId xmlns:a16="http://schemas.microsoft.com/office/drawing/2014/main" id="{9011C965-3BE7-738D-1D4A-411D24FA42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FAFA119-DE7D-B370-23ED-C91647C8B451}"/>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305850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8E4D-6AE2-E7E6-BD08-7E2E2650CC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B1C2DE-F825-1FC7-8CC0-38B4A8FFA1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6C627B-8DAB-0048-7113-46AFFB6417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991BDA-8BD0-AF41-2224-1601AE9C1AC8}"/>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6" name="Footer Placeholder 5">
            <a:extLst>
              <a:ext uri="{FF2B5EF4-FFF2-40B4-BE49-F238E27FC236}">
                <a16:creationId xmlns:a16="http://schemas.microsoft.com/office/drawing/2014/main" id="{7DE54A27-6EED-2836-A995-DA2E64D6BCF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5A9BB48-E076-AA07-DCF5-96EDDF5229B5}"/>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224906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C669-F0A9-C527-B975-C4509F9F44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99104A-C360-FC5F-FF82-082C41240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DD2FC9-61DE-4DA7-8632-936441A37D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B55A4E-DAAA-6B61-D226-77410A5D5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519F9-9768-507E-88FF-AF534CAFD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453088-F9F8-1A8B-B3F5-1D5EB919239B}"/>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8" name="Footer Placeholder 7">
            <a:extLst>
              <a:ext uri="{FF2B5EF4-FFF2-40B4-BE49-F238E27FC236}">
                <a16:creationId xmlns:a16="http://schemas.microsoft.com/office/drawing/2014/main" id="{B6EF67DB-7ADF-7A7E-C335-8D39FC080EE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A5FE2F6-0916-29B5-3AE5-3D470D224814}"/>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157901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214C-3421-0CF4-DED3-3A78D22777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92D2AD-89A9-7D10-0959-3D921B88DF44}"/>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4" name="Footer Placeholder 3">
            <a:extLst>
              <a:ext uri="{FF2B5EF4-FFF2-40B4-BE49-F238E27FC236}">
                <a16:creationId xmlns:a16="http://schemas.microsoft.com/office/drawing/2014/main" id="{83136019-07ED-0AEC-BD0C-C9449436B1E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B5324DA-FF5C-8681-9C4E-AAFDE40C919D}"/>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177053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48D86A-D1AA-D966-EDDA-5E5676BC838B}"/>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3" name="Footer Placeholder 2">
            <a:extLst>
              <a:ext uri="{FF2B5EF4-FFF2-40B4-BE49-F238E27FC236}">
                <a16:creationId xmlns:a16="http://schemas.microsoft.com/office/drawing/2014/main" id="{6790A8ED-EB12-F99C-5509-AC5CA33EF11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5750D0E-1F37-5D3F-CF58-319608C0CD78}"/>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387532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BFC3-FC77-8733-7BA0-0643AA2A2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DB53FD-9466-0DA0-99D6-AD139C51FE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824BD8-308A-BCCD-CD68-BA061D9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468D2-3390-55C2-DB68-62DEFC8F3A1F}"/>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6" name="Footer Placeholder 5">
            <a:extLst>
              <a:ext uri="{FF2B5EF4-FFF2-40B4-BE49-F238E27FC236}">
                <a16:creationId xmlns:a16="http://schemas.microsoft.com/office/drawing/2014/main" id="{D8A4D948-2AC7-A2F0-E3F5-91E18711DEC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82AE150-FB60-DF9F-AA44-FC9EF625FE7A}"/>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148701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1275-E09B-F31D-78ED-B7D87200F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DE51DA-C86D-A592-AA4A-F5517951FE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031A53F-C07D-BFF1-6924-E397C516B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53AF-F7D8-85F7-094E-32D183E7EB45}"/>
              </a:ext>
            </a:extLst>
          </p:cNvPr>
          <p:cNvSpPr>
            <a:spLocks noGrp="1"/>
          </p:cNvSpPr>
          <p:nvPr>
            <p:ph type="dt" sz="half" idx="10"/>
          </p:nvPr>
        </p:nvSpPr>
        <p:spPr/>
        <p:txBody>
          <a:bodyPr/>
          <a:lstStyle/>
          <a:p>
            <a:fld id="{EC668012-2051-43AF-B46D-B57EFA3BF2FC}" type="datetimeFigureOut">
              <a:rPr lang="en-IN" smtClean="0"/>
              <a:t>03-11-2023</a:t>
            </a:fld>
            <a:endParaRPr lang="en-IN" dirty="0"/>
          </a:p>
        </p:txBody>
      </p:sp>
      <p:sp>
        <p:nvSpPr>
          <p:cNvPr id="6" name="Footer Placeholder 5">
            <a:extLst>
              <a:ext uri="{FF2B5EF4-FFF2-40B4-BE49-F238E27FC236}">
                <a16:creationId xmlns:a16="http://schemas.microsoft.com/office/drawing/2014/main" id="{295DAE71-9B2D-9CB8-6B0B-05866B7D83E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C3AAF52-41E8-BC49-4A96-63489C4D8A11}"/>
              </a:ext>
            </a:extLst>
          </p:cNvPr>
          <p:cNvSpPr>
            <a:spLocks noGrp="1"/>
          </p:cNvSpPr>
          <p:nvPr>
            <p:ph type="sldNum" sz="quarter" idx="12"/>
          </p:nvPr>
        </p:nvSpPr>
        <p:spPr/>
        <p:txBody>
          <a:bodyPr/>
          <a:lstStyle/>
          <a:p>
            <a:fld id="{52217122-0632-4AEB-AC8F-7BFB55432BA0}" type="slidenum">
              <a:rPr lang="en-IN" smtClean="0"/>
              <a:t>‹#›</a:t>
            </a:fld>
            <a:endParaRPr lang="en-IN" dirty="0"/>
          </a:p>
        </p:txBody>
      </p:sp>
    </p:spTree>
    <p:extLst>
      <p:ext uri="{BB962C8B-B14F-4D97-AF65-F5344CB8AC3E}">
        <p14:creationId xmlns:p14="http://schemas.microsoft.com/office/powerpoint/2010/main" val="404660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3959C-F749-E75E-65C1-9EC53547DE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817504-52D3-CC8C-8ED6-7D8AF4BEB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0C8299-BB17-02FE-EB20-C0ADD0832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68012-2051-43AF-B46D-B57EFA3BF2FC}" type="datetimeFigureOut">
              <a:rPr lang="en-IN" smtClean="0"/>
              <a:t>03-11-2023</a:t>
            </a:fld>
            <a:endParaRPr lang="en-IN" dirty="0"/>
          </a:p>
        </p:txBody>
      </p:sp>
      <p:sp>
        <p:nvSpPr>
          <p:cNvPr id="5" name="Footer Placeholder 4">
            <a:extLst>
              <a:ext uri="{FF2B5EF4-FFF2-40B4-BE49-F238E27FC236}">
                <a16:creationId xmlns:a16="http://schemas.microsoft.com/office/drawing/2014/main" id="{F07DE264-FB47-58B8-FF20-83DE3E7DD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86E37D8-6ADD-1BE9-4835-D8E97D9ED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17122-0632-4AEB-AC8F-7BFB55432BA0}" type="slidenum">
              <a:rPr lang="en-IN" smtClean="0"/>
              <a:t>‹#›</a:t>
            </a:fld>
            <a:endParaRPr lang="en-IN" dirty="0"/>
          </a:p>
        </p:txBody>
      </p:sp>
    </p:spTree>
    <p:extLst>
      <p:ext uri="{BB962C8B-B14F-4D97-AF65-F5344CB8AC3E}">
        <p14:creationId xmlns:p14="http://schemas.microsoft.com/office/powerpoint/2010/main" val="2541781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8888/notebooks/Downloads/Python/Hotel%20reservation.ipynb#rooms-that-are-free-of-cost-are-also-have-very-less-chances-to-cancela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etupmyhotel.com/formats/fo/115-reservation-confirmation-letter-for-hotel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hexcelligent.fi/power-bi/" TargetMode="External"/><Relationship Id="rId7" Type="http://schemas.openxmlformats.org/officeDocument/2006/relationships/hyperlink" Target="https://crowintelligence.org/2021/04/30/getting-started-with-jupyter-is-freely-available-on-manning-liveproject/"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lgotrading101.com/learn/sklearn-guide/"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731D-1FEB-6926-25A1-898B60E6706C}"/>
              </a:ext>
            </a:extLst>
          </p:cNvPr>
          <p:cNvSpPr>
            <a:spLocks noGrp="1"/>
          </p:cNvSpPr>
          <p:nvPr>
            <p:ph type="ctrTitle"/>
          </p:nvPr>
        </p:nvSpPr>
        <p:spPr>
          <a:xfrm>
            <a:off x="-502581" y="892963"/>
            <a:ext cx="14099206" cy="2425765"/>
          </a:xfrm>
        </p:spPr>
        <p:txBody>
          <a:bodyPr/>
          <a:lstStyle/>
          <a:p>
            <a:endParaRPr lang="en-IN" dirty="0"/>
          </a:p>
        </p:txBody>
      </p:sp>
      <p:sp>
        <p:nvSpPr>
          <p:cNvPr id="3" name="Subtitle 2">
            <a:extLst>
              <a:ext uri="{FF2B5EF4-FFF2-40B4-BE49-F238E27FC236}">
                <a16:creationId xmlns:a16="http://schemas.microsoft.com/office/drawing/2014/main" id="{F34EBBC5-5A7B-0C12-903A-2977483654C7}"/>
              </a:ext>
            </a:extLst>
          </p:cNvPr>
          <p:cNvSpPr>
            <a:spLocks noGrp="1"/>
          </p:cNvSpPr>
          <p:nvPr>
            <p:ph type="subTitle" idx="1"/>
          </p:nvPr>
        </p:nvSpPr>
        <p:spPr/>
        <p:txBody>
          <a:bodyPr/>
          <a:lstStyle/>
          <a:p>
            <a:endParaRPr lang="en-IN" dirty="0"/>
          </a:p>
        </p:txBody>
      </p:sp>
      <p:pic>
        <p:nvPicPr>
          <p:cNvPr id="1026" name="Picture 2">
            <a:extLst>
              <a:ext uri="{FF2B5EF4-FFF2-40B4-BE49-F238E27FC236}">
                <a16:creationId xmlns:a16="http://schemas.microsoft.com/office/drawing/2014/main" id="{0C1B5992-845F-353A-01E1-A0DBEBBFE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931"/>
            <a:ext cx="12192000" cy="67773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973C82-693E-A191-7E2F-34CC87619B8A}"/>
              </a:ext>
            </a:extLst>
          </p:cNvPr>
          <p:cNvSpPr txBox="1"/>
          <p:nvPr/>
        </p:nvSpPr>
        <p:spPr>
          <a:xfrm>
            <a:off x="4688542" y="1800131"/>
            <a:ext cx="8444752" cy="1569660"/>
          </a:xfrm>
          <a:prstGeom prst="rect">
            <a:avLst/>
          </a:prstGeom>
          <a:noFill/>
        </p:spPr>
        <p:txBody>
          <a:bodyPr wrap="square" rtlCol="0">
            <a:spAutoFit/>
          </a:bodyPr>
          <a:lstStyle/>
          <a:p>
            <a:r>
              <a:rPr lang="en-US" sz="4800" dirty="0">
                <a:latin typeface="Arial Black" panose="020B0A04020102020204" pitchFamily="34" charset="0"/>
              </a:rPr>
              <a:t>Prediction of  Hotel</a:t>
            </a:r>
          </a:p>
          <a:p>
            <a:r>
              <a:rPr lang="en-US" sz="4800" dirty="0">
                <a:latin typeface="Arial Black" panose="020B0A04020102020204" pitchFamily="34" charset="0"/>
              </a:rPr>
              <a:t>        Reservation</a:t>
            </a:r>
            <a:endParaRPr lang="en-IN" sz="4800" dirty="0">
              <a:latin typeface="Arial Black" panose="020B0A04020102020204" pitchFamily="34" charset="0"/>
            </a:endParaRPr>
          </a:p>
        </p:txBody>
      </p:sp>
      <p:sp>
        <p:nvSpPr>
          <p:cNvPr id="5" name="TextBox 4">
            <a:extLst>
              <a:ext uri="{FF2B5EF4-FFF2-40B4-BE49-F238E27FC236}">
                <a16:creationId xmlns:a16="http://schemas.microsoft.com/office/drawing/2014/main" id="{5D211793-0A8A-DD84-6E63-E86FFA3D4149}"/>
              </a:ext>
            </a:extLst>
          </p:cNvPr>
          <p:cNvSpPr txBox="1"/>
          <p:nvPr/>
        </p:nvSpPr>
        <p:spPr>
          <a:xfrm>
            <a:off x="9018494" y="6178921"/>
            <a:ext cx="2779059" cy="369332"/>
          </a:xfrm>
          <a:prstGeom prst="rect">
            <a:avLst/>
          </a:prstGeom>
          <a:noFill/>
        </p:spPr>
        <p:txBody>
          <a:bodyPr wrap="square" rtlCol="0">
            <a:spAutoFit/>
          </a:bodyPr>
          <a:lstStyle/>
          <a:p>
            <a:r>
              <a:rPr lang="en-IN" dirty="0"/>
              <a:t>– Preeti Vishwakarma</a:t>
            </a:r>
          </a:p>
        </p:txBody>
      </p:sp>
    </p:spTree>
    <p:extLst>
      <p:ext uri="{BB962C8B-B14F-4D97-AF65-F5344CB8AC3E}">
        <p14:creationId xmlns:p14="http://schemas.microsoft.com/office/powerpoint/2010/main" val="165455297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AC6585E-7CF7-4A07-F1B9-BE14ED5A9D80}"/>
              </a:ext>
            </a:extLst>
          </p:cNvPr>
          <p:cNvGraphicFramePr>
            <a:graphicFrameLocks noGrp="1"/>
          </p:cNvGraphicFramePr>
          <p:nvPr>
            <p:extLst>
              <p:ext uri="{D42A27DB-BD31-4B8C-83A1-F6EECF244321}">
                <p14:modId xmlns:p14="http://schemas.microsoft.com/office/powerpoint/2010/main" val="3421584957"/>
              </p:ext>
            </p:extLst>
          </p:nvPr>
        </p:nvGraphicFramePr>
        <p:xfrm>
          <a:off x="1137920" y="1107440"/>
          <a:ext cx="9834880" cy="5074920"/>
        </p:xfrm>
        <a:graphic>
          <a:graphicData uri="http://schemas.openxmlformats.org/drawingml/2006/table">
            <a:tbl>
              <a:tblPr firstRow="1" bandRow="1">
                <a:tableStyleId>{5C22544A-7EE6-4342-B048-85BDC9FD1C3A}</a:tableStyleId>
              </a:tblPr>
              <a:tblGrid>
                <a:gridCol w="4917440">
                  <a:extLst>
                    <a:ext uri="{9D8B030D-6E8A-4147-A177-3AD203B41FA5}">
                      <a16:colId xmlns:a16="http://schemas.microsoft.com/office/drawing/2014/main" val="2528915933"/>
                    </a:ext>
                  </a:extLst>
                </a:gridCol>
                <a:gridCol w="4917440">
                  <a:extLst>
                    <a:ext uri="{9D8B030D-6E8A-4147-A177-3AD203B41FA5}">
                      <a16:colId xmlns:a16="http://schemas.microsoft.com/office/drawing/2014/main" val="121320692"/>
                    </a:ext>
                  </a:extLst>
                </a:gridCol>
              </a:tblGrid>
              <a:tr h="628650">
                <a:tc>
                  <a:txBody>
                    <a:bodyPr/>
                    <a:lstStyle/>
                    <a:p>
                      <a:r>
                        <a:rPr lang="en-IN" dirty="0"/>
                        <a:t>Column</a:t>
                      </a:r>
                    </a:p>
                  </a:txBody>
                  <a:tcPr/>
                </a:tc>
                <a:tc>
                  <a:txBody>
                    <a:bodyPr/>
                    <a:lstStyle/>
                    <a:p>
                      <a:r>
                        <a:rPr lang="en-IN" dirty="0"/>
                        <a:t>Description</a:t>
                      </a:r>
                    </a:p>
                  </a:txBody>
                  <a:tcPr/>
                </a:tc>
                <a:extLst>
                  <a:ext uri="{0D108BD9-81ED-4DB2-BD59-A6C34878D82A}">
                    <a16:rowId xmlns:a16="http://schemas.microsoft.com/office/drawing/2014/main" val="1407514313"/>
                  </a:ext>
                </a:extLst>
              </a:tr>
              <a:tr h="628650">
                <a:tc>
                  <a:txBody>
                    <a:bodyPr/>
                    <a:lstStyle/>
                    <a:p>
                      <a:r>
                        <a:rPr lang="en-IN" sz="1800" b="0" i="0" kern="1200" dirty="0">
                          <a:solidFill>
                            <a:schemeClr val="dk1"/>
                          </a:solidFill>
                          <a:effectLst/>
                          <a:latin typeface="+mn-lt"/>
                          <a:ea typeface="+mn-ea"/>
                          <a:cs typeface="+mn-cs"/>
                        </a:rPr>
                        <a:t>market_segment_type</a:t>
                      </a:r>
                      <a:endParaRPr lang="en-IN" dirty="0"/>
                    </a:p>
                  </a:txBody>
                  <a:tcPr/>
                </a:tc>
                <a:tc>
                  <a:txBody>
                    <a:bodyPr/>
                    <a:lstStyle/>
                    <a:p>
                      <a:r>
                        <a:rPr lang="en-IN" sz="1800" b="0" i="0" kern="1200" dirty="0">
                          <a:solidFill>
                            <a:schemeClr val="dk1"/>
                          </a:solidFill>
                          <a:effectLst/>
                          <a:latin typeface="+mn-lt"/>
                          <a:ea typeface="+mn-ea"/>
                          <a:cs typeface="+mn-cs"/>
                        </a:rPr>
                        <a:t>Market segment designation.</a:t>
                      </a:r>
                      <a:endParaRPr lang="en-IN" dirty="0"/>
                    </a:p>
                  </a:txBody>
                  <a:tcPr/>
                </a:tc>
                <a:extLst>
                  <a:ext uri="{0D108BD9-81ED-4DB2-BD59-A6C34878D82A}">
                    <a16:rowId xmlns:a16="http://schemas.microsoft.com/office/drawing/2014/main" val="217613386"/>
                  </a:ext>
                </a:extLst>
              </a:tr>
              <a:tr h="628650">
                <a:tc>
                  <a:txBody>
                    <a:bodyPr/>
                    <a:lstStyle/>
                    <a:p>
                      <a:r>
                        <a:rPr lang="en-IN" sz="1800" b="0" i="0" kern="1200" dirty="0">
                          <a:solidFill>
                            <a:schemeClr val="dk1"/>
                          </a:solidFill>
                          <a:effectLst/>
                          <a:latin typeface="+mn-lt"/>
                          <a:ea typeface="+mn-ea"/>
                          <a:cs typeface="+mn-cs"/>
                        </a:rPr>
                        <a:t>repeated_guest</a:t>
                      </a:r>
                      <a:endParaRPr lang="en-IN" dirty="0"/>
                    </a:p>
                  </a:txBody>
                  <a:tcPr/>
                </a:tc>
                <a:tc>
                  <a:txBody>
                    <a:bodyPr/>
                    <a:lstStyle/>
                    <a:p>
                      <a:r>
                        <a:rPr lang="en-US" sz="1800" b="0" i="0" kern="1200" dirty="0">
                          <a:solidFill>
                            <a:schemeClr val="dk1"/>
                          </a:solidFill>
                          <a:effectLst/>
                          <a:latin typeface="+mn-lt"/>
                          <a:ea typeface="+mn-ea"/>
                          <a:cs typeface="+mn-cs"/>
                        </a:rPr>
                        <a:t> Is the customer a repeated guest? (0 - No, 1- Yes)</a:t>
                      </a:r>
                      <a:endParaRPr lang="en-IN" dirty="0"/>
                    </a:p>
                  </a:txBody>
                  <a:tcPr/>
                </a:tc>
                <a:extLst>
                  <a:ext uri="{0D108BD9-81ED-4DB2-BD59-A6C34878D82A}">
                    <a16:rowId xmlns:a16="http://schemas.microsoft.com/office/drawing/2014/main" val="1614061887"/>
                  </a:ext>
                </a:extLst>
              </a:tr>
              <a:tr h="628650">
                <a:tc>
                  <a:txBody>
                    <a:bodyPr/>
                    <a:lstStyle/>
                    <a:p>
                      <a:r>
                        <a:rPr lang="en-IN" sz="1800" b="0" i="0" kern="1200" dirty="0">
                          <a:solidFill>
                            <a:schemeClr val="dk1"/>
                          </a:solidFill>
                          <a:effectLst/>
                          <a:latin typeface="+mn-lt"/>
                          <a:ea typeface="+mn-ea"/>
                          <a:cs typeface="+mn-cs"/>
                        </a:rPr>
                        <a:t>no_of_previous_cancellations</a:t>
                      </a:r>
                      <a:endParaRPr lang="en-IN" dirty="0"/>
                    </a:p>
                  </a:txBody>
                  <a:tcPr/>
                </a:tc>
                <a:tc>
                  <a:txBody>
                    <a:bodyPr/>
                    <a:lstStyle/>
                    <a:p>
                      <a:r>
                        <a:rPr lang="en-US" sz="1800" b="0" i="0" kern="1200" dirty="0">
                          <a:solidFill>
                            <a:schemeClr val="dk1"/>
                          </a:solidFill>
                          <a:effectLst/>
                          <a:latin typeface="+mn-lt"/>
                          <a:ea typeface="+mn-ea"/>
                          <a:cs typeface="+mn-cs"/>
                        </a:rPr>
                        <a:t>Number of previous bookings that were canceled by the customer prior to the current booking</a:t>
                      </a:r>
                      <a:endParaRPr lang="en-IN" dirty="0"/>
                    </a:p>
                  </a:txBody>
                  <a:tcPr/>
                </a:tc>
                <a:extLst>
                  <a:ext uri="{0D108BD9-81ED-4DB2-BD59-A6C34878D82A}">
                    <a16:rowId xmlns:a16="http://schemas.microsoft.com/office/drawing/2014/main" val="2498128275"/>
                  </a:ext>
                </a:extLst>
              </a:tr>
              <a:tr h="628650">
                <a:tc>
                  <a:txBody>
                    <a:bodyPr/>
                    <a:lstStyle/>
                    <a:p>
                      <a:r>
                        <a:rPr lang="en-US" sz="1800" b="0" i="0" kern="1200" dirty="0">
                          <a:solidFill>
                            <a:schemeClr val="dk1"/>
                          </a:solidFill>
                          <a:effectLst/>
                          <a:latin typeface="+mn-lt"/>
                          <a:ea typeface="+mn-ea"/>
                          <a:cs typeface="+mn-cs"/>
                        </a:rPr>
                        <a:t>no_of_previous_bookings_not_canceled</a:t>
                      </a:r>
                      <a:endParaRPr lang="en-IN" dirty="0"/>
                    </a:p>
                  </a:txBody>
                  <a:tcPr/>
                </a:tc>
                <a:tc>
                  <a:txBody>
                    <a:bodyPr/>
                    <a:lstStyle/>
                    <a:p>
                      <a:r>
                        <a:rPr lang="en-US" sz="1800" b="0" i="0" kern="1200" dirty="0">
                          <a:solidFill>
                            <a:schemeClr val="dk1"/>
                          </a:solidFill>
                          <a:effectLst/>
                          <a:latin typeface="+mn-lt"/>
                          <a:ea typeface="+mn-ea"/>
                          <a:cs typeface="+mn-cs"/>
                        </a:rPr>
                        <a:t>Number of previous bookings not canceled by the customer prior to the current booking</a:t>
                      </a:r>
                      <a:endParaRPr lang="en-IN" dirty="0"/>
                    </a:p>
                  </a:txBody>
                  <a:tcPr/>
                </a:tc>
                <a:extLst>
                  <a:ext uri="{0D108BD9-81ED-4DB2-BD59-A6C34878D82A}">
                    <a16:rowId xmlns:a16="http://schemas.microsoft.com/office/drawing/2014/main" val="2385121050"/>
                  </a:ext>
                </a:extLst>
              </a:tr>
              <a:tr h="628650">
                <a:tc>
                  <a:txBody>
                    <a:bodyPr/>
                    <a:lstStyle/>
                    <a:p>
                      <a:r>
                        <a:rPr lang="en-IN" sz="1800" b="0" i="0" kern="1200" dirty="0">
                          <a:solidFill>
                            <a:schemeClr val="dk1"/>
                          </a:solidFill>
                          <a:effectLst/>
                          <a:latin typeface="+mn-lt"/>
                          <a:ea typeface="+mn-ea"/>
                          <a:cs typeface="+mn-cs"/>
                        </a:rPr>
                        <a:t>avg_price_per_room</a:t>
                      </a:r>
                      <a:endParaRPr lang="en-IN" dirty="0"/>
                    </a:p>
                  </a:txBody>
                  <a:tcPr/>
                </a:tc>
                <a:tc>
                  <a:txBody>
                    <a:bodyPr/>
                    <a:lstStyle/>
                    <a:p>
                      <a:r>
                        <a:rPr lang="en-US" sz="1800" b="0" i="0" kern="1200" dirty="0">
                          <a:solidFill>
                            <a:schemeClr val="dk1"/>
                          </a:solidFill>
                          <a:effectLst/>
                          <a:latin typeface="+mn-lt"/>
                          <a:ea typeface="+mn-ea"/>
                          <a:cs typeface="+mn-cs"/>
                        </a:rPr>
                        <a:t>Average price per day of the reservation; prices of the rooms are dynamic. (in euros)</a:t>
                      </a:r>
                      <a:endParaRPr lang="en-IN" dirty="0"/>
                    </a:p>
                  </a:txBody>
                  <a:tcPr/>
                </a:tc>
                <a:extLst>
                  <a:ext uri="{0D108BD9-81ED-4DB2-BD59-A6C34878D82A}">
                    <a16:rowId xmlns:a16="http://schemas.microsoft.com/office/drawing/2014/main" val="3245939098"/>
                  </a:ext>
                </a:extLst>
              </a:tr>
              <a:tr h="628650">
                <a:tc>
                  <a:txBody>
                    <a:bodyPr/>
                    <a:lstStyle/>
                    <a:p>
                      <a:r>
                        <a:rPr lang="en-IN" sz="1800" b="0" i="0" kern="1200" dirty="0">
                          <a:solidFill>
                            <a:schemeClr val="dk1"/>
                          </a:solidFill>
                          <a:effectLst/>
                          <a:latin typeface="+mn-lt"/>
                          <a:ea typeface="+mn-ea"/>
                          <a:cs typeface="+mn-cs"/>
                        </a:rPr>
                        <a:t>no_of_special_requests</a:t>
                      </a:r>
                      <a:endParaRPr lang="en-IN" dirty="0"/>
                    </a:p>
                  </a:txBody>
                  <a:tcPr/>
                </a:tc>
                <a:tc>
                  <a:txBody>
                    <a:bodyPr/>
                    <a:lstStyle/>
                    <a:p>
                      <a:r>
                        <a:rPr lang="en-US" sz="1800" b="0" i="0" kern="1200" dirty="0">
                          <a:solidFill>
                            <a:schemeClr val="dk1"/>
                          </a:solidFill>
                          <a:effectLst/>
                          <a:latin typeface="+mn-lt"/>
                          <a:ea typeface="+mn-ea"/>
                          <a:cs typeface="+mn-cs"/>
                        </a:rPr>
                        <a:t>Total number of special requests made by the customer (e.g. high floor, view from the room, etc)</a:t>
                      </a:r>
                      <a:endParaRPr lang="en-IN" dirty="0"/>
                    </a:p>
                  </a:txBody>
                  <a:tcPr/>
                </a:tc>
                <a:extLst>
                  <a:ext uri="{0D108BD9-81ED-4DB2-BD59-A6C34878D82A}">
                    <a16:rowId xmlns:a16="http://schemas.microsoft.com/office/drawing/2014/main" val="2132406243"/>
                  </a:ext>
                </a:extLst>
              </a:tr>
              <a:tr h="628650">
                <a:tc>
                  <a:txBody>
                    <a:bodyPr/>
                    <a:lstStyle/>
                    <a:p>
                      <a:r>
                        <a:rPr lang="en-IN" sz="1800" b="0" i="0" kern="1200" dirty="0">
                          <a:solidFill>
                            <a:schemeClr val="dk1"/>
                          </a:solidFill>
                          <a:effectLst/>
                          <a:latin typeface="+mn-lt"/>
                          <a:ea typeface="+mn-ea"/>
                          <a:cs typeface="+mn-cs"/>
                        </a:rPr>
                        <a:t>booking_status</a:t>
                      </a:r>
                      <a:endParaRPr lang="en-IN" dirty="0"/>
                    </a:p>
                  </a:txBody>
                  <a:tcPr/>
                </a:tc>
                <a:tc>
                  <a:txBody>
                    <a:bodyPr/>
                    <a:lstStyle/>
                    <a:p>
                      <a:r>
                        <a:rPr lang="en-US" sz="1800" b="0" i="0" kern="1200" dirty="0">
                          <a:solidFill>
                            <a:schemeClr val="dk1"/>
                          </a:solidFill>
                          <a:effectLst/>
                          <a:latin typeface="+mn-lt"/>
                          <a:ea typeface="+mn-ea"/>
                          <a:cs typeface="+mn-cs"/>
                        </a:rPr>
                        <a:t>Flag indicating if the booking was canceled or not.</a:t>
                      </a:r>
                      <a:endParaRPr lang="en-IN" dirty="0"/>
                    </a:p>
                  </a:txBody>
                  <a:tcPr/>
                </a:tc>
                <a:extLst>
                  <a:ext uri="{0D108BD9-81ED-4DB2-BD59-A6C34878D82A}">
                    <a16:rowId xmlns:a16="http://schemas.microsoft.com/office/drawing/2014/main" val="2863221240"/>
                  </a:ext>
                </a:extLst>
              </a:tr>
            </a:tbl>
          </a:graphicData>
        </a:graphic>
      </p:graphicFrame>
    </p:spTree>
    <p:extLst>
      <p:ext uri="{BB962C8B-B14F-4D97-AF65-F5344CB8AC3E}">
        <p14:creationId xmlns:p14="http://schemas.microsoft.com/office/powerpoint/2010/main" val="106914564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DAFB-724E-5535-9474-CFB8C8021127}"/>
              </a:ext>
            </a:extLst>
          </p:cNvPr>
          <p:cNvSpPr>
            <a:spLocks noGrp="1"/>
          </p:cNvSpPr>
          <p:nvPr>
            <p:ph type="title"/>
          </p:nvPr>
        </p:nvSpPr>
        <p:spPr>
          <a:xfrm>
            <a:off x="838200" y="365125"/>
            <a:ext cx="10515600" cy="773393"/>
          </a:xfrm>
        </p:spPr>
        <p:txBody>
          <a:bodyPr>
            <a:normAutofit/>
          </a:bodyPr>
          <a:lstStyle/>
          <a:p>
            <a:pPr algn="ctr"/>
            <a:r>
              <a:rPr lang="en-IN" b="1" i="0" u="none" strike="noStrike" dirty="0">
                <a:solidFill>
                  <a:schemeClr val="accent1">
                    <a:lumMod val="75000"/>
                  </a:schemeClr>
                </a:solidFill>
                <a:effectLst/>
                <a:latin typeface="Algerian" panose="04020705040A02060702" pitchFamily="82" charset="0"/>
              </a:rPr>
              <a:t>EXPLORATORY DATA ANALYSIS</a:t>
            </a:r>
            <a:endParaRPr lang="en-IN" dirty="0">
              <a:solidFill>
                <a:schemeClr val="accent1">
                  <a:lumMod val="75000"/>
                </a:schemeClr>
              </a:solidFill>
            </a:endParaRPr>
          </a:p>
        </p:txBody>
      </p:sp>
      <p:sp>
        <p:nvSpPr>
          <p:cNvPr id="6" name="Content Placeholder 5">
            <a:extLst>
              <a:ext uri="{FF2B5EF4-FFF2-40B4-BE49-F238E27FC236}">
                <a16:creationId xmlns:a16="http://schemas.microsoft.com/office/drawing/2014/main" id="{4E999088-F895-3475-6126-6B6F734D4F0F}"/>
              </a:ext>
            </a:extLst>
          </p:cNvPr>
          <p:cNvSpPr>
            <a:spLocks noGrp="1"/>
          </p:cNvSpPr>
          <p:nvPr>
            <p:ph idx="1"/>
          </p:nvPr>
        </p:nvSpPr>
        <p:spPr/>
        <p:txBody>
          <a:bodyPr>
            <a:normAutofit/>
          </a:bodyPr>
          <a:lstStyle/>
          <a:p>
            <a:r>
              <a:rPr lang="en-US" sz="1400" dirty="0"/>
              <a:t>Number of mission values:</a:t>
            </a:r>
          </a:p>
          <a:p>
            <a:endParaRPr lang="en-US" sz="1400" dirty="0"/>
          </a:p>
          <a:p>
            <a:endParaRPr lang="en-IN" sz="1400" dirty="0"/>
          </a:p>
        </p:txBody>
      </p:sp>
      <p:sp>
        <p:nvSpPr>
          <p:cNvPr id="8" name="Rectangle 2">
            <a:extLst>
              <a:ext uri="{FF2B5EF4-FFF2-40B4-BE49-F238E27FC236}">
                <a16:creationId xmlns:a16="http://schemas.microsoft.com/office/drawing/2014/main" id="{48D54D0E-5B03-4F45-C3DE-8BE0A1585EEE}"/>
              </a:ext>
            </a:extLst>
          </p:cNvPr>
          <p:cNvSpPr>
            <a:spLocks noChangeArrowheads="1"/>
          </p:cNvSpPr>
          <p:nvPr/>
        </p:nvSpPr>
        <p:spPr bwMode="auto">
          <a:xfrm>
            <a:off x="314036" y="1687998"/>
            <a:ext cx="3639399"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Booking_ID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no_of_adults: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no_of_children :0</a:t>
            </a:r>
            <a:endParaRPr lang="en-US" altLang="en-US" sz="1200" dirty="0">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no_of_weekend_nights</a:t>
            </a:r>
            <a:r>
              <a:rPr lang="en-US" altLang="en-US" sz="1200" dirty="0">
                <a:latin typeface="Courier New" panose="02070309020205020404" pitchFamily="49" charset="0"/>
              </a:rPr>
              <a:t>:</a:t>
            </a:r>
            <a:r>
              <a:rPr kumimoji="0" lang="en-US" altLang="en-US" sz="1200" b="0" i="0" u="none" strike="noStrike" cap="none" normalizeH="0" baseline="0" dirty="0">
                <a:ln>
                  <a:noFill/>
                </a:ln>
                <a:effectLst/>
                <a:latin typeface="Courier New" panose="02070309020205020404" pitchFamily="49" charset="0"/>
              </a:rPr>
              <a:t>0 no_of_week_nights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type_of_meal_plan :0 required_car_parking_space: 0 room_type_reserved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lead_time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arrival_year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arrival_month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arrival_date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market_segment_type: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repeated_guest: 0 no_of_previous_cancellations :0 no_of_previous_bookings_not_canceled: 0 avg_price_per_room: 0 no_of_special_requests :0 booking_status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urier New" panose="02070309020205020404" pitchFamily="49" charset="0"/>
              </a:rPr>
              <a:t>dtype: int64</a:t>
            </a:r>
            <a:r>
              <a:rPr kumimoji="0" lang="en-US" altLang="en-US" sz="1200" b="0" i="0" u="none" strike="noStrike" cap="none" normalizeH="0" baseline="0" dirty="0">
                <a:ln>
                  <a:noFill/>
                </a:ln>
                <a:effectLst/>
              </a:rPr>
              <a:t> </a:t>
            </a:r>
            <a:endParaRPr kumimoji="0" lang="en-US" altLang="en-US" sz="1200" b="0" i="0" u="none" strike="noStrike" cap="none" normalizeH="0" baseline="0" dirty="0">
              <a:ln>
                <a:noFill/>
              </a:ln>
              <a:effectLst/>
              <a:latin typeface="Arial" panose="020B0604020202020204" pitchFamily="34" charset="0"/>
            </a:endParaRPr>
          </a:p>
        </p:txBody>
      </p:sp>
      <p:sp>
        <p:nvSpPr>
          <p:cNvPr id="9" name="TextBox 8">
            <a:extLst>
              <a:ext uri="{FF2B5EF4-FFF2-40B4-BE49-F238E27FC236}">
                <a16:creationId xmlns:a16="http://schemas.microsoft.com/office/drawing/2014/main" id="{CA7767D3-F52E-DE1E-5340-EB1EBD22A913}"/>
              </a:ext>
            </a:extLst>
          </p:cNvPr>
          <p:cNvSpPr txBox="1"/>
          <p:nvPr/>
        </p:nvSpPr>
        <p:spPr>
          <a:xfrm>
            <a:off x="161365" y="5701553"/>
            <a:ext cx="4078941" cy="338554"/>
          </a:xfrm>
          <a:prstGeom prst="rect">
            <a:avLst/>
          </a:prstGeom>
          <a:noFill/>
        </p:spPr>
        <p:txBody>
          <a:bodyPr wrap="square" rtlCol="0">
            <a:spAutoFit/>
          </a:bodyPr>
          <a:lstStyle/>
          <a:p>
            <a:r>
              <a:rPr lang="en-US" sz="1600" dirty="0"/>
              <a:t>There are no missing values in the dataset</a:t>
            </a:r>
            <a:endParaRPr lang="en-IN" sz="1600" dirty="0"/>
          </a:p>
        </p:txBody>
      </p:sp>
      <p:sp>
        <p:nvSpPr>
          <p:cNvPr id="10" name="TextBox 9">
            <a:extLst>
              <a:ext uri="{FF2B5EF4-FFF2-40B4-BE49-F238E27FC236}">
                <a16:creationId xmlns:a16="http://schemas.microsoft.com/office/drawing/2014/main" id="{4C594E29-23E4-71E5-053A-F1F961A24F4C}"/>
              </a:ext>
            </a:extLst>
          </p:cNvPr>
          <p:cNvSpPr txBox="1"/>
          <p:nvPr/>
        </p:nvSpPr>
        <p:spPr>
          <a:xfrm>
            <a:off x="314036" y="1246952"/>
            <a:ext cx="3065659" cy="338554"/>
          </a:xfrm>
          <a:prstGeom prst="rect">
            <a:avLst/>
          </a:prstGeom>
          <a:noFill/>
        </p:spPr>
        <p:txBody>
          <a:bodyPr wrap="square" rtlCol="0">
            <a:spAutoFit/>
          </a:bodyPr>
          <a:lstStyle/>
          <a:p>
            <a:r>
              <a:rPr lang="en-US" sz="1600" dirty="0"/>
              <a:t>Checking Missing values</a:t>
            </a:r>
            <a:endParaRPr lang="en-IN" sz="1600" dirty="0"/>
          </a:p>
        </p:txBody>
      </p:sp>
      <p:cxnSp>
        <p:nvCxnSpPr>
          <p:cNvPr id="12" name="Straight Connector 11">
            <a:extLst>
              <a:ext uri="{FF2B5EF4-FFF2-40B4-BE49-F238E27FC236}">
                <a16:creationId xmlns:a16="http://schemas.microsoft.com/office/drawing/2014/main" id="{EE615B20-67C8-FE0F-4332-119505D15141}"/>
              </a:ext>
            </a:extLst>
          </p:cNvPr>
          <p:cNvCxnSpPr/>
          <p:nvPr/>
        </p:nvCxnSpPr>
        <p:spPr>
          <a:xfrm>
            <a:off x="1640541" y="1039906"/>
            <a:ext cx="893781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D17A26-921C-FE91-E646-5A86E3EA478E}"/>
              </a:ext>
            </a:extLst>
          </p:cNvPr>
          <p:cNvCxnSpPr/>
          <p:nvPr/>
        </p:nvCxnSpPr>
        <p:spPr>
          <a:xfrm flipH="1">
            <a:off x="5620871" y="1362635"/>
            <a:ext cx="80682" cy="50381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64AC0E0-4C35-2E0F-DDF3-C49EDF733D95}"/>
              </a:ext>
            </a:extLst>
          </p:cNvPr>
          <p:cNvSpPr txBox="1"/>
          <p:nvPr/>
        </p:nvSpPr>
        <p:spPr>
          <a:xfrm>
            <a:off x="5907743" y="1289888"/>
            <a:ext cx="4087904" cy="338554"/>
          </a:xfrm>
          <a:prstGeom prst="rect">
            <a:avLst/>
          </a:prstGeom>
          <a:noFill/>
        </p:spPr>
        <p:txBody>
          <a:bodyPr wrap="square" rtlCol="0">
            <a:spAutoFit/>
          </a:bodyPr>
          <a:lstStyle/>
          <a:p>
            <a:r>
              <a:rPr lang="en-US" sz="1600" dirty="0"/>
              <a:t>Checking Outliers</a:t>
            </a:r>
            <a:endParaRPr lang="en-IN" sz="1600" dirty="0"/>
          </a:p>
        </p:txBody>
      </p:sp>
      <p:sp>
        <p:nvSpPr>
          <p:cNvPr id="18" name="TextBox 17">
            <a:extLst>
              <a:ext uri="{FF2B5EF4-FFF2-40B4-BE49-F238E27FC236}">
                <a16:creationId xmlns:a16="http://schemas.microsoft.com/office/drawing/2014/main" id="{DAD5997A-FBAE-DD91-36D2-E704D6D04E26}"/>
              </a:ext>
            </a:extLst>
          </p:cNvPr>
          <p:cNvSpPr txBox="1"/>
          <p:nvPr/>
        </p:nvSpPr>
        <p:spPr>
          <a:xfrm>
            <a:off x="6225716" y="1852279"/>
            <a:ext cx="5652247" cy="1200329"/>
          </a:xfrm>
          <a:prstGeom prst="rect">
            <a:avLst/>
          </a:prstGeom>
          <a:noFill/>
        </p:spPr>
        <p:txBody>
          <a:bodyPr wrap="square" rtlCol="0">
            <a:spAutoFit/>
          </a:bodyPr>
          <a:lstStyle/>
          <a:p>
            <a:pPr rtl="0">
              <a:spcBef>
                <a:spcPts val="0"/>
              </a:spcBef>
              <a:spcAft>
                <a:spcPts val="0"/>
              </a:spcAft>
            </a:pPr>
            <a:r>
              <a:rPr lang="en-US" sz="1800" b="0" i="0" u="none" strike="noStrike" dirty="0">
                <a:solidFill>
                  <a:schemeClr val="accent1">
                    <a:lumMod val="60000"/>
                    <a:lumOff val="40000"/>
                  </a:schemeClr>
                </a:solidFill>
                <a:effectLst/>
                <a:latin typeface="Trebuchet MS" panose="020B0603020202020204" pitchFamily="34" charset="0"/>
              </a:rPr>
              <a:t>we first Scale the data by Standard Scaling Method or </a:t>
            </a:r>
            <a:r>
              <a:rPr lang="en-US" dirty="0">
                <a:solidFill>
                  <a:schemeClr val="accent1">
                    <a:lumMod val="60000"/>
                    <a:lumOff val="40000"/>
                  </a:schemeClr>
                </a:solidFill>
              </a:rPr>
              <a:t> </a:t>
            </a:r>
            <a:r>
              <a:rPr lang="en-US" sz="1800" b="0" i="0" u="none" strike="noStrike" dirty="0">
                <a:solidFill>
                  <a:schemeClr val="accent1">
                    <a:lumMod val="60000"/>
                    <a:lumOff val="40000"/>
                  </a:schemeClr>
                </a:solidFill>
                <a:effectLst/>
                <a:latin typeface="Trebuchet MS" panose="020B0603020202020204" pitchFamily="34" charset="0"/>
              </a:rPr>
              <a:t>Min Max scaler.</a:t>
            </a:r>
            <a:endParaRPr lang="en-US" b="0" dirty="0">
              <a:solidFill>
                <a:schemeClr val="accent1">
                  <a:lumMod val="60000"/>
                  <a:lumOff val="40000"/>
                </a:schemeClr>
              </a:solidFill>
              <a:effectLst/>
            </a:endParaRPr>
          </a:p>
          <a:p>
            <a:br>
              <a:rPr lang="en-US" dirty="0"/>
            </a:br>
            <a:endParaRPr lang="en-IN" dirty="0"/>
          </a:p>
        </p:txBody>
      </p:sp>
      <p:sp>
        <p:nvSpPr>
          <p:cNvPr id="19" name="TextBox 18">
            <a:extLst>
              <a:ext uri="{FF2B5EF4-FFF2-40B4-BE49-F238E27FC236}">
                <a16:creationId xmlns:a16="http://schemas.microsoft.com/office/drawing/2014/main" id="{297907A0-A1E6-4162-B89E-C0366FA2A194}"/>
              </a:ext>
            </a:extLst>
          </p:cNvPr>
          <p:cNvSpPr txBox="1"/>
          <p:nvPr/>
        </p:nvSpPr>
        <p:spPr>
          <a:xfrm>
            <a:off x="5966285" y="2636621"/>
            <a:ext cx="2559150" cy="338554"/>
          </a:xfrm>
          <a:prstGeom prst="rect">
            <a:avLst/>
          </a:prstGeom>
          <a:noFill/>
        </p:spPr>
        <p:txBody>
          <a:bodyPr wrap="square" rtlCol="0">
            <a:spAutoFit/>
          </a:bodyPr>
          <a:lstStyle/>
          <a:p>
            <a:r>
              <a:rPr lang="en-US" sz="1600" dirty="0"/>
              <a:t>Data description</a:t>
            </a:r>
            <a:endParaRPr lang="en-IN" sz="1600" dirty="0"/>
          </a:p>
        </p:txBody>
      </p:sp>
      <p:graphicFrame>
        <p:nvGraphicFramePr>
          <p:cNvPr id="20" name="Table 19">
            <a:extLst>
              <a:ext uri="{FF2B5EF4-FFF2-40B4-BE49-F238E27FC236}">
                <a16:creationId xmlns:a16="http://schemas.microsoft.com/office/drawing/2014/main" id="{CDBC0A78-0986-8DCB-EA5E-EAAF49991038}"/>
              </a:ext>
            </a:extLst>
          </p:cNvPr>
          <p:cNvGraphicFramePr>
            <a:graphicFrameLocks noGrp="1"/>
          </p:cNvGraphicFramePr>
          <p:nvPr>
            <p:extLst>
              <p:ext uri="{D42A27DB-BD31-4B8C-83A1-F6EECF244321}">
                <p14:modId xmlns:p14="http://schemas.microsoft.com/office/powerpoint/2010/main" val="3584365359"/>
              </p:ext>
            </p:extLst>
          </p:nvPr>
        </p:nvGraphicFramePr>
        <p:xfrm>
          <a:off x="5907742" y="2975175"/>
          <a:ext cx="6096000" cy="3055218"/>
        </p:xfrm>
        <a:graphic>
          <a:graphicData uri="http://schemas.openxmlformats.org/drawingml/2006/table">
            <a:tbl>
              <a:tblPr/>
              <a:tblGrid>
                <a:gridCol w="406400">
                  <a:extLst>
                    <a:ext uri="{9D8B030D-6E8A-4147-A177-3AD203B41FA5}">
                      <a16:colId xmlns:a16="http://schemas.microsoft.com/office/drawing/2014/main" val="1533533544"/>
                    </a:ext>
                  </a:extLst>
                </a:gridCol>
                <a:gridCol w="406400">
                  <a:extLst>
                    <a:ext uri="{9D8B030D-6E8A-4147-A177-3AD203B41FA5}">
                      <a16:colId xmlns:a16="http://schemas.microsoft.com/office/drawing/2014/main" val="1653080173"/>
                    </a:ext>
                  </a:extLst>
                </a:gridCol>
                <a:gridCol w="406400">
                  <a:extLst>
                    <a:ext uri="{9D8B030D-6E8A-4147-A177-3AD203B41FA5}">
                      <a16:colId xmlns:a16="http://schemas.microsoft.com/office/drawing/2014/main" val="2981637020"/>
                    </a:ext>
                  </a:extLst>
                </a:gridCol>
                <a:gridCol w="406400">
                  <a:extLst>
                    <a:ext uri="{9D8B030D-6E8A-4147-A177-3AD203B41FA5}">
                      <a16:colId xmlns:a16="http://schemas.microsoft.com/office/drawing/2014/main" val="2740758669"/>
                    </a:ext>
                  </a:extLst>
                </a:gridCol>
                <a:gridCol w="406400">
                  <a:extLst>
                    <a:ext uri="{9D8B030D-6E8A-4147-A177-3AD203B41FA5}">
                      <a16:colId xmlns:a16="http://schemas.microsoft.com/office/drawing/2014/main" val="3854883913"/>
                    </a:ext>
                  </a:extLst>
                </a:gridCol>
                <a:gridCol w="406400">
                  <a:extLst>
                    <a:ext uri="{9D8B030D-6E8A-4147-A177-3AD203B41FA5}">
                      <a16:colId xmlns:a16="http://schemas.microsoft.com/office/drawing/2014/main" val="3347095729"/>
                    </a:ext>
                  </a:extLst>
                </a:gridCol>
                <a:gridCol w="406400">
                  <a:extLst>
                    <a:ext uri="{9D8B030D-6E8A-4147-A177-3AD203B41FA5}">
                      <a16:colId xmlns:a16="http://schemas.microsoft.com/office/drawing/2014/main" val="2458762341"/>
                    </a:ext>
                  </a:extLst>
                </a:gridCol>
                <a:gridCol w="406400">
                  <a:extLst>
                    <a:ext uri="{9D8B030D-6E8A-4147-A177-3AD203B41FA5}">
                      <a16:colId xmlns:a16="http://schemas.microsoft.com/office/drawing/2014/main" val="3783450315"/>
                    </a:ext>
                  </a:extLst>
                </a:gridCol>
                <a:gridCol w="406400">
                  <a:extLst>
                    <a:ext uri="{9D8B030D-6E8A-4147-A177-3AD203B41FA5}">
                      <a16:colId xmlns:a16="http://schemas.microsoft.com/office/drawing/2014/main" val="3241910721"/>
                    </a:ext>
                  </a:extLst>
                </a:gridCol>
                <a:gridCol w="406400">
                  <a:extLst>
                    <a:ext uri="{9D8B030D-6E8A-4147-A177-3AD203B41FA5}">
                      <a16:colId xmlns:a16="http://schemas.microsoft.com/office/drawing/2014/main" val="3668651308"/>
                    </a:ext>
                  </a:extLst>
                </a:gridCol>
                <a:gridCol w="406400">
                  <a:extLst>
                    <a:ext uri="{9D8B030D-6E8A-4147-A177-3AD203B41FA5}">
                      <a16:colId xmlns:a16="http://schemas.microsoft.com/office/drawing/2014/main" val="2471168948"/>
                    </a:ext>
                  </a:extLst>
                </a:gridCol>
                <a:gridCol w="406400">
                  <a:extLst>
                    <a:ext uri="{9D8B030D-6E8A-4147-A177-3AD203B41FA5}">
                      <a16:colId xmlns:a16="http://schemas.microsoft.com/office/drawing/2014/main" val="417235432"/>
                    </a:ext>
                  </a:extLst>
                </a:gridCol>
                <a:gridCol w="406400">
                  <a:extLst>
                    <a:ext uri="{9D8B030D-6E8A-4147-A177-3AD203B41FA5}">
                      <a16:colId xmlns:a16="http://schemas.microsoft.com/office/drawing/2014/main" val="546635633"/>
                    </a:ext>
                  </a:extLst>
                </a:gridCol>
                <a:gridCol w="406400">
                  <a:extLst>
                    <a:ext uri="{9D8B030D-6E8A-4147-A177-3AD203B41FA5}">
                      <a16:colId xmlns:a16="http://schemas.microsoft.com/office/drawing/2014/main" val="1385914042"/>
                    </a:ext>
                  </a:extLst>
                </a:gridCol>
                <a:gridCol w="406400">
                  <a:extLst>
                    <a:ext uri="{9D8B030D-6E8A-4147-A177-3AD203B41FA5}">
                      <a16:colId xmlns:a16="http://schemas.microsoft.com/office/drawing/2014/main" val="1059194845"/>
                    </a:ext>
                  </a:extLst>
                </a:gridCol>
              </a:tblGrid>
              <a:tr h="579075">
                <a:tc>
                  <a:txBody>
                    <a:bodyPr/>
                    <a:lstStyle/>
                    <a:p>
                      <a:pPr algn="r" fontAlgn="ctr"/>
                      <a:br>
                        <a:rPr lang="en-IN" sz="800" b="1" dirty="0">
                          <a:effectLst/>
                        </a:rPr>
                      </a:br>
                      <a:r>
                        <a:rPr lang="en-IN" sz="800" b="1" dirty="0">
                          <a:effectLst/>
                        </a:rPr>
                        <a:t>no_of_adults</a:t>
                      </a:r>
                    </a:p>
                  </a:txBody>
                  <a:tcPr marL="41441" marR="41441" marT="20721" marB="20721" anchor="ctr">
                    <a:lnL>
                      <a:noFill/>
                    </a:lnL>
                    <a:lnR>
                      <a:noFill/>
                    </a:lnR>
                    <a:lnT>
                      <a:noFill/>
                    </a:lnT>
                    <a:lnB>
                      <a:noFill/>
                    </a:lnB>
                  </a:tcPr>
                </a:tc>
                <a:tc>
                  <a:txBody>
                    <a:bodyPr/>
                    <a:lstStyle/>
                    <a:p>
                      <a:pPr algn="r" fontAlgn="ctr"/>
                      <a:r>
                        <a:rPr lang="en-IN" sz="800" b="1" dirty="0">
                          <a:effectLst/>
                        </a:rPr>
                        <a:t>no_of_children</a:t>
                      </a:r>
                    </a:p>
                  </a:txBody>
                  <a:tcPr marL="41441" marR="41441" marT="20721" marB="20721" anchor="ctr">
                    <a:lnL>
                      <a:noFill/>
                    </a:lnL>
                    <a:lnR>
                      <a:noFill/>
                    </a:lnR>
                    <a:lnT>
                      <a:noFill/>
                    </a:lnT>
                    <a:lnB>
                      <a:noFill/>
                    </a:lnB>
                  </a:tcPr>
                </a:tc>
                <a:tc>
                  <a:txBody>
                    <a:bodyPr/>
                    <a:lstStyle/>
                    <a:p>
                      <a:pPr algn="r" fontAlgn="ctr"/>
                      <a:r>
                        <a:rPr lang="en-IN" sz="800" b="1" dirty="0">
                          <a:effectLst/>
                        </a:rPr>
                        <a:t>no_of_weekend_nights</a:t>
                      </a:r>
                    </a:p>
                  </a:txBody>
                  <a:tcPr marL="41441" marR="41441" marT="20721" marB="20721" anchor="ctr">
                    <a:lnL>
                      <a:noFill/>
                    </a:lnL>
                    <a:lnR>
                      <a:noFill/>
                    </a:lnR>
                    <a:lnT>
                      <a:noFill/>
                    </a:lnT>
                    <a:lnB>
                      <a:noFill/>
                    </a:lnB>
                  </a:tcPr>
                </a:tc>
                <a:tc>
                  <a:txBody>
                    <a:bodyPr/>
                    <a:lstStyle/>
                    <a:p>
                      <a:pPr algn="r" fontAlgn="ctr"/>
                      <a:r>
                        <a:rPr lang="en-IN" sz="800" b="1" dirty="0">
                          <a:effectLst/>
                        </a:rPr>
                        <a:t>no_of_week_nights</a:t>
                      </a:r>
                    </a:p>
                  </a:txBody>
                  <a:tcPr marL="41441" marR="41441" marT="20721" marB="20721" anchor="ctr">
                    <a:lnL>
                      <a:noFill/>
                    </a:lnL>
                    <a:lnR>
                      <a:noFill/>
                    </a:lnR>
                    <a:lnT>
                      <a:noFill/>
                    </a:lnT>
                    <a:lnB>
                      <a:noFill/>
                    </a:lnB>
                  </a:tcPr>
                </a:tc>
                <a:tc>
                  <a:txBody>
                    <a:bodyPr/>
                    <a:lstStyle/>
                    <a:p>
                      <a:pPr algn="r" fontAlgn="ctr"/>
                      <a:r>
                        <a:rPr lang="en-IN" sz="800" b="1" dirty="0">
                          <a:effectLst/>
                        </a:rPr>
                        <a:t>required_car_parking_space</a:t>
                      </a:r>
                    </a:p>
                  </a:txBody>
                  <a:tcPr marL="41441" marR="41441" marT="20721" marB="20721" anchor="ctr">
                    <a:lnL>
                      <a:noFill/>
                    </a:lnL>
                    <a:lnR>
                      <a:noFill/>
                    </a:lnR>
                    <a:lnT>
                      <a:noFill/>
                    </a:lnT>
                    <a:lnB>
                      <a:noFill/>
                    </a:lnB>
                  </a:tcPr>
                </a:tc>
                <a:tc>
                  <a:txBody>
                    <a:bodyPr/>
                    <a:lstStyle/>
                    <a:p>
                      <a:pPr algn="r" fontAlgn="ctr"/>
                      <a:r>
                        <a:rPr lang="en-IN" sz="800" b="1" dirty="0">
                          <a:effectLst/>
                        </a:rPr>
                        <a:t>lead_time</a:t>
                      </a:r>
                    </a:p>
                  </a:txBody>
                  <a:tcPr marL="41441" marR="41441" marT="20721" marB="20721" anchor="ctr">
                    <a:lnL>
                      <a:noFill/>
                    </a:lnL>
                    <a:lnR>
                      <a:noFill/>
                    </a:lnR>
                    <a:lnT>
                      <a:noFill/>
                    </a:lnT>
                    <a:lnB>
                      <a:noFill/>
                    </a:lnB>
                  </a:tcPr>
                </a:tc>
                <a:tc>
                  <a:txBody>
                    <a:bodyPr/>
                    <a:lstStyle/>
                    <a:p>
                      <a:pPr algn="r" fontAlgn="ctr"/>
                      <a:r>
                        <a:rPr lang="en-IN" sz="800" b="1" dirty="0">
                          <a:effectLst/>
                        </a:rPr>
                        <a:t>arrival_year</a:t>
                      </a:r>
                    </a:p>
                  </a:txBody>
                  <a:tcPr marL="41441" marR="41441" marT="20721" marB="20721" anchor="ctr">
                    <a:lnL>
                      <a:noFill/>
                    </a:lnL>
                    <a:lnR>
                      <a:noFill/>
                    </a:lnR>
                    <a:lnT>
                      <a:noFill/>
                    </a:lnT>
                    <a:lnB>
                      <a:noFill/>
                    </a:lnB>
                  </a:tcPr>
                </a:tc>
                <a:tc>
                  <a:txBody>
                    <a:bodyPr/>
                    <a:lstStyle/>
                    <a:p>
                      <a:pPr algn="r" fontAlgn="ctr"/>
                      <a:r>
                        <a:rPr lang="en-IN" sz="800" b="1" dirty="0">
                          <a:effectLst/>
                        </a:rPr>
                        <a:t>arrival_month</a:t>
                      </a:r>
                    </a:p>
                  </a:txBody>
                  <a:tcPr marL="41441" marR="41441" marT="20721" marB="20721" anchor="ctr">
                    <a:lnL>
                      <a:noFill/>
                    </a:lnL>
                    <a:lnR>
                      <a:noFill/>
                    </a:lnR>
                    <a:lnT>
                      <a:noFill/>
                    </a:lnT>
                    <a:lnB>
                      <a:noFill/>
                    </a:lnB>
                  </a:tcPr>
                </a:tc>
                <a:tc>
                  <a:txBody>
                    <a:bodyPr/>
                    <a:lstStyle/>
                    <a:p>
                      <a:pPr algn="r" fontAlgn="ctr"/>
                      <a:r>
                        <a:rPr lang="en-IN" sz="800" b="1" dirty="0">
                          <a:effectLst/>
                        </a:rPr>
                        <a:t>arrival_date</a:t>
                      </a:r>
                    </a:p>
                  </a:txBody>
                  <a:tcPr marL="41441" marR="41441" marT="20721" marB="20721" anchor="ctr">
                    <a:lnL>
                      <a:noFill/>
                    </a:lnL>
                    <a:lnR>
                      <a:noFill/>
                    </a:lnR>
                    <a:lnT>
                      <a:noFill/>
                    </a:lnT>
                    <a:lnB>
                      <a:noFill/>
                    </a:lnB>
                  </a:tcPr>
                </a:tc>
                <a:tc>
                  <a:txBody>
                    <a:bodyPr/>
                    <a:lstStyle/>
                    <a:p>
                      <a:pPr algn="r" fontAlgn="ctr"/>
                      <a:r>
                        <a:rPr lang="en-IN" sz="800" b="1" dirty="0">
                          <a:effectLst/>
                        </a:rPr>
                        <a:t>repeated_guest</a:t>
                      </a:r>
                    </a:p>
                  </a:txBody>
                  <a:tcPr marL="41441" marR="41441" marT="20721" marB="20721" anchor="ctr">
                    <a:lnL>
                      <a:noFill/>
                    </a:lnL>
                    <a:lnR>
                      <a:noFill/>
                    </a:lnR>
                    <a:lnT>
                      <a:noFill/>
                    </a:lnT>
                    <a:lnB>
                      <a:noFill/>
                    </a:lnB>
                  </a:tcPr>
                </a:tc>
                <a:tc>
                  <a:txBody>
                    <a:bodyPr/>
                    <a:lstStyle/>
                    <a:p>
                      <a:pPr algn="r" fontAlgn="ctr"/>
                      <a:r>
                        <a:rPr lang="en-IN" sz="800" b="1" dirty="0">
                          <a:effectLst/>
                        </a:rPr>
                        <a:t>no_of_previous_cancellations</a:t>
                      </a:r>
                    </a:p>
                  </a:txBody>
                  <a:tcPr marL="41441" marR="41441" marT="20721" marB="20721" anchor="ctr">
                    <a:lnL>
                      <a:noFill/>
                    </a:lnL>
                    <a:lnR>
                      <a:noFill/>
                    </a:lnR>
                    <a:lnT>
                      <a:noFill/>
                    </a:lnT>
                    <a:lnB>
                      <a:noFill/>
                    </a:lnB>
                  </a:tcPr>
                </a:tc>
                <a:tc>
                  <a:txBody>
                    <a:bodyPr/>
                    <a:lstStyle/>
                    <a:p>
                      <a:pPr algn="r" fontAlgn="ctr"/>
                      <a:r>
                        <a:rPr lang="en-US" sz="800" b="1" dirty="0">
                          <a:effectLst/>
                        </a:rPr>
                        <a:t>no_of_previous_bookings_not_canceled</a:t>
                      </a:r>
                    </a:p>
                  </a:txBody>
                  <a:tcPr marL="41441" marR="41441" marT="20721" marB="20721" anchor="ctr">
                    <a:lnL>
                      <a:noFill/>
                    </a:lnL>
                    <a:lnR>
                      <a:noFill/>
                    </a:lnR>
                    <a:lnT>
                      <a:noFill/>
                    </a:lnT>
                    <a:lnB>
                      <a:noFill/>
                    </a:lnB>
                  </a:tcPr>
                </a:tc>
                <a:tc>
                  <a:txBody>
                    <a:bodyPr/>
                    <a:lstStyle/>
                    <a:p>
                      <a:pPr algn="r" fontAlgn="ctr"/>
                      <a:r>
                        <a:rPr lang="en-IN" sz="800" b="1" dirty="0">
                          <a:effectLst/>
                        </a:rPr>
                        <a:t>avg_price_per_room</a:t>
                      </a:r>
                    </a:p>
                  </a:txBody>
                  <a:tcPr marL="41441" marR="41441" marT="20721" marB="20721" anchor="ctr">
                    <a:lnL>
                      <a:noFill/>
                    </a:lnL>
                    <a:lnR>
                      <a:noFill/>
                    </a:lnR>
                    <a:lnT>
                      <a:noFill/>
                    </a:lnT>
                    <a:lnB>
                      <a:noFill/>
                    </a:lnB>
                  </a:tcPr>
                </a:tc>
                <a:tc>
                  <a:txBody>
                    <a:bodyPr/>
                    <a:lstStyle/>
                    <a:p>
                      <a:pPr algn="r" fontAlgn="ctr"/>
                      <a:r>
                        <a:rPr lang="en-IN" sz="800" b="1" dirty="0">
                          <a:effectLst/>
                        </a:rPr>
                        <a:t>no_of_special_requests</a:t>
                      </a:r>
                    </a:p>
                  </a:txBody>
                  <a:tcPr marL="41441" marR="41441" marT="20721" marB="20721" anchor="ctr">
                    <a:lnL>
                      <a:noFill/>
                    </a:lnL>
                    <a:lnR>
                      <a:noFill/>
                    </a:lnR>
                    <a:lnT>
                      <a:noFill/>
                    </a:lnT>
                    <a:lnB>
                      <a:noFill/>
                    </a:lnB>
                  </a:tcPr>
                </a:tc>
                <a:tc>
                  <a:txBody>
                    <a:bodyPr/>
                    <a:lstStyle/>
                    <a:p>
                      <a:endParaRPr lang="en-IN" sz="800" dirty="0"/>
                    </a:p>
                  </a:txBody>
                  <a:tcPr marL="41441" marR="41441" marT="20721" marB="20721">
                    <a:lnL>
                      <a:noFill/>
                    </a:lnL>
                  </a:tcPr>
                </a:tc>
                <a:extLst>
                  <a:ext uri="{0D108BD9-81ED-4DB2-BD59-A6C34878D82A}">
                    <a16:rowId xmlns:a16="http://schemas.microsoft.com/office/drawing/2014/main" val="1489395929"/>
                  </a:ext>
                </a:extLst>
              </a:tr>
              <a:tr h="231904">
                <a:tc>
                  <a:txBody>
                    <a:bodyPr/>
                    <a:lstStyle/>
                    <a:p>
                      <a:pPr algn="r" fontAlgn="ctr"/>
                      <a:r>
                        <a:rPr lang="en-IN" sz="800" b="1" dirty="0">
                          <a:effectLst/>
                        </a:rPr>
                        <a:t>count</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36275.000000</a:t>
                      </a:r>
                    </a:p>
                  </a:txBody>
                  <a:tcPr marL="41441" marR="41441" marT="20721" marB="20721" anchor="ctr">
                    <a:lnL>
                      <a:noFill/>
                    </a:lnL>
                    <a:lnR>
                      <a:noFill/>
                    </a:lnR>
                    <a:lnB>
                      <a:noFill/>
                    </a:lnB>
                    <a:solidFill>
                      <a:srgbClr val="F5F5F5"/>
                    </a:solidFill>
                  </a:tcPr>
                </a:tc>
                <a:extLst>
                  <a:ext uri="{0D108BD9-81ED-4DB2-BD59-A6C34878D82A}">
                    <a16:rowId xmlns:a16="http://schemas.microsoft.com/office/drawing/2014/main" val="3387806073"/>
                  </a:ext>
                </a:extLst>
              </a:tr>
              <a:tr h="231904">
                <a:tc>
                  <a:txBody>
                    <a:bodyPr/>
                    <a:lstStyle/>
                    <a:p>
                      <a:pPr algn="r" fontAlgn="ctr"/>
                      <a:r>
                        <a:rPr lang="en-IN" sz="800" b="1" dirty="0">
                          <a:effectLst/>
                        </a:rPr>
                        <a:t>mean</a:t>
                      </a:r>
                    </a:p>
                  </a:txBody>
                  <a:tcPr marL="41441" marR="41441" marT="20721" marB="20721" anchor="ctr">
                    <a:lnL>
                      <a:noFill/>
                    </a:lnL>
                    <a:lnR>
                      <a:noFill/>
                    </a:lnR>
                    <a:lnT>
                      <a:noFill/>
                    </a:lnT>
                    <a:lnB>
                      <a:noFill/>
                    </a:lnB>
                  </a:tcPr>
                </a:tc>
                <a:tc>
                  <a:txBody>
                    <a:bodyPr/>
                    <a:lstStyle/>
                    <a:p>
                      <a:pPr algn="r" fontAlgn="ctr"/>
                      <a:r>
                        <a:rPr lang="en-IN" sz="800" dirty="0">
                          <a:effectLst/>
                        </a:rPr>
                        <a:t>1.844962</a:t>
                      </a:r>
                    </a:p>
                  </a:txBody>
                  <a:tcPr marL="41441" marR="41441" marT="20721" marB="20721" anchor="ctr">
                    <a:lnL>
                      <a:noFill/>
                    </a:lnL>
                    <a:lnR>
                      <a:noFill/>
                    </a:lnR>
                    <a:lnT>
                      <a:noFill/>
                    </a:lnT>
                    <a:lnB>
                      <a:noFill/>
                    </a:lnB>
                  </a:tcPr>
                </a:tc>
                <a:tc>
                  <a:txBody>
                    <a:bodyPr/>
                    <a:lstStyle/>
                    <a:p>
                      <a:pPr algn="r" fontAlgn="ctr"/>
                      <a:r>
                        <a:rPr lang="en-IN" sz="800" dirty="0">
                          <a:effectLst/>
                        </a:rPr>
                        <a:t>0.105279</a:t>
                      </a:r>
                    </a:p>
                  </a:txBody>
                  <a:tcPr marL="41441" marR="41441" marT="20721" marB="20721" anchor="ctr">
                    <a:lnL>
                      <a:noFill/>
                    </a:lnL>
                    <a:lnR>
                      <a:noFill/>
                    </a:lnR>
                    <a:lnT>
                      <a:noFill/>
                    </a:lnT>
                    <a:lnB>
                      <a:noFill/>
                    </a:lnB>
                  </a:tcPr>
                </a:tc>
                <a:tc>
                  <a:txBody>
                    <a:bodyPr/>
                    <a:lstStyle/>
                    <a:p>
                      <a:pPr algn="r" fontAlgn="ctr"/>
                      <a:r>
                        <a:rPr lang="en-IN" sz="800" dirty="0">
                          <a:effectLst/>
                        </a:rPr>
                        <a:t>0.810724</a:t>
                      </a:r>
                    </a:p>
                  </a:txBody>
                  <a:tcPr marL="41441" marR="41441" marT="20721" marB="20721" anchor="ctr">
                    <a:lnL>
                      <a:noFill/>
                    </a:lnL>
                    <a:lnR>
                      <a:noFill/>
                    </a:lnR>
                    <a:lnT>
                      <a:noFill/>
                    </a:lnT>
                    <a:lnB>
                      <a:noFill/>
                    </a:lnB>
                  </a:tcPr>
                </a:tc>
                <a:tc>
                  <a:txBody>
                    <a:bodyPr/>
                    <a:lstStyle/>
                    <a:p>
                      <a:pPr algn="r" fontAlgn="ctr"/>
                      <a:r>
                        <a:rPr lang="en-IN" sz="800" dirty="0">
                          <a:effectLst/>
                        </a:rPr>
                        <a:t>2.204300</a:t>
                      </a:r>
                    </a:p>
                  </a:txBody>
                  <a:tcPr marL="41441" marR="41441" marT="20721" marB="20721" anchor="ctr">
                    <a:lnL>
                      <a:noFill/>
                    </a:lnL>
                    <a:lnR>
                      <a:noFill/>
                    </a:lnR>
                    <a:lnT>
                      <a:noFill/>
                    </a:lnT>
                    <a:lnB>
                      <a:noFill/>
                    </a:lnB>
                  </a:tcPr>
                </a:tc>
                <a:tc>
                  <a:txBody>
                    <a:bodyPr/>
                    <a:lstStyle/>
                    <a:p>
                      <a:pPr algn="r" fontAlgn="ctr"/>
                      <a:r>
                        <a:rPr lang="en-IN" sz="800" dirty="0">
                          <a:effectLst/>
                        </a:rPr>
                        <a:t>0.030986</a:t>
                      </a:r>
                    </a:p>
                  </a:txBody>
                  <a:tcPr marL="41441" marR="41441" marT="20721" marB="20721" anchor="ctr">
                    <a:lnL>
                      <a:noFill/>
                    </a:lnL>
                    <a:lnR>
                      <a:noFill/>
                    </a:lnR>
                    <a:lnT>
                      <a:noFill/>
                    </a:lnT>
                    <a:lnB>
                      <a:noFill/>
                    </a:lnB>
                  </a:tcPr>
                </a:tc>
                <a:tc>
                  <a:txBody>
                    <a:bodyPr/>
                    <a:lstStyle/>
                    <a:p>
                      <a:pPr algn="r" fontAlgn="ctr"/>
                      <a:r>
                        <a:rPr lang="en-IN" sz="800" dirty="0">
                          <a:effectLst/>
                        </a:rPr>
                        <a:t>85.232557</a:t>
                      </a:r>
                    </a:p>
                  </a:txBody>
                  <a:tcPr marL="41441" marR="41441" marT="20721" marB="20721" anchor="ctr">
                    <a:lnL>
                      <a:noFill/>
                    </a:lnL>
                    <a:lnR>
                      <a:noFill/>
                    </a:lnR>
                    <a:lnT>
                      <a:noFill/>
                    </a:lnT>
                    <a:lnB>
                      <a:noFill/>
                    </a:lnB>
                  </a:tcPr>
                </a:tc>
                <a:tc>
                  <a:txBody>
                    <a:bodyPr/>
                    <a:lstStyle/>
                    <a:p>
                      <a:pPr algn="r" fontAlgn="ctr"/>
                      <a:r>
                        <a:rPr lang="en-IN" sz="800" dirty="0">
                          <a:effectLst/>
                        </a:rPr>
                        <a:t>2017.820427</a:t>
                      </a:r>
                    </a:p>
                  </a:txBody>
                  <a:tcPr marL="41441" marR="41441" marT="20721" marB="20721" anchor="ctr">
                    <a:lnL>
                      <a:noFill/>
                    </a:lnL>
                    <a:lnR>
                      <a:noFill/>
                    </a:lnR>
                    <a:lnT>
                      <a:noFill/>
                    </a:lnT>
                    <a:lnB>
                      <a:noFill/>
                    </a:lnB>
                  </a:tcPr>
                </a:tc>
                <a:tc>
                  <a:txBody>
                    <a:bodyPr/>
                    <a:lstStyle/>
                    <a:p>
                      <a:pPr algn="r" fontAlgn="ctr"/>
                      <a:r>
                        <a:rPr lang="en-IN" sz="800" dirty="0">
                          <a:effectLst/>
                        </a:rPr>
                        <a:t>7.423653</a:t>
                      </a:r>
                    </a:p>
                  </a:txBody>
                  <a:tcPr marL="41441" marR="41441" marT="20721" marB="20721" anchor="ctr">
                    <a:lnL>
                      <a:noFill/>
                    </a:lnL>
                    <a:lnR>
                      <a:noFill/>
                    </a:lnR>
                    <a:lnT>
                      <a:noFill/>
                    </a:lnT>
                    <a:lnB>
                      <a:noFill/>
                    </a:lnB>
                  </a:tcPr>
                </a:tc>
                <a:tc>
                  <a:txBody>
                    <a:bodyPr/>
                    <a:lstStyle/>
                    <a:p>
                      <a:pPr algn="r" fontAlgn="ctr"/>
                      <a:r>
                        <a:rPr lang="en-IN" sz="800" dirty="0">
                          <a:effectLst/>
                        </a:rPr>
                        <a:t>15.596995</a:t>
                      </a:r>
                    </a:p>
                  </a:txBody>
                  <a:tcPr marL="41441" marR="41441" marT="20721" marB="20721" anchor="ctr">
                    <a:lnL>
                      <a:noFill/>
                    </a:lnL>
                    <a:lnR>
                      <a:noFill/>
                    </a:lnR>
                    <a:lnT>
                      <a:noFill/>
                    </a:lnT>
                    <a:lnB>
                      <a:noFill/>
                    </a:lnB>
                  </a:tcPr>
                </a:tc>
                <a:tc>
                  <a:txBody>
                    <a:bodyPr/>
                    <a:lstStyle/>
                    <a:p>
                      <a:pPr algn="r" fontAlgn="ctr"/>
                      <a:r>
                        <a:rPr lang="en-IN" sz="800" dirty="0">
                          <a:effectLst/>
                        </a:rPr>
                        <a:t>0.025637</a:t>
                      </a:r>
                    </a:p>
                  </a:txBody>
                  <a:tcPr marL="41441" marR="41441" marT="20721" marB="20721" anchor="ctr">
                    <a:lnL>
                      <a:noFill/>
                    </a:lnL>
                    <a:lnR>
                      <a:noFill/>
                    </a:lnR>
                    <a:lnT>
                      <a:noFill/>
                    </a:lnT>
                    <a:lnB>
                      <a:noFill/>
                    </a:lnB>
                  </a:tcPr>
                </a:tc>
                <a:tc>
                  <a:txBody>
                    <a:bodyPr/>
                    <a:lstStyle/>
                    <a:p>
                      <a:pPr algn="r" fontAlgn="ctr"/>
                      <a:r>
                        <a:rPr lang="en-IN" sz="800" dirty="0">
                          <a:effectLst/>
                        </a:rPr>
                        <a:t>0.023349</a:t>
                      </a:r>
                    </a:p>
                  </a:txBody>
                  <a:tcPr marL="41441" marR="41441" marT="20721" marB="20721" anchor="ctr">
                    <a:lnL>
                      <a:noFill/>
                    </a:lnL>
                    <a:lnR>
                      <a:noFill/>
                    </a:lnR>
                    <a:lnT>
                      <a:noFill/>
                    </a:lnT>
                    <a:lnB>
                      <a:noFill/>
                    </a:lnB>
                  </a:tcPr>
                </a:tc>
                <a:tc>
                  <a:txBody>
                    <a:bodyPr/>
                    <a:lstStyle/>
                    <a:p>
                      <a:pPr algn="r" fontAlgn="ctr"/>
                      <a:r>
                        <a:rPr lang="en-IN" sz="800" dirty="0">
                          <a:effectLst/>
                        </a:rPr>
                        <a:t>0.153411</a:t>
                      </a:r>
                    </a:p>
                  </a:txBody>
                  <a:tcPr marL="41441" marR="41441" marT="20721" marB="20721" anchor="ctr">
                    <a:lnL>
                      <a:noFill/>
                    </a:lnL>
                    <a:lnR>
                      <a:noFill/>
                    </a:lnR>
                    <a:lnT>
                      <a:noFill/>
                    </a:lnT>
                    <a:lnB>
                      <a:noFill/>
                    </a:lnB>
                  </a:tcPr>
                </a:tc>
                <a:tc>
                  <a:txBody>
                    <a:bodyPr/>
                    <a:lstStyle/>
                    <a:p>
                      <a:pPr algn="r" fontAlgn="ctr"/>
                      <a:r>
                        <a:rPr lang="en-IN" sz="800" dirty="0">
                          <a:effectLst/>
                        </a:rPr>
                        <a:t>103.423539</a:t>
                      </a:r>
                    </a:p>
                  </a:txBody>
                  <a:tcPr marL="41441" marR="41441" marT="20721" marB="20721" anchor="ctr">
                    <a:lnL>
                      <a:noFill/>
                    </a:lnL>
                    <a:lnR>
                      <a:noFill/>
                    </a:lnR>
                    <a:lnT>
                      <a:noFill/>
                    </a:lnT>
                    <a:lnB>
                      <a:noFill/>
                    </a:lnB>
                  </a:tcPr>
                </a:tc>
                <a:tc>
                  <a:txBody>
                    <a:bodyPr/>
                    <a:lstStyle/>
                    <a:p>
                      <a:pPr algn="r" fontAlgn="ctr"/>
                      <a:r>
                        <a:rPr lang="en-IN" sz="800" dirty="0">
                          <a:effectLst/>
                        </a:rPr>
                        <a:t>0.619655</a:t>
                      </a:r>
                    </a:p>
                  </a:txBody>
                  <a:tcPr marL="41441" marR="41441" marT="20721" marB="20721" anchor="ctr">
                    <a:lnL>
                      <a:noFill/>
                    </a:lnL>
                    <a:lnR>
                      <a:noFill/>
                    </a:lnR>
                    <a:lnT>
                      <a:noFill/>
                    </a:lnT>
                    <a:lnB>
                      <a:noFill/>
                    </a:lnB>
                  </a:tcPr>
                </a:tc>
                <a:extLst>
                  <a:ext uri="{0D108BD9-81ED-4DB2-BD59-A6C34878D82A}">
                    <a16:rowId xmlns:a16="http://schemas.microsoft.com/office/drawing/2014/main" val="757963393"/>
                  </a:ext>
                </a:extLst>
              </a:tr>
              <a:tr h="213510">
                <a:tc>
                  <a:txBody>
                    <a:bodyPr/>
                    <a:lstStyle/>
                    <a:p>
                      <a:pPr algn="r" fontAlgn="ctr"/>
                      <a:r>
                        <a:rPr lang="en-IN" sz="800" b="1" dirty="0">
                          <a:effectLst/>
                        </a:rPr>
                        <a:t>std</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0.518715</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0.402648</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0.870644</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1.410905</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0.173281</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85.930817</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0.383836</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3.069894</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8.740447</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0.158053</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0.368331</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1.754171</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35.089424</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0.786236</a:t>
                      </a:r>
                    </a:p>
                  </a:txBody>
                  <a:tcPr marL="41441" marR="41441" marT="20721" marB="20721" anchor="ctr">
                    <a:lnL>
                      <a:noFill/>
                    </a:lnL>
                    <a:lnR>
                      <a:noFill/>
                    </a:lnR>
                    <a:lnT>
                      <a:noFill/>
                    </a:lnT>
                    <a:lnB>
                      <a:noFill/>
                    </a:lnB>
                    <a:solidFill>
                      <a:srgbClr val="F5F5F5"/>
                    </a:solidFill>
                  </a:tcPr>
                </a:tc>
                <a:extLst>
                  <a:ext uri="{0D108BD9-81ED-4DB2-BD59-A6C34878D82A}">
                    <a16:rowId xmlns:a16="http://schemas.microsoft.com/office/drawing/2014/main" val="199551391"/>
                  </a:ext>
                </a:extLst>
              </a:tr>
              <a:tr h="231904">
                <a:tc>
                  <a:txBody>
                    <a:bodyPr/>
                    <a:lstStyle/>
                    <a:p>
                      <a:pPr algn="r" fontAlgn="ctr"/>
                      <a:r>
                        <a:rPr lang="en-IN" sz="800" b="1" dirty="0">
                          <a:effectLst/>
                        </a:rPr>
                        <a:t>min</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2017.000000</a:t>
                      </a:r>
                    </a:p>
                  </a:txBody>
                  <a:tcPr marL="41441" marR="41441" marT="20721" marB="20721" anchor="ctr">
                    <a:lnL>
                      <a:noFill/>
                    </a:lnL>
                    <a:lnR>
                      <a:noFill/>
                    </a:lnR>
                    <a:lnT>
                      <a:noFill/>
                    </a:lnT>
                    <a:lnB>
                      <a:noFill/>
                    </a:lnB>
                  </a:tcPr>
                </a:tc>
                <a:tc>
                  <a:txBody>
                    <a:bodyPr/>
                    <a:lstStyle/>
                    <a:p>
                      <a:pPr algn="r" fontAlgn="ctr"/>
                      <a:r>
                        <a:rPr lang="en-IN" sz="800" dirty="0">
                          <a:effectLst/>
                        </a:rPr>
                        <a:t>1.000000</a:t>
                      </a:r>
                    </a:p>
                  </a:txBody>
                  <a:tcPr marL="41441" marR="41441" marT="20721" marB="20721" anchor="ctr">
                    <a:lnL>
                      <a:noFill/>
                    </a:lnL>
                    <a:lnR>
                      <a:noFill/>
                    </a:lnR>
                    <a:lnT>
                      <a:noFill/>
                    </a:lnT>
                    <a:lnB>
                      <a:noFill/>
                    </a:lnB>
                  </a:tcPr>
                </a:tc>
                <a:tc>
                  <a:txBody>
                    <a:bodyPr/>
                    <a:lstStyle/>
                    <a:p>
                      <a:pPr algn="r" fontAlgn="ctr"/>
                      <a:r>
                        <a:rPr lang="en-IN" sz="800" dirty="0">
                          <a:effectLst/>
                        </a:rPr>
                        <a:t>1.000000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extLst>
                  <a:ext uri="{0D108BD9-81ED-4DB2-BD59-A6C34878D82A}">
                    <a16:rowId xmlns:a16="http://schemas.microsoft.com/office/drawing/2014/main" val="2068813510"/>
                  </a:ext>
                </a:extLst>
              </a:tr>
              <a:tr h="231904">
                <a:tc>
                  <a:txBody>
                    <a:bodyPr/>
                    <a:lstStyle/>
                    <a:p>
                      <a:pPr algn="r" fontAlgn="ctr"/>
                      <a:r>
                        <a:rPr lang="en-IN" sz="800" b="1" dirty="0">
                          <a:effectLst/>
                        </a:rPr>
                        <a:t>25%</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17.000000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2018.000000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5.000000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8.000000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80.300000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extLst>
                  <a:ext uri="{0D108BD9-81ED-4DB2-BD59-A6C34878D82A}">
                    <a16:rowId xmlns:a16="http://schemas.microsoft.com/office/drawing/2014/main" val="3098393912"/>
                  </a:ext>
                </a:extLst>
              </a:tr>
              <a:tr h="231904">
                <a:tc>
                  <a:txBody>
                    <a:bodyPr/>
                    <a:lstStyle/>
                    <a:p>
                      <a:pPr algn="r" fontAlgn="ctr"/>
                      <a:r>
                        <a:rPr lang="en-IN" sz="800" b="1" dirty="0">
                          <a:effectLst/>
                        </a:rPr>
                        <a:t>50%</a:t>
                      </a:r>
                    </a:p>
                  </a:txBody>
                  <a:tcPr marL="41441" marR="41441" marT="20721" marB="20721" anchor="ctr">
                    <a:lnL>
                      <a:noFill/>
                    </a:lnL>
                    <a:lnR>
                      <a:noFill/>
                    </a:lnR>
                    <a:lnT>
                      <a:noFill/>
                    </a:lnT>
                    <a:lnB>
                      <a:noFill/>
                    </a:lnB>
                  </a:tcPr>
                </a:tc>
                <a:tc>
                  <a:txBody>
                    <a:bodyPr/>
                    <a:lstStyle/>
                    <a:p>
                      <a:pPr algn="r" fontAlgn="ctr"/>
                      <a:r>
                        <a:rPr lang="en-IN" sz="800" dirty="0">
                          <a:effectLst/>
                        </a:rPr>
                        <a:t>2.000000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1.000000</a:t>
                      </a:r>
                    </a:p>
                  </a:txBody>
                  <a:tcPr marL="41441" marR="41441" marT="20721" marB="20721" anchor="ctr">
                    <a:lnL>
                      <a:noFill/>
                    </a:lnL>
                    <a:lnR>
                      <a:noFill/>
                    </a:lnR>
                    <a:lnT>
                      <a:noFill/>
                    </a:lnT>
                    <a:lnB>
                      <a:noFill/>
                    </a:lnB>
                  </a:tcPr>
                </a:tc>
                <a:tc>
                  <a:txBody>
                    <a:bodyPr/>
                    <a:lstStyle/>
                    <a:p>
                      <a:pPr algn="r" fontAlgn="ctr"/>
                      <a:r>
                        <a:rPr lang="en-IN" sz="800" dirty="0">
                          <a:effectLst/>
                        </a:rPr>
                        <a:t>2.000000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57.000000</a:t>
                      </a:r>
                    </a:p>
                  </a:txBody>
                  <a:tcPr marL="41441" marR="41441" marT="20721" marB="20721" anchor="ctr">
                    <a:lnL>
                      <a:noFill/>
                    </a:lnL>
                    <a:lnR>
                      <a:noFill/>
                    </a:lnR>
                    <a:lnT>
                      <a:noFill/>
                    </a:lnT>
                    <a:lnB>
                      <a:noFill/>
                    </a:lnB>
                  </a:tcPr>
                </a:tc>
                <a:tc>
                  <a:txBody>
                    <a:bodyPr/>
                    <a:lstStyle/>
                    <a:p>
                      <a:pPr algn="r" fontAlgn="ctr"/>
                      <a:r>
                        <a:rPr lang="en-IN" sz="800" dirty="0">
                          <a:effectLst/>
                        </a:rPr>
                        <a:t>2018.000000</a:t>
                      </a:r>
                    </a:p>
                  </a:txBody>
                  <a:tcPr marL="41441" marR="41441" marT="20721" marB="20721" anchor="ctr">
                    <a:lnL>
                      <a:noFill/>
                    </a:lnL>
                    <a:lnR>
                      <a:noFill/>
                    </a:lnR>
                    <a:lnT>
                      <a:noFill/>
                    </a:lnT>
                    <a:lnB>
                      <a:noFill/>
                    </a:lnB>
                  </a:tcPr>
                </a:tc>
                <a:tc>
                  <a:txBody>
                    <a:bodyPr/>
                    <a:lstStyle/>
                    <a:p>
                      <a:pPr algn="r" fontAlgn="ctr"/>
                      <a:r>
                        <a:rPr lang="en-IN" sz="800" dirty="0">
                          <a:effectLst/>
                        </a:rPr>
                        <a:t>8.000000</a:t>
                      </a:r>
                    </a:p>
                  </a:txBody>
                  <a:tcPr marL="41441" marR="41441" marT="20721" marB="20721" anchor="ctr">
                    <a:lnL>
                      <a:noFill/>
                    </a:lnL>
                    <a:lnR>
                      <a:noFill/>
                    </a:lnR>
                    <a:lnT>
                      <a:noFill/>
                    </a:lnT>
                    <a:lnB>
                      <a:noFill/>
                    </a:lnB>
                  </a:tcPr>
                </a:tc>
                <a:tc>
                  <a:txBody>
                    <a:bodyPr/>
                    <a:lstStyle/>
                    <a:p>
                      <a:pPr algn="r" fontAlgn="ctr"/>
                      <a:r>
                        <a:rPr lang="en-IN" sz="800" dirty="0">
                          <a:effectLst/>
                        </a:rPr>
                        <a:t>16.000000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tc>
                  <a:txBody>
                    <a:bodyPr/>
                    <a:lstStyle/>
                    <a:p>
                      <a:pPr algn="r" fontAlgn="ctr"/>
                      <a:r>
                        <a:rPr lang="en-IN" sz="800" dirty="0">
                          <a:effectLst/>
                        </a:rPr>
                        <a:t>99.450000</a:t>
                      </a:r>
                    </a:p>
                  </a:txBody>
                  <a:tcPr marL="41441" marR="41441" marT="20721" marB="20721" anchor="ctr">
                    <a:lnL>
                      <a:noFill/>
                    </a:lnL>
                    <a:lnR>
                      <a:noFill/>
                    </a:lnR>
                    <a:lnT>
                      <a:noFill/>
                    </a:lnT>
                    <a:lnB>
                      <a:noFill/>
                    </a:lnB>
                  </a:tcPr>
                </a:tc>
                <a:tc>
                  <a:txBody>
                    <a:bodyPr/>
                    <a:lstStyle/>
                    <a:p>
                      <a:pPr algn="r" fontAlgn="ctr"/>
                      <a:r>
                        <a:rPr lang="en-IN" sz="800" dirty="0">
                          <a:effectLst/>
                        </a:rPr>
                        <a:t>0.000000</a:t>
                      </a:r>
                    </a:p>
                  </a:txBody>
                  <a:tcPr marL="41441" marR="41441" marT="20721" marB="20721" anchor="ctr">
                    <a:lnL>
                      <a:noFill/>
                    </a:lnL>
                    <a:lnR>
                      <a:noFill/>
                    </a:lnR>
                    <a:lnT>
                      <a:noFill/>
                    </a:lnT>
                    <a:lnB>
                      <a:noFill/>
                    </a:lnB>
                  </a:tcPr>
                </a:tc>
                <a:extLst>
                  <a:ext uri="{0D108BD9-81ED-4DB2-BD59-A6C34878D82A}">
                    <a16:rowId xmlns:a16="http://schemas.microsoft.com/office/drawing/2014/main" val="2884990847"/>
                  </a:ext>
                </a:extLst>
              </a:tr>
              <a:tr h="231904">
                <a:tc>
                  <a:txBody>
                    <a:bodyPr/>
                    <a:lstStyle/>
                    <a:p>
                      <a:pPr algn="r" fontAlgn="ctr"/>
                      <a:r>
                        <a:rPr lang="en-IN" sz="800" b="1" dirty="0">
                          <a:effectLst/>
                        </a:rPr>
                        <a:t>75%</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3.000000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126.000000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2018.000000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23.000000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120.000000</a:t>
                      </a:r>
                    </a:p>
                  </a:txBody>
                  <a:tcPr marL="41441" marR="41441" marT="20721" marB="20721" anchor="ctr">
                    <a:lnL>
                      <a:noFill/>
                    </a:lnL>
                    <a:lnR>
                      <a:noFill/>
                    </a:lnR>
                    <a:lnT>
                      <a:noFill/>
                    </a:lnT>
                    <a:lnB>
                      <a:noFill/>
                    </a:lnB>
                    <a:solidFill>
                      <a:srgbClr val="F5F5F5"/>
                    </a:solidFill>
                  </a:tcPr>
                </a:tc>
                <a:tc>
                  <a:txBody>
                    <a:bodyPr/>
                    <a:lstStyle/>
                    <a:p>
                      <a:pPr algn="r" fontAlgn="ctr"/>
                      <a:r>
                        <a:rPr lang="en-IN" sz="800" dirty="0">
                          <a:effectLst/>
                        </a:rPr>
                        <a:t>1.000000</a:t>
                      </a:r>
                    </a:p>
                  </a:txBody>
                  <a:tcPr marL="41441" marR="41441" marT="20721" marB="20721" anchor="ctr">
                    <a:lnL>
                      <a:noFill/>
                    </a:lnL>
                    <a:lnR>
                      <a:noFill/>
                    </a:lnR>
                    <a:lnT>
                      <a:noFill/>
                    </a:lnT>
                    <a:lnB>
                      <a:noFill/>
                    </a:lnB>
                    <a:solidFill>
                      <a:srgbClr val="F5F5F5"/>
                    </a:solidFill>
                  </a:tcPr>
                </a:tc>
                <a:extLst>
                  <a:ext uri="{0D108BD9-81ED-4DB2-BD59-A6C34878D82A}">
                    <a16:rowId xmlns:a16="http://schemas.microsoft.com/office/drawing/2014/main" val="3259881178"/>
                  </a:ext>
                </a:extLst>
              </a:tr>
              <a:tr h="231904">
                <a:tc>
                  <a:txBody>
                    <a:bodyPr/>
                    <a:lstStyle/>
                    <a:p>
                      <a:pPr algn="r" fontAlgn="ctr"/>
                      <a:r>
                        <a:rPr lang="en-IN" sz="800" b="1" dirty="0">
                          <a:effectLst/>
                        </a:rPr>
                        <a:t>max</a:t>
                      </a:r>
                    </a:p>
                  </a:txBody>
                  <a:tcPr marL="41441" marR="41441" marT="20721" marB="20721" anchor="ctr">
                    <a:lnL>
                      <a:noFill/>
                    </a:lnL>
                    <a:lnR>
                      <a:noFill/>
                    </a:lnR>
                    <a:lnT>
                      <a:noFill/>
                    </a:lnT>
                    <a:lnB>
                      <a:noFill/>
                    </a:lnB>
                  </a:tcPr>
                </a:tc>
                <a:tc>
                  <a:txBody>
                    <a:bodyPr/>
                    <a:lstStyle/>
                    <a:p>
                      <a:pPr algn="r" fontAlgn="ctr"/>
                      <a:r>
                        <a:rPr lang="en-IN" sz="800" dirty="0">
                          <a:effectLst/>
                        </a:rPr>
                        <a:t>4.000000</a:t>
                      </a:r>
                    </a:p>
                  </a:txBody>
                  <a:tcPr marL="41441" marR="41441" marT="20721" marB="20721" anchor="ctr">
                    <a:lnL>
                      <a:noFill/>
                    </a:lnL>
                    <a:lnR>
                      <a:noFill/>
                    </a:lnR>
                    <a:lnT>
                      <a:noFill/>
                    </a:lnT>
                    <a:lnB>
                      <a:noFill/>
                    </a:lnB>
                  </a:tcPr>
                </a:tc>
                <a:tc>
                  <a:txBody>
                    <a:bodyPr/>
                    <a:lstStyle/>
                    <a:p>
                      <a:pPr algn="r" fontAlgn="ctr"/>
                      <a:r>
                        <a:rPr lang="en-IN" sz="800" dirty="0">
                          <a:effectLst/>
                        </a:rPr>
                        <a:t>10.000000</a:t>
                      </a:r>
                    </a:p>
                  </a:txBody>
                  <a:tcPr marL="41441" marR="41441" marT="20721" marB="20721" anchor="ctr">
                    <a:lnL>
                      <a:noFill/>
                    </a:lnL>
                    <a:lnR>
                      <a:noFill/>
                    </a:lnR>
                    <a:lnT>
                      <a:noFill/>
                    </a:lnT>
                    <a:lnB>
                      <a:noFill/>
                    </a:lnB>
                  </a:tcPr>
                </a:tc>
                <a:tc>
                  <a:txBody>
                    <a:bodyPr/>
                    <a:lstStyle/>
                    <a:p>
                      <a:pPr algn="r" fontAlgn="ctr"/>
                      <a:r>
                        <a:rPr lang="en-IN" sz="800" dirty="0">
                          <a:effectLst/>
                        </a:rPr>
                        <a:t>7.000000</a:t>
                      </a:r>
                    </a:p>
                  </a:txBody>
                  <a:tcPr marL="41441" marR="41441" marT="20721" marB="20721" anchor="ctr">
                    <a:lnL>
                      <a:noFill/>
                    </a:lnL>
                    <a:lnR>
                      <a:noFill/>
                    </a:lnR>
                    <a:lnT>
                      <a:noFill/>
                    </a:lnT>
                    <a:lnB>
                      <a:noFill/>
                    </a:lnB>
                  </a:tcPr>
                </a:tc>
                <a:tc>
                  <a:txBody>
                    <a:bodyPr/>
                    <a:lstStyle/>
                    <a:p>
                      <a:pPr algn="r" fontAlgn="ctr"/>
                      <a:r>
                        <a:rPr lang="en-IN" sz="800" dirty="0">
                          <a:effectLst/>
                        </a:rPr>
                        <a:t>17.000000</a:t>
                      </a:r>
                    </a:p>
                  </a:txBody>
                  <a:tcPr marL="41441" marR="41441" marT="20721" marB="20721" anchor="ctr">
                    <a:lnL>
                      <a:noFill/>
                    </a:lnL>
                    <a:lnR>
                      <a:noFill/>
                    </a:lnR>
                    <a:lnT>
                      <a:noFill/>
                    </a:lnT>
                    <a:lnB>
                      <a:noFill/>
                    </a:lnB>
                  </a:tcPr>
                </a:tc>
                <a:tc>
                  <a:txBody>
                    <a:bodyPr/>
                    <a:lstStyle/>
                    <a:p>
                      <a:pPr algn="r" fontAlgn="ctr"/>
                      <a:r>
                        <a:rPr lang="en-IN" sz="800" dirty="0">
                          <a:effectLst/>
                        </a:rPr>
                        <a:t>1.000000</a:t>
                      </a:r>
                    </a:p>
                  </a:txBody>
                  <a:tcPr marL="41441" marR="41441" marT="20721" marB="20721" anchor="ctr">
                    <a:lnL>
                      <a:noFill/>
                    </a:lnL>
                    <a:lnR>
                      <a:noFill/>
                    </a:lnR>
                    <a:lnT>
                      <a:noFill/>
                    </a:lnT>
                    <a:lnB>
                      <a:noFill/>
                    </a:lnB>
                  </a:tcPr>
                </a:tc>
                <a:tc>
                  <a:txBody>
                    <a:bodyPr/>
                    <a:lstStyle/>
                    <a:p>
                      <a:pPr algn="r" fontAlgn="ctr"/>
                      <a:r>
                        <a:rPr lang="en-IN" sz="800" dirty="0">
                          <a:effectLst/>
                        </a:rPr>
                        <a:t>443.000000</a:t>
                      </a:r>
                    </a:p>
                  </a:txBody>
                  <a:tcPr marL="41441" marR="41441" marT="20721" marB="20721" anchor="ctr">
                    <a:lnL>
                      <a:noFill/>
                    </a:lnL>
                    <a:lnR>
                      <a:noFill/>
                    </a:lnR>
                    <a:lnT>
                      <a:noFill/>
                    </a:lnT>
                    <a:lnB>
                      <a:noFill/>
                    </a:lnB>
                  </a:tcPr>
                </a:tc>
                <a:tc>
                  <a:txBody>
                    <a:bodyPr/>
                    <a:lstStyle/>
                    <a:p>
                      <a:pPr algn="r" fontAlgn="ctr"/>
                      <a:r>
                        <a:rPr lang="en-IN" sz="800" dirty="0">
                          <a:effectLst/>
                        </a:rPr>
                        <a:t>2018.000000</a:t>
                      </a:r>
                    </a:p>
                  </a:txBody>
                  <a:tcPr marL="41441" marR="41441" marT="20721" marB="20721" anchor="ctr">
                    <a:lnL>
                      <a:noFill/>
                    </a:lnL>
                    <a:lnR>
                      <a:noFill/>
                    </a:lnR>
                    <a:lnT>
                      <a:noFill/>
                    </a:lnT>
                    <a:lnB>
                      <a:noFill/>
                    </a:lnB>
                  </a:tcPr>
                </a:tc>
                <a:tc>
                  <a:txBody>
                    <a:bodyPr/>
                    <a:lstStyle/>
                    <a:p>
                      <a:pPr algn="r" fontAlgn="ctr"/>
                      <a:r>
                        <a:rPr lang="en-IN" sz="800" dirty="0">
                          <a:effectLst/>
                        </a:rPr>
                        <a:t>12.000000</a:t>
                      </a:r>
                    </a:p>
                  </a:txBody>
                  <a:tcPr marL="41441" marR="41441" marT="20721" marB="20721" anchor="ctr">
                    <a:lnL>
                      <a:noFill/>
                    </a:lnL>
                    <a:lnR>
                      <a:noFill/>
                    </a:lnR>
                    <a:lnT>
                      <a:noFill/>
                    </a:lnT>
                    <a:lnB>
                      <a:noFill/>
                    </a:lnB>
                  </a:tcPr>
                </a:tc>
                <a:tc>
                  <a:txBody>
                    <a:bodyPr/>
                    <a:lstStyle/>
                    <a:p>
                      <a:pPr algn="r" fontAlgn="ctr"/>
                      <a:r>
                        <a:rPr lang="en-IN" sz="800" dirty="0">
                          <a:effectLst/>
                        </a:rPr>
                        <a:t>31.000000</a:t>
                      </a:r>
                    </a:p>
                  </a:txBody>
                  <a:tcPr marL="41441" marR="41441" marT="20721" marB="20721" anchor="ctr">
                    <a:lnL>
                      <a:noFill/>
                    </a:lnL>
                    <a:lnR>
                      <a:noFill/>
                    </a:lnR>
                    <a:lnT>
                      <a:noFill/>
                    </a:lnT>
                    <a:lnB>
                      <a:noFill/>
                    </a:lnB>
                  </a:tcPr>
                </a:tc>
                <a:tc>
                  <a:txBody>
                    <a:bodyPr/>
                    <a:lstStyle/>
                    <a:p>
                      <a:pPr algn="r" fontAlgn="ctr"/>
                      <a:r>
                        <a:rPr lang="en-IN" sz="800" dirty="0">
                          <a:effectLst/>
                        </a:rPr>
                        <a:t>1.000000</a:t>
                      </a:r>
                    </a:p>
                  </a:txBody>
                  <a:tcPr marL="41441" marR="41441" marT="20721" marB="20721" anchor="ctr">
                    <a:lnL>
                      <a:noFill/>
                    </a:lnL>
                    <a:lnR>
                      <a:noFill/>
                    </a:lnR>
                    <a:lnT>
                      <a:noFill/>
                    </a:lnT>
                    <a:lnB>
                      <a:noFill/>
                    </a:lnB>
                  </a:tcPr>
                </a:tc>
                <a:tc>
                  <a:txBody>
                    <a:bodyPr/>
                    <a:lstStyle/>
                    <a:p>
                      <a:pPr algn="r" fontAlgn="ctr"/>
                      <a:r>
                        <a:rPr lang="en-IN" sz="800" dirty="0">
                          <a:effectLst/>
                        </a:rPr>
                        <a:t>13.000000</a:t>
                      </a:r>
                    </a:p>
                  </a:txBody>
                  <a:tcPr marL="41441" marR="41441" marT="20721" marB="20721" anchor="ctr">
                    <a:lnL>
                      <a:noFill/>
                    </a:lnL>
                    <a:lnR>
                      <a:noFill/>
                    </a:lnR>
                    <a:lnT>
                      <a:noFill/>
                    </a:lnT>
                    <a:lnB>
                      <a:noFill/>
                    </a:lnB>
                  </a:tcPr>
                </a:tc>
                <a:tc>
                  <a:txBody>
                    <a:bodyPr/>
                    <a:lstStyle/>
                    <a:p>
                      <a:pPr algn="r" fontAlgn="ctr"/>
                      <a:r>
                        <a:rPr lang="en-IN" sz="800" dirty="0">
                          <a:effectLst/>
                        </a:rPr>
                        <a:t>58.000000</a:t>
                      </a:r>
                    </a:p>
                  </a:txBody>
                  <a:tcPr marL="41441" marR="41441" marT="20721" marB="20721" anchor="ctr">
                    <a:lnL>
                      <a:noFill/>
                    </a:lnL>
                    <a:lnR>
                      <a:noFill/>
                    </a:lnR>
                    <a:lnT>
                      <a:noFill/>
                    </a:lnT>
                    <a:lnB>
                      <a:noFill/>
                    </a:lnB>
                  </a:tcPr>
                </a:tc>
                <a:tc>
                  <a:txBody>
                    <a:bodyPr/>
                    <a:lstStyle/>
                    <a:p>
                      <a:pPr algn="r" fontAlgn="ctr"/>
                      <a:r>
                        <a:rPr lang="en-IN" sz="800" dirty="0">
                          <a:effectLst/>
                        </a:rPr>
                        <a:t>540.000000</a:t>
                      </a:r>
                    </a:p>
                  </a:txBody>
                  <a:tcPr marL="41441" marR="41441" marT="20721" marB="20721" anchor="ctr">
                    <a:lnL>
                      <a:noFill/>
                    </a:lnL>
                    <a:lnR>
                      <a:noFill/>
                    </a:lnR>
                    <a:lnT>
                      <a:noFill/>
                    </a:lnT>
                    <a:lnB>
                      <a:noFill/>
                    </a:lnB>
                  </a:tcPr>
                </a:tc>
                <a:tc>
                  <a:txBody>
                    <a:bodyPr/>
                    <a:lstStyle/>
                    <a:p>
                      <a:pPr algn="r" fontAlgn="ctr"/>
                      <a:r>
                        <a:rPr lang="en-IN" sz="800" dirty="0">
                          <a:effectLst/>
                        </a:rPr>
                        <a:t>5.000000</a:t>
                      </a:r>
                    </a:p>
                  </a:txBody>
                  <a:tcPr marL="41441" marR="41441" marT="20721" marB="20721" anchor="ctr">
                    <a:lnL>
                      <a:noFill/>
                    </a:lnL>
                    <a:lnR>
                      <a:noFill/>
                    </a:lnR>
                    <a:lnT>
                      <a:noFill/>
                    </a:lnT>
                    <a:lnB>
                      <a:noFill/>
                    </a:lnB>
                  </a:tcPr>
                </a:tc>
                <a:extLst>
                  <a:ext uri="{0D108BD9-81ED-4DB2-BD59-A6C34878D82A}">
                    <a16:rowId xmlns:a16="http://schemas.microsoft.com/office/drawing/2014/main" val="3202175659"/>
                  </a:ext>
                </a:extLst>
              </a:tr>
            </a:tbl>
          </a:graphicData>
        </a:graphic>
      </p:graphicFrame>
    </p:spTree>
    <p:extLst>
      <p:ext uri="{BB962C8B-B14F-4D97-AF65-F5344CB8AC3E}">
        <p14:creationId xmlns:p14="http://schemas.microsoft.com/office/powerpoint/2010/main" val="1891350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E691-4EB3-D196-C493-AEDA21438A63}"/>
              </a:ext>
            </a:extLst>
          </p:cNvPr>
          <p:cNvSpPr>
            <a:spLocks noGrp="1"/>
          </p:cNvSpPr>
          <p:nvPr>
            <p:ph type="title"/>
          </p:nvPr>
        </p:nvSpPr>
        <p:spPr>
          <a:xfrm>
            <a:off x="838200" y="206189"/>
            <a:ext cx="10515600" cy="1030940"/>
          </a:xfrm>
        </p:spPr>
        <p:txBody>
          <a:bodyPr>
            <a:normAutofit fontScale="90000"/>
          </a:bodyPr>
          <a:lstStyle/>
          <a:p>
            <a:pPr algn="ctr"/>
            <a:r>
              <a:rPr lang="en-US" dirty="0">
                <a:solidFill>
                  <a:schemeClr val="accent1">
                    <a:lumMod val="75000"/>
                  </a:schemeClr>
                </a:solidFill>
                <a:latin typeface="Algerian" panose="04020705040A02060702" pitchFamily="82" charset="0"/>
              </a:rPr>
              <a:t>Analysis of Variable based on Booking Status</a:t>
            </a:r>
            <a:endParaRPr lang="en-IN" dirty="0">
              <a:solidFill>
                <a:schemeClr val="accent1">
                  <a:lumMod val="75000"/>
                </a:schemeClr>
              </a:solidFill>
              <a:latin typeface="Algerian" panose="04020705040A02060702" pitchFamily="82" charset="0"/>
            </a:endParaRPr>
          </a:p>
        </p:txBody>
      </p:sp>
      <p:pic>
        <p:nvPicPr>
          <p:cNvPr id="12" name="Content Placeholder 11">
            <a:extLst>
              <a:ext uri="{FF2B5EF4-FFF2-40B4-BE49-F238E27FC236}">
                <a16:creationId xmlns:a16="http://schemas.microsoft.com/office/drawing/2014/main" id="{1CB1D2C4-FCAE-B8A2-A489-E009449A87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329" y="1237129"/>
            <a:ext cx="10421471" cy="4939834"/>
          </a:xfrm>
        </p:spPr>
      </p:pic>
      <p:cxnSp>
        <p:nvCxnSpPr>
          <p:cNvPr id="4" name="Straight Connector 3">
            <a:extLst>
              <a:ext uri="{FF2B5EF4-FFF2-40B4-BE49-F238E27FC236}">
                <a16:creationId xmlns:a16="http://schemas.microsoft.com/office/drawing/2014/main" id="{A344A3B9-0DC2-2CCF-D987-9D68C6EB834D}"/>
              </a:ext>
            </a:extLst>
          </p:cNvPr>
          <p:cNvCxnSpPr/>
          <p:nvPr/>
        </p:nvCxnSpPr>
        <p:spPr>
          <a:xfrm>
            <a:off x="1559859" y="1237129"/>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4602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65F7C0-C50F-32A1-DC69-76F5B26D7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53" y="663389"/>
            <a:ext cx="10963835" cy="5620870"/>
          </a:xfrm>
          <a:prstGeom prst="rect">
            <a:avLst/>
          </a:prstGeom>
        </p:spPr>
      </p:pic>
    </p:spTree>
    <p:extLst>
      <p:ext uri="{BB962C8B-B14F-4D97-AF65-F5344CB8AC3E}">
        <p14:creationId xmlns:p14="http://schemas.microsoft.com/office/powerpoint/2010/main" val="113121325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DCE3-C6B7-8AAB-DB18-F8E64B32CB85}"/>
              </a:ext>
            </a:extLst>
          </p:cNvPr>
          <p:cNvSpPr>
            <a:spLocks noGrp="1"/>
          </p:cNvSpPr>
          <p:nvPr>
            <p:ph type="title"/>
          </p:nvPr>
        </p:nvSpPr>
        <p:spPr/>
        <p:txBody>
          <a:bodyPr>
            <a:normAutofit/>
          </a:bodyPr>
          <a:lstStyle/>
          <a:p>
            <a:pPr algn="ctr"/>
            <a:r>
              <a:rPr lang="en-US" dirty="0">
                <a:solidFill>
                  <a:schemeClr val="accent1">
                    <a:lumMod val="75000"/>
                  </a:schemeClr>
                </a:solidFill>
                <a:latin typeface="Algerian" panose="04020705040A02060702" pitchFamily="82" charset="0"/>
              </a:rPr>
              <a:t>Booking status</a:t>
            </a:r>
            <a:endParaRPr lang="en-IN" dirty="0">
              <a:solidFill>
                <a:schemeClr val="accent1">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42914A12-4C7C-D160-DC1D-8A2694CF6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125" y="1829594"/>
            <a:ext cx="10191750" cy="4343400"/>
          </a:xfrm>
        </p:spPr>
      </p:pic>
      <p:sp>
        <p:nvSpPr>
          <p:cNvPr id="6" name="TextBox 5">
            <a:extLst>
              <a:ext uri="{FF2B5EF4-FFF2-40B4-BE49-F238E27FC236}">
                <a16:creationId xmlns:a16="http://schemas.microsoft.com/office/drawing/2014/main" id="{E9F81639-06ED-6B1A-4083-C1FADB0E130E}"/>
              </a:ext>
            </a:extLst>
          </p:cNvPr>
          <p:cNvSpPr txBox="1"/>
          <p:nvPr/>
        </p:nvSpPr>
        <p:spPr>
          <a:xfrm>
            <a:off x="646019" y="6123543"/>
            <a:ext cx="10707781" cy="369332"/>
          </a:xfrm>
          <a:prstGeom prst="rect">
            <a:avLst/>
          </a:prstGeom>
          <a:noFill/>
        </p:spPr>
        <p:txBody>
          <a:bodyPr wrap="square" rtlCol="0">
            <a:spAutoFit/>
          </a:bodyPr>
          <a:lstStyle/>
          <a:p>
            <a:pPr algn="ctr"/>
            <a:r>
              <a:rPr lang="en-US" dirty="0"/>
              <a:t>32% of the total customers cancels the reservation </a:t>
            </a:r>
            <a:endParaRPr lang="en-IN" dirty="0"/>
          </a:p>
        </p:txBody>
      </p:sp>
      <p:cxnSp>
        <p:nvCxnSpPr>
          <p:cNvPr id="4" name="Straight Connector 3">
            <a:extLst>
              <a:ext uri="{FF2B5EF4-FFF2-40B4-BE49-F238E27FC236}">
                <a16:creationId xmlns:a16="http://schemas.microsoft.com/office/drawing/2014/main" id="{D4D7058A-8465-5381-D299-2F3EF0D521E6}"/>
              </a:ext>
            </a:extLst>
          </p:cNvPr>
          <p:cNvCxnSpPr/>
          <p:nvPr/>
        </p:nvCxnSpPr>
        <p:spPr>
          <a:xfrm>
            <a:off x="3514165" y="1515035"/>
            <a:ext cx="54864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99317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679E-9911-594E-6C4C-1971C787038F}"/>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Correlation Matrix</a:t>
            </a:r>
            <a:endParaRPr lang="en-IN" dirty="0">
              <a:solidFill>
                <a:schemeClr val="accent1">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6A22E144-7972-30C7-1C90-360F2BE62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9833" y="1825625"/>
            <a:ext cx="6572333" cy="4351338"/>
          </a:xfrm>
        </p:spPr>
      </p:pic>
      <p:cxnSp>
        <p:nvCxnSpPr>
          <p:cNvPr id="3" name="Straight Connector 2">
            <a:extLst>
              <a:ext uri="{FF2B5EF4-FFF2-40B4-BE49-F238E27FC236}">
                <a16:creationId xmlns:a16="http://schemas.microsoft.com/office/drawing/2014/main" id="{039226A4-AA34-0518-1AD6-668F464044E6}"/>
              </a:ext>
            </a:extLst>
          </p:cNvPr>
          <p:cNvCxnSpPr/>
          <p:nvPr/>
        </p:nvCxnSpPr>
        <p:spPr>
          <a:xfrm>
            <a:off x="1577788" y="1407458"/>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478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3862-ECFA-A7CD-C92E-1D8253D2D64B}"/>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Features leading to cancelation of reservation </a:t>
            </a:r>
            <a:endParaRPr lang="en-IN" dirty="0">
              <a:solidFill>
                <a:schemeClr val="accent1">
                  <a:lumMod val="75000"/>
                </a:schemeClr>
              </a:solidFill>
              <a:latin typeface="Algerian" panose="04020705040A02060702" pitchFamily="82" charset="0"/>
            </a:endParaRPr>
          </a:p>
        </p:txBody>
      </p:sp>
      <p:pic>
        <p:nvPicPr>
          <p:cNvPr id="6" name="Content Placeholder 5">
            <a:extLst>
              <a:ext uri="{FF2B5EF4-FFF2-40B4-BE49-F238E27FC236}">
                <a16:creationId xmlns:a16="http://schemas.microsoft.com/office/drawing/2014/main" id="{4ACF3E3B-E67A-4994-6931-DBB3A1C7D5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5153" y="1900518"/>
            <a:ext cx="6866965" cy="3917576"/>
          </a:xfrm>
        </p:spPr>
      </p:pic>
      <p:pic>
        <p:nvPicPr>
          <p:cNvPr id="8" name="Content Placeholder 7">
            <a:extLst>
              <a:ext uri="{FF2B5EF4-FFF2-40B4-BE49-F238E27FC236}">
                <a16:creationId xmlns:a16="http://schemas.microsoft.com/office/drawing/2014/main" id="{B67C0245-4AAF-DB0C-ABE0-5620788A651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23647" y="1900518"/>
            <a:ext cx="5930153" cy="3587108"/>
          </a:xfrm>
        </p:spPr>
      </p:pic>
      <p:sp>
        <p:nvSpPr>
          <p:cNvPr id="9" name="TextBox 8">
            <a:extLst>
              <a:ext uri="{FF2B5EF4-FFF2-40B4-BE49-F238E27FC236}">
                <a16:creationId xmlns:a16="http://schemas.microsoft.com/office/drawing/2014/main" id="{4C1D25A1-07A7-D0A6-2B02-5D7DABC3D611}"/>
              </a:ext>
            </a:extLst>
          </p:cNvPr>
          <p:cNvSpPr txBox="1"/>
          <p:nvPr/>
        </p:nvSpPr>
        <p:spPr>
          <a:xfrm>
            <a:off x="735106" y="5697456"/>
            <a:ext cx="4849906" cy="461665"/>
          </a:xfrm>
          <a:prstGeom prst="rect">
            <a:avLst/>
          </a:prstGeom>
          <a:noFill/>
        </p:spPr>
        <p:txBody>
          <a:bodyPr wrap="square" rtlCol="0">
            <a:spAutoFit/>
          </a:bodyPr>
          <a:lstStyle/>
          <a:p>
            <a:pPr algn="ctr"/>
            <a:r>
              <a:rPr lang="en-US" sz="2400" b="1" dirty="0"/>
              <a:t>Room reservation type</a:t>
            </a:r>
            <a:endParaRPr lang="en-IN" sz="2400" b="1" dirty="0"/>
          </a:p>
        </p:txBody>
      </p:sp>
      <p:sp>
        <p:nvSpPr>
          <p:cNvPr id="10" name="TextBox 9">
            <a:extLst>
              <a:ext uri="{FF2B5EF4-FFF2-40B4-BE49-F238E27FC236}">
                <a16:creationId xmlns:a16="http://schemas.microsoft.com/office/drawing/2014/main" id="{6B018293-72A0-0902-0D31-A99E81956985}"/>
              </a:ext>
            </a:extLst>
          </p:cNvPr>
          <p:cNvSpPr txBox="1"/>
          <p:nvPr/>
        </p:nvSpPr>
        <p:spPr>
          <a:xfrm>
            <a:off x="6338047" y="5659960"/>
            <a:ext cx="4849906" cy="461665"/>
          </a:xfrm>
          <a:prstGeom prst="rect">
            <a:avLst/>
          </a:prstGeom>
          <a:noFill/>
        </p:spPr>
        <p:txBody>
          <a:bodyPr wrap="square" rtlCol="0">
            <a:spAutoFit/>
          </a:bodyPr>
          <a:lstStyle/>
          <a:p>
            <a:pPr algn="ctr"/>
            <a:r>
              <a:rPr lang="en-US" sz="2400" b="1" dirty="0"/>
              <a:t>Meal plan type</a:t>
            </a:r>
            <a:endParaRPr lang="en-IN" sz="2400" b="1" dirty="0"/>
          </a:p>
        </p:txBody>
      </p:sp>
      <p:cxnSp>
        <p:nvCxnSpPr>
          <p:cNvPr id="3" name="Straight Connector 2">
            <a:extLst>
              <a:ext uri="{FF2B5EF4-FFF2-40B4-BE49-F238E27FC236}">
                <a16:creationId xmlns:a16="http://schemas.microsoft.com/office/drawing/2014/main" id="{14A650DB-5A45-A436-5576-C730C1CCCC49}"/>
              </a:ext>
            </a:extLst>
          </p:cNvPr>
          <p:cNvCxnSpPr>
            <a:cxnSpLocks/>
          </p:cNvCxnSpPr>
          <p:nvPr/>
        </p:nvCxnSpPr>
        <p:spPr>
          <a:xfrm>
            <a:off x="1021976" y="1690688"/>
            <a:ext cx="10461812"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9303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93B4D-D2B4-614C-FED7-725FE0D5F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44" y="1048026"/>
            <a:ext cx="4450466" cy="3955123"/>
          </a:xfrm>
          <a:prstGeom prst="rect">
            <a:avLst/>
          </a:prstGeom>
        </p:spPr>
      </p:pic>
      <p:sp>
        <p:nvSpPr>
          <p:cNvPr id="4" name="TextBox 3">
            <a:extLst>
              <a:ext uri="{FF2B5EF4-FFF2-40B4-BE49-F238E27FC236}">
                <a16:creationId xmlns:a16="http://schemas.microsoft.com/office/drawing/2014/main" id="{8835D4F5-285F-DB40-3E82-B05A486D6918}"/>
              </a:ext>
            </a:extLst>
          </p:cNvPr>
          <p:cNvSpPr txBox="1"/>
          <p:nvPr/>
        </p:nvSpPr>
        <p:spPr>
          <a:xfrm>
            <a:off x="833718" y="5514139"/>
            <a:ext cx="4491317" cy="400110"/>
          </a:xfrm>
          <a:prstGeom prst="rect">
            <a:avLst/>
          </a:prstGeom>
          <a:noFill/>
        </p:spPr>
        <p:txBody>
          <a:bodyPr wrap="square" rtlCol="0">
            <a:spAutoFit/>
          </a:bodyPr>
          <a:lstStyle/>
          <a:p>
            <a:pPr algn="ctr"/>
            <a:r>
              <a:rPr lang="en-US" sz="2000" b="1" dirty="0"/>
              <a:t>Based on number of children they have</a:t>
            </a:r>
            <a:endParaRPr lang="en-IN" sz="2000" b="1" dirty="0"/>
          </a:p>
        </p:txBody>
      </p:sp>
      <p:pic>
        <p:nvPicPr>
          <p:cNvPr id="6" name="Picture 5">
            <a:extLst>
              <a:ext uri="{FF2B5EF4-FFF2-40B4-BE49-F238E27FC236}">
                <a16:creationId xmlns:a16="http://schemas.microsoft.com/office/drawing/2014/main" id="{5D130933-DD2B-76D4-44FB-244B509F9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236" y="998491"/>
            <a:ext cx="7658764" cy="4054191"/>
          </a:xfrm>
          <a:prstGeom prst="rect">
            <a:avLst/>
          </a:prstGeom>
        </p:spPr>
      </p:pic>
      <p:sp>
        <p:nvSpPr>
          <p:cNvPr id="7" name="TextBox 6">
            <a:extLst>
              <a:ext uri="{FF2B5EF4-FFF2-40B4-BE49-F238E27FC236}">
                <a16:creationId xmlns:a16="http://schemas.microsoft.com/office/drawing/2014/main" id="{376BB89D-68E2-75B4-B3C1-844BCC46B1C4}"/>
              </a:ext>
            </a:extLst>
          </p:cNvPr>
          <p:cNvSpPr txBox="1"/>
          <p:nvPr/>
        </p:nvSpPr>
        <p:spPr>
          <a:xfrm>
            <a:off x="5844988" y="5514139"/>
            <a:ext cx="5334000" cy="400110"/>
          </a:xfrm>
          <a:prstGeom prst="rect">
            <a:avLst/>
          </a:prstGeom>
          <a:noFill/>
        </p:spPr>
        <p:txBody>
          <a:bodyPr wrap="square" rtlCol="0">
            <a:spAutoFit/>
          </a:bodyPr>
          <a:lstStyle/>
          <a:p>
            <a:pPr algn="ctr"/>
            <a:r>
              <a:rPr lang="en-US" sz="2000" b="1" dirty="0"/>
              <a:t>Based on average price for a room</a:t>
            </a:r>
            <a:endParaRPr lang="en-IN" sz="2000" b="1" dirty="0"/>
          </a:p>
        </p:txBody>
      </p:sp>
    </p:spTree>
    <p:extLst>
      <p:ext uri="{BB962C8B-B14F-4D97-AF65-F5344CB8AC3E}">
        <p14:creationId xmlns:p14="http://schemas.microsoft.com/office/powerpoint/2010/main" val="12063418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F9ED-34D9-6247-F81C-04F5EDF395C7}"/>
              </a:ext>
            </a:extLst>
          </p:cNvPr>
          <p:cNvSpPr>
            <a:spLocks noGrp="1"/>
          </p:cNvSpPr>
          <p:nvPr>
            <p:ph type="title"/>
          </p:nvPr>
        </p:nvSpPr>
        <p:spPr/>
        <p:txBody>
          <a:bodyPr/>
          <a:lstStyle/>
          <a:p>
            <a:pPr algn="ctr"/>
            <a:r>
              <a:rPr lang="en-IN" dirty="0">
                <a:solidFill>
                  <a:schemeClr val="accent1">
                    <a:lumMod val="75000"/>
                  </a:schemeClr>
                </a:solidFill>
                <a:latin typeface="Algerian" panose="04020705040A02060702" pitchFamily="82" charset="0"/>
              </a:rPr>
              <a:t>Data partitioning </a:t>
            </a:r>
          </a:p>
        </p:txBody>
      </p:sp>
      <p:sp>
        <p:nvSpPr>
          <p:cNvPr id="3" name="Content Placeholder 2">
            <a:extLst>
              <a:ext uri="{FF2B5EF4-FFF2-40B4-BE49-F238E27FC236}">
                <a16:creationId xmlns:a16="http://schemas.microsoft.com/office/drawing/2014/main" id="{E290A596-1EB6-9B17-618D-31FBCC9C6773}"/>
              </a:ext>
            </a:extLst>
          </p:cNvPr>
          <p:cNvSpPr>
            <a:spLocks noGrp="1"/>
          </p:cNvSpPr>
          <p:nvPr>
            <p:ph idx="1"/>
          </p:nvPr>
        </p:nvSpPr>
        <p:spPr/>
        <p:txBody>
          <a:bodyPr/>
          <a:lstStyle/>
          <a:p>
            <a:r>
              <a:rPr lang="en-IN" dirty="0"/>
              <a:t>The entire data consists of 36275 rows and 19 columns</a:t>
            </a:r>
          </a:p>
          <a:p>
            <a:pPr marL="0" indent="0">
              <a:buNone/>
            </a:pPr>
            <a:endParaRPr lang="en-IN" dirty="0"/>
          </a:p>
          <a:p>
            <a:r>
              <a:rPr lang="en-IN" dirty="0"/>
              <a:t>The data has been partitioned in such a way that train data is 80% of the total and test data is 20% of the total data</a:t>
            </a:r>
          </a:p>
          <a:p>
            <a:pPr marL="0" indent="0">
              <a:buNone/>
            </a:pPr>
            <a:endParaRPr lang="en-IN" dirty="0"/>
          </a:p>
          <a:p>
            <a:r>
              <a:rPr lang="en-IN" dirty="0"/>
              <a:t>Number of rows in train data=29020</a:t>
            </a:r>
          </a:p>
          <a:p>
            <a:r>
              <a:rPr lang="en-IN" dirty="0"/>
              <a:t>Number of rows in test data=7255</a:t>
            </a:r>
          </a:p>
        </p:txBody>
      </p:sp>
      <p:cxnSp>
        <p:nvCxnSpPr>
          <p:cNvPr id="4" name="Straight Connector 3">
            <a:extLst>
              <a:ext uri="{FF2B5EF4-FFF2-40B4-BE49-F238E27FC236}">
                <a16:creationId xmlns:a16="http://schemas.microsoft.com/office/drawing/2014/main" id="{EAE8B1BB-8AFE-51EA-DBA7-10890423898D}"/>
              </a:ext>
            </a:extLst>
          </p:cNvPr>
          <p:cNvCxnSpPr>
            <a:cxnSpLocks/>
          </p:cNvCxnSpPr>
          <p:nvPr/>
        </p:nvCxnSpPr>
        <p:spPr>
          <a:xfrm>
            <a:off x="977153" y="1394853"/>
            <a:ext cx="10461812"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33765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4AA2-699C-D599-B5CB-4194FB0AE9C8}"/>
              </a:ext>
            </a:extLst>
          </p:cNvPr>
          <p:cNvSpPr>
            <a:spLocks noGrp="1"/>
          </p:cNvSpPr>
          <p:nvPr>
            <p:ph type="title"/>
          </p:nvPr>
        </p:nvSpPr>
        <p:spPr>
          <a:xfrm>
            <a:off x="838200" y="365126"/>
            <a:ext cx="10515600" cy="791322"/>
          </a:xfrm>
        </p:spPr>
        <p:txBody>
          <a:bodyPr/>
          <a:lstStyle/>
          <a:p>
            <a:pPr algn="ctr"/>
            <a:r>
              <a:rPr lang="en-US" dirty="0">
                <a:solidFill>
                  <a:schemeClr val="accent1">
                    <a:lumMod val="75000"/>
                  </a:schemeClr>
                </a:solidFill>
                <a:latin typeface="Algerian" panose="04020705040A02060702" pitchFamily="82" charset="0"/>
              </a:rPr>
              <a:t>Algorithms used</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95DC387-6D92-5EBA-4065-87BB7A75FC88}"/>
              </a:ext>
            </a:extLst>
          </p:cNvPr>
          <p:cNvSpPr>
            <a:spLocks noGrp="1"/>
          </p:cNvSpPr>
          <p:nvPr>
            <p:ph idx="1"/>
          </p:nvPr>
        </p:nvSpPr>
        <p:spPr/>
        <p:txBody>
          <a:bodyPr/>
          <a:lstStyle/>
          <a:p>
            <a:r>
              <a:rPr lang="en-US" dirty="0"/>
              <a:t>Logistic regression</a:t>
            </a:r>
          </a:p>
          <a:p>
            <a:r>
              <a:rPr lang="en-US" dirty="0"/>
              <a:t>Decision tree</a:t>
            </a:r>
          </a:p>
          <a:p>
            <a:r>
              <a:rPr lang="en-US" dirty="0"/>
              <a:t>Random forest</a:t>
            </a:r>
          </a:p>
          <a:p>
            <a:r>
              <a:rPr lang="en-US" dirty="0"/>
              <a:t>Gradient Boosting Method</a:t>
            </a:r>
            <a:endParaRPr lang="en-IN" dirty="0"/>
          </a:p>
        </p:txBody>
      </p:sp>
      <p:cxnSp>
        <p:nvCxnSpPr>
          <p:cNvPr id="4" name="Straight Connector 3">
            <a:extLst>
              <a:ext uri="{FF2B5EF4-FFF2-40B4-BE49-F238E27FC236}">
                <a16:creationId xmlns:a16="http://schemas.microsoft.com/office/drawing/2014/main" id="{A2A74B1A-ADD6-3D29-A553-BB394157EF8D}"/>
              </a:ext>
            </a:extLst>
          </p:cNvPr>
          <p:cNvCxnSpPr/>
          <p:nvPr/>
        </p:nvCxnSpPr>
        <p:spPr>
          <a:xfrm>
            <a:off x="1559859" y="1237129"/>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29690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07B9-1DBF-CEA4-39DA-55FF69D7ECF5}"/>
              </a:ext>
            </a:extLst>
          </p:cNvPr>
          <p:cNvSpPr>
            <a:spLocks noGrp="1"/>
          </p:cNvSpPr>
          <p:nvPr>
            <p:ph type="title"/>
          </p:nvPr>
        </p:nvSpPr>
        <p:spPr>
          <a:xfrm>
            <a:off x="838200" y="338231"/>
            <a:ext cx="10515600" cy="1325563"/>
          </a:xfrm>
        </p:spPr>
        <p:txBody>
          <a:bodyPr>
            <a:normAutofit/>
          </a:bodyPr>
          <a:lstStyle/>
          <a:p>
            <a:pPr algn="ctr"/>
            <a:r>
              <a:rPr lang="en-US" sz="4000" b="1" dirty="0">
                <a:solidFill>
                  <a:schemeClr val="accent1">
                    <a:lumMod val="75000"/>
                  </a:schemeClr>
                </a:solidFill>
                <a:latin typeface="Algerian" panose="04020705040A02060702" pitchFamily="82" charset="0"/>
              </a:rPr>
              <a:t>Table of content</a:t>
            </a:r>
            <a:endParaRPr lang="en-IN" sz="4000" b="1"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D624CF0-0369-2469-4BCC-B65C05CBE1D8}"/>
              </a:ext>
            </a:extLst>
          </p:cNvPr>
          <p:cNvSpPr>
            <a:spLocks noGrp="1"/>
          </p:cNvSpPr>
          <p:nvPr>
            <p:ph idx="1"/>
          </p:nvPr>
        </p:nvSpPr>
        <p:spPr>
          <a:xfrm>
            <a:off x="1586752" y="1825624"/>
            <a:ext cx="9767047" cy="4853081"/>
          </a:xfrm>
        </p:spPr>
        <p:txBody>
          <a:bodyPr>
            <a:normAutofit fontScale="62500" lnSpcReduction="20000"/>
          </a:bodyPr>
          <a:lstStyle/>
          <a:p>
            <a:pPr>
              <a:buFont typeface="Wingdings" pitchFamily="2" charset="2"/>
              <a:buChar char="v"/>
            </a:pPr>
            <a:r>
              <a:rPr lang="en-US" sz="2800" dirty="0"/>
              <a:t> </a:t>
            </a:r>
            <a:r>
              <a:rPr lang="en-US" sz="2800" dirty="0">
                <a:latin typeface="+mj-lt"/>
                <a:cs typeface="Arial" pitchFamily="34" charset="0"/>
              </a:rPr>
              <a:t>Introduction</a:t>
            </a:r>
          </a:p>
          <a:p>
            <a:pPr>
              <a:buFont typeface="Wingdings" pitchFamily="2" charset="2"/>
              <a:buChar char="v"/>
            </a:pPr>
            <a:r>
              <a:rPr lang="en-US" sz="2800" dirty="0">
                <a:latin typeface="+mj-lt"/>
                <a:cs typeface="Arial" pitchFamily="34" charset="0"/>
              </a:rPr>
              <a:t> Reason  </a:t>
            </a:r>
          </a:p>
          <a:p>
            <a:pPr>
              <a:buFont typeface="Wingdings" pitchFamily="2" charset="2"/>
              <a:buChar char="v"/>
            </a:pPr>
            <a:r>
              <a:rPr lang="en-US" sz="2800" dirty="0">
                <a:latin typeface="+mj-lt"/>
                <a:cs typeface="Arial" pitchFamily="34" charset="0"/>
              </a:rPr>
              <a:t> Objective</a:t>
            </a:r>
          </a:p>
          <a:p>
            <a:pPr>
              <a:buFont typeface="Wingdings" pitchFamily="2" charset="2"/>
              <a:buChar char="v"/>
            </a:pPr>
            <a:r>
              <a:rPr lang="en-US" sz="2800" dirty="0">
                <a:latin typeface="+mj-lt"/>
                <a:cs typeface="Arial" pitchFamily="34" charset="0"/>
              </a:rPr>
              <a:t> Work Flow</a:t>
            </a:r>
          </a:p>
          <a:p>
            <a:pPr>
              <a:buFont typeface="Wingdings" pitchFamily="2" charset="2"/>
              <a:buChar char="v"/>
            </a:pPr>
            <a:r>
              <a:rPr lang="en-US" sz="2800" dirty="0">
                <a:latin typeface="+mj-lt"/>
                <a:cs typeface="Arial" pitchFamily="34" charset="0"/>
              </a:rPr>
              <a:t> Tools and Algorithms used for project</a:t>
            </a:r>
          </a:p>
          <a:p>
            <a:pPr>
              <a:buFont typeface="Wingdings" pitchFamily="2" charset="2"/>
              <a:buChar char="v"/>
            </a:pPr>
            <a:r>
              <a:rPr lang="en-US" sz="2800" dirty="0">
                <a:latin typeface="+mj-lt"/>
                <a:cs typeface="Arial" pitchFamily="34" charset="0"/>
              </a:rPr>
              <a:t> Data Description</a:t>
            </a:r>
          </a:p>
          <a:p>
            <a:pPr>
              <a:buFont typeface="Wingdings" pitchFamily="2" charset="2"/>
              <a:buChar char="v"/>
            </a:pPr>
            <a:r>
              <a:rPr lang="en-US" sz="2800" dirty="0">
                <a:latin typeface="+mj-lt"/>
                <a:cs typeface="Arial" pitchFamily="34" charset="0"/>
              </a:rPr>
              <a:t> Data Preprocessing</a:t>
            </a:r>
          </a:p>
          <a:p>
            <a:pPr>
              <a:buFont typeface="Wingdings" pitchFamily="2" charset="2"/>
              <a:buChar char="v"/>
            </a:pPr>
            <a:r>
              <a:rPr lang="en-US" sz="2800" dirty="0">
                <a:latin typeface="+mj-lt"/>
                <a:cs typeface="Arial" pitchFamily="34" charset="0"/>
              </a:rPr>
              <a:t> Data Visualization</a:t>
            </a:r>
          </a:p>
          <a:p>
            <a:pPr>
              <a:buFont typeface="Wingdings" pitchFamily="2" charset="2"/>
              <a:buChar char="v"/>
            </a:pPr>
            <a:r>
              <a:rPr lang="en-US" sz="2800" dirty="0">
                <a:latin typeface="+mj-lt"/>
                <a:cs typeface="Arial" pitchFamily="34" charset="0"/>
              </a:rPr>
              <a:t> Data Partition</a:t>
            </a:r>
          </a:p>
          <a:p>
            <a:pPr>
              <a:buFont typeface="Wingdings" pitchFamily="2" charset="2"/>
              <a:buChar char="v"/>
            </a:pPr>
            <a:r>
              <a:rPr lang="en-US" sz="2800" dirty="0">
                <a:latin typeface="+mj-lt"/>
                <a:cs typeface="Arial" pitchFamily="34" charset="0"/>
              </a:rPr>
              <a:t> Model Train and Test Accuracy</a:t>
            </a:r>
          </a:p>
          <a:p>
            <a:pPr>
              <a:buFont typeface="Wingdings" pitchFamily="2" charset="2"/>
              <a:buChar char="v"/>
            </a:pPr>
            <a:r>
              <a:rPr lang="en-US" sz="2800" dirty="0">
                <a:latin typeface="+mj-lt"/>
                <a:cs typeface="Arial" pitchFamily="34" charset="0"/>
              </a:rPr>
              <a:t>Deployment </a:t>
            </a:r>
          </a:p>
          <a:p>
            <a:pPr>
              <a:buFont typeface="Wingdings" pitchFamily="2" charset="2"/>
              <a:buChar char="v"/>
            </a:pPr>
            <a:r>
              <a:rPr lang="en-US" sz="2800" dirty="0">
                <a:latin typeface="+mj-lt"/>
                <a:cs typeface="Arial" pitchFamily="34" charset="0"/>
              </a:rPr>
              <a:t> Challenges in the Project</a:t>
            </a:r>
          </a:p>
          <a:p>
            <a:pPr>
              <a:buFont typeface="Wingdings" pitchFamily="2" charset="2"/>
              <a:buChar char="v"/>
            </a:pPr>
            <a:r>
              <a:rPr lang="en-US" sz="2800" dirty="0">
                <a:latin typeface="+mj-lt"/>
                <a:cs typeface="Arial" pitchFamily="34" charset="0"/>
              </a:rPr>
              <a:t> Advantages</a:t>
            </a:r>
          </a:p>
          <a:p>
            <a:pPr>
              <a:buFont typeface="Wingdings" pitchFamily="2" charset="2"/>
              <a:buChar char="v"/>
            </a:pPr>
            <a:r>
              <a:rPr lang="en-US" sz="2800" dirty="0">
                <a:latin typeface="+mj-lt"/>
                <a:cs typeface="Arial" pitchFamily="34" charset="0"/>
              </a:rPr>
              <a:t> Application</a:t>
            </a:r>
          </a:p>
          <a:p>
            <a:pPr>
              <a:buFont typeface="Wingdings" pitchFamily="2" charset="2"/>
              <a:buChar char="v"/>
            </a:pPr>
            <a:r>
              <a:rPr lang="en-US" sz="2800" dirty="0">
                <a:latin typeface="+mj-lt"/>
                <a:cs typeface="Arial" pitchFamily="34" charset="0"/>
              </a:rPr>
              <a:t> Conclusion</a:t>
            </a:r>
          </a:p>
          <a:p>
            <a:pPr marL="0" indent="0">
              <a:buNone/>
            </a:pPr>
            <a:endParaRPr lang="en-US" sz="2800" dirty="0">
              <a:latin typeface="+mj-lt"/>
              <a:cs typeface="Arial" pitchFamily="34" charset="0"/>
            </a:endParaRPr>
          </a:p>
          <a:p>
            <a:endParaRPr lang="en-IN" dirty="0"/>
          </a:p>
        </p:txBody>
      </p:sp>
      <p:cxnSp>
        <p:nvCxnSpPr>
          <p:cNvPr id="5" name="Straight Connector 4">
            <a:extLst>
              <a:ext uri="{FF2B5EF4-FFF2-40B4-BE49-F238E27FC236}">
                <a16:creationId xmlns:a16="http://schemas.microsoft.com/office/drawing/2014/main" id="{BC1BFA31-2A6A-6503-FC99-B51EB89FB99D}"/>
              </a:ext>
            </a:extLst>
          </p:cNvPr>
          <p:cNvCxnSpPr/>
          <p:nvPr/>
        </p:nvCxnSpPr>
        <p:spPr>
          <a:xfrm>
            <a:off x="770965" y="98612"/>
            <a:ext cx="0" cy="6454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387BCE1-889F-3EE8-2DF3-069AC1854146}"/>
              </a:ext>
            </a:extLst>
          </p:cNvPr>
          <p:cNvCxnSpPr/>
          <p:nvPr/>
        </p:nvCxnSpPr>
        <p:spPr>
          <a:xfrm>
            <a:off x="251012" y="214256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C23FEA1-2603-23D1-874E-240E58D20FF5}"/>
              </a:ext>
            </a:extLst>
          </p:cNvPr>
          <p:cNvCxnSpPr>
            <a:cxnSpLocks/>
          </p:cNvCxnSpPr>
          <p:nvPr/>
        </p:nvCxnSpPr>
        <p:spPr>
          <a:xfrm>
            <a:off x="1093694" y="338231"/>
            <a:ext cx="0" cy="59012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58D1755-B2C9-ADDE-5052-9B231D6F7ACD}"/>
              </a:ext>
            </a:extLst>
          </p:cNvPr>
          <p:cNvCxnSpPr/>
          <p:nvPr/>
        </p:nvCxnSpPr>
        <p:spPr>
          <a:xfrm>
            <a:off x="3437964" y="1317812"/>
            <a:ext cx="5316071"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95904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B937-F7E8-89E2-8A41-CCA25FF0CD39}"/>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Logistic regression </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E591642-4B66-D426-7483-7D8B95F2953F}"/>
              </a:ext>
            </a:extLst>
          </p:cNvPr>
          <p:cNvSpPr>
            <a:spLocks noGrp="1"/>
          </p:cNvSpPr>
          <p:nvPr>
            <p:ph idx="1"/>
          </p:nvPr>
        </p:nvSpPr>
        <p:spPr>
          <a:xfrm>
            <a:off x="570716" y="1881468"/>
            <a:ext cx="10693437" cy="4351338"/>
          </a:xfrm>
        </p:spPr>
        <p:txBody>
          <a:bodyPr/>
          <a:lstStyle/>
          <a:p>
            <a:r>
              <a:rPr lang="en-US" sz="2000" dirty="0">
                <a:highlight>
                  <a:srgbClr val="FFFF00"/>
                </a:highlight>
              </a:rPr>
              <a:t>Feature selected </a:t>
            </a:r>
            <a:r>
              <a:rPr lang="en-US" sz="2000" dirty="0"/>
              <a:t>=</a:t>
            </a:r>
          </a:p>
          <a:p>
            <a:endParaRPr lang="en-US" dirty="0"/>
          </a:p>
          <a:p>
            <a:r>
              <a:rPr lang="en-US" sz="2000" dirty="0">
                <a:highlight>
                  <a:srgbClr val="FFFF00"/>
                </a:highlight>
              </a:rPr>
              <a:t>Slope  </a:t>
            </a:r>
            <a:r>
              <a:rPr lang="en-US" sz="2000" dirty="0"/>
              <a:t>                   =7.2813</a:t>
            </a:r>
          </a:p>
          <a:p>
            <a:r>
              <a:rPr lang="en-US" sz="2000" dirty="0">
                <a:highlight>
                  <a:srgbClr val="FFFF00"/>
                </a:highlight>
              </a:rPr>
              <a:t>Intercepts  </a:t>
            </a:r>
            <a:r>
              <a:rPr lang="en-US" sz="2000" dirty="0"/>
              <a:t>          =</a:t>
            </a:r>
          </a:p>
          <a:p>
            <a:endParaRPr lang="en-US" dirty="0"/>
          </a:p>
          <a:p>
            <a:r>
              <a:rPr lang="en-US" sz="2000" dirty="0">
                <a:highlight>
                  <a:srgbClr val="FFFF00"/>
                </a:highlight>
              </a:rPr>
              <a:t>Accuracy on train data</a:t>
            </a:r>
            <a:r>
              <a:rPr lang="en-US" sz="2000" dirty="0"/>
              <a:t>=65%</a:t>
            </a:r>
          </a:p>
          <a:p>
            <a:r>
              <a:rPr lang="en-US" sz="2000" dirty="0">
                <a:highlight>
                  <a:srgbClr val="FFFF00"/>
                </a:highlight>
              </a:rPr>
              <a:t>Accuracy on test data</a:t>
            </a:r>
            <a:r>
              <a:rPr lang="en-US" sz="2000" dirty="0"/>
              <a:t>=64%</a:t>
            </a:r>
            <a:endParaRPr lang="en-IN" sz="2000" dirty="0"/>
          </a:p>
        </p:txBody>
      </p:sp>
      <p:sp>
        <p:nvSpPr>
          <p:cNvPr id="4" name="Rectangle 1">
            <a:extLst>
              <a:ext uri="{FF2B5EF4-FFF2-40B4-BE49-F238E27FC236}">
                <a16:creationId xmlns:a16="http://schemas.microsoft.com/office/drawing/2014/main" id="{E1AB5767-7094-D890-D6D8-56960FBAE975}"/>
              </a:ext>
            </a:extLst>
          </p:cNvPr>
          <p:cNvSpPr>
            <a:spLocks noChangeArrowheads="1"/>
          </p:cNvSpPr>
          <p:nvPr/>
        </p:nvSpPr>
        <p:spPr bwMode="auto">
          <a:xfrm>
            <a:off x="2891119" y="2175849"/>
            <a:ext cx="907676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ECE786C-37F9-036F-AEA6-8F0AA3F2D2B0}"/>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520326D-7CE3-1995-0F8C-4E33F31F99D8}"/>
              </a:ext>
            </a:extLst>
          </p:cNvPr>
          <p:cNvSpPr>
            <a:spLocks noChangeArrowheads="1"/>
          </p:cNvSpPr>
          <p:nvPr/>
        </p:nvSpPr>
        <p:spPr bwMode="auto">
          <a:xfrm>
            <a:off x="4953000" y="6705318"/>
            <a:ext cx="4807686"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28903CB-3222-8AC6-F1B9-A65B195A7E6E}"/>
              </a:ext>
            </a:extLst>
          </p:cNvPr>
          <p:cNvSpPr>
            <a:spLocks noChangeArrowheads="1"/>
          </p:cNvSpPr>
          <p:nvPr/>
        </p:nvSpPr>
        <p:spPr bwMode="auto">
          <a:xfrm>
            <a:off x="3225052" y="1912231"/>
            <a:ext cx="8390966"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1400" b="1" i="0" u="none" strike="noStrike" cap="none" normalizeH="0" baseline="0" dirty="0">
                <a:ln>
                  <a:noFill/>
                </a:ln>
                <a:solidFill>
                  <a:srgbClr val="000000"/>
                </a:solidFill>
                <a:effectLst/>
                <a:latin typeface="Courier New" panose="02070309020205020404" pitchFamily="49" charset="0"/>
              </a:rPr>
              <a:t>'type_of_meal_plan', 'market_segment_type', 'no_of_adults', 'no_of_week_nights', 'required_car_parking_space', 'arrival_month', 'avg_price_per_room', 'no_of_special_requests']</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40CBE5F9-7CB3-37FE-616C-AD43F66C74EE}"/>
              </a:ext>
            </a:extLst>
          </p:cNvPr>
          <p:cNvSpPr>
            <a:spLocks noChangeArrowheads="1"/>
          </p:cNvSpPr>
          <p:nvPr/>
        </p:nvSpPr>
        <p:spPr bwMode="auto">
          <a:xfrm>
            <a:off x="3307976" y="3249044"/>
            <a:ext cx="7144871"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rPr>
              <a:t>[-0.0270703 , -0.76676554, -0.24550667, -0.13578124, 1.40714271, -0.0174829 , -0.01037427, 1.26615146]</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DE726012-3F46-4148-3CF7-3E63ADEB5778}"/>
              </a:ext>
            </a:extLst>
          </p:cNvPr>
          <p:cNvCxnSpPr/>
          <p:nvPr/>
        </p:nvCxnSpPr>
        <p:spPr>
          <a:xfrm>
            <a:off x="1636060" y="1470211"/>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32810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1527-28BD-BBF3-6F87-AB24E2B05145}"/>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Decision Tree</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9A5AA26-9FAA-3C6D-492F-A086F1467288}"/>
              </a:ext>
            </a:extLst>
          </p:cNvPr>
          <p:cNvSpPr>
            <a:spLocks noGrp="1"/>
          </p:cNvSpPr>
          <p:nvPr>
            <p:ph idx="1"/>
          </p:nvPr>
        </p:nvSpPr>
        <p:spPr/>
        <p:txBody>
          <a:bodyPr>
            <a:normAutofit/>
          </a:bodyPr>
          <a:lstStyle/>
          <a:p>
            <a:r>
              <a:rPr lang="en-US" sz="2000" dirty="0">
                <a:highlight>
                  <a:srgbClr val="FFFF00"/>
                </a:highlight>
              </a:rPr>
              <a:t>Hyperparameters used</a:t>
            </a:r>
            <a:r>
              <a:rPr lang="en-US" sz="2000" dirty="0"/>
              <a:t>:</a:t>
            </a:r>
          </a:p>
          <a:p>
            <a:pPr marL="0" indent="0">
              <a:buNone/>
            </a:pPr>
            <a:r>
              <a:rPr lang="en-US" sz="2000" dirty="0"/>
              <a:t>    criterion=Gini,  </a:t>
            </a:r>
          </a:p>
          <a:p>
            <a:pPr marL="0" indent="0">
              <a:buNone/>
            </a:pPr>
            <a:r>
              <a:rPr lang="en-US" sz="2000" dirty="0"/>
              <a:t>    min_samples_leaves=50,  </a:t>
            </a:r>
          </a:p>
          <a:p>
            <a:pPr marL="0" indent="0">
              <a:buNone/>
            </a:pPr>
            <a:r>
              <a:rPr lang="en-US" sz="2000" dirty="0"/>
              <a:t>    min_sample_split=100  ,</a:t>
            </a:r>
          </a:p>
          <a:p>
            <a:pPr marL="0" indent="0">
              <a:buNone/>
            </a:pPr>
            <a:r>
              <a:rPr lang="en-US" sz="2000" dirty="0"/>
              <a:t>    max_dept=10</a:t>
            </a:r>
          </a:p>
          <a:p>
            <a:pPr marL="0" indent="0">
              <a:buNone/>
            </a:pPr>
            <a:endParaRPr lang="en-US" sz="2000" dirty="0"/>
          </a:p>
          <a:p>
            <a:r>
              <a:rPr lang="en-US" sz="2000" dirty="0">
                <a:highlight>
                  <a:srgbClr val="FFFF00"/>
                </a:highlight>
              </a:rPr>
              <a:t>Accuracy on train data</a:t>
            </a:r>
            <a:r>
              <a:rPr lang="en-US" sz="2000" dirty="0"/>
              <a:t>:82%</a:t>
            </a:r>
          </a:p>
          <a:p>
            <a:endParaRPr lang="en-US" sz="2000" dirty="0"/>
          </a:p>
          <a:p>
            <a:r>
              <a:rPr lang="en-US" sz="2000" dirty="0">
                <a:highlight>
                  <a:srgbClr val="FFFF00"/>
                </a:highlight>
              </a:rPr>
              <a:t>Accuracy on test data</a:t>
            </a:r>
            <a:r>
              <a:rPr lang="en-US" sz="2000" dirty="0"/>
              <a:t>:83%</a:t>
            </a:r>
            <a:endParaRPr lang="en-IN" sz="2000" dirty="0"/>
          </a:p>
        </p:txBody>
      </p:sp>
      <p:pic>
        <p:nvPicPr>
          <p:cNvPr id="5" name="Picture 4">
            <a:extLst>
              <a:ext uri="{FF2B5EF4-FFF2-40B4-BE49-F238E27FC236}">
                <a16:creationId xmlns:a16="http://schemas.microsoft.com/office/drawing/2014/main" id="{AFB87813-8F19-EB96-32A0-A69AE9163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067" y="2170019"/>
            <a:ext cx="5114925" cy="2517962"/>
          </a:xfrm>
          <a:prstGeom prst="rect">
            <a:avLst/>
          </a:prstGeom>
        </p:spPr>
      </p:pic>
      <p:cxnSp>
        <p:nvCxnSpPr>
          <p:cNvPr id="4" name="Straight Connector 3">
            <a:extLst>
              <a:ext uri="{FF2B5EF4-FFF2-40B4-BE49-F238E27FC236}">
                <a16:creationId xmlns:a16="http://schemas.microsoft.com/office/drawing/2014/main" id="{0F33814D-4C41-F458-7EB2-3C7218DF7A6E}"/>
              </a:ext>
            </a:extLst>
          </p:cNvPr>
          <p:cNvCxnSpPr/>
          <p:nvPr/>
        </p:nvCxnSpPr>
        <p:spPr>
          <a:xfrm>
            <a:off x="1595718" y="1461247"/>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86941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AD82-685B-3DE8-2EEF-C91BCB908D55}"/>
              </a:ext>
            </a:extLst>
          </p:cNvPr>
          <p:cNvSpPr>
            <a:spLocks noGrp="1"/>
          </p:cNvSpPr>
          <p:nvPr>
            <p:ph type="title"/>
          </p:nvPr>
        </p:nvSpPr>
        <p:spPr>
          <a:xfrm>
            <a:off x="838200" y="338231"/>
            <a:ext cx="10515600" cy="925793"/>
          </a:xfrm>
        </p:spPr>
        <p:txBody>
          <a:bodyPr/>
          <a:lstStyle/>
          <a:p>
            <a:pPr algn="ctr"/>
            <a:r>
              <a:rPr lang="en-US" dirty="0">
                <a:solidFill>
                  <a:schemeClr val="accent1">
                    <a:lumMod val="75000"/>
                  </a:schemeClr>
                </a:solidFill>
                <a:latin typeface="Algerian" panose="04020705040A02060702" pitchFamily="82" charset="0"/>
              </a:rPr>
              <a:t>Random forest</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10F4466-3172-FA1F-EAD4-06F1C8C962C8}"/>
              </a:ext>
            </a:extLst>
          </p:cNvPr>
          <p:cNvSpPr>
            <a:spLocks noGrp="1"/>
          </p:cNvSpPr>
          <p:nvPr>
            <p:ph idx="1"/>
          </p:nvPr>
        </p:nvSpPr>
        <p:spPr>
          <a:xfrm>
            <a:off x="838199" y="1825625"/>
            <a:ext cx="10922347" cy="4351338"/>
          </a:xfrm>
        </p:spPr>
        <p:txBody>
          <a:bodyPr/>
          <a:lstStyle/>
          <a:p>
            <a:r>
              <a:rPr lang="en-US" sz="2000" dirty="0">
                <a:highlight>
                  <a:srgbClr val="FFFF00"/>
                </a:highlight>
              </a:rPr>
              <a:t>Hyperparameters used</a:t>
            </a:r>
            <a:r>
              <a:rPr lang="en-US" sz="2000" dirty="0"/>
              <a:t>: </a:t>
            </a:r>
          </a:p>
          <a:p>
            <a:pPr marL="0" indent="0">
              <a:buNone/>
            </a:pPr>
            <a:r>
              <a:rPr lang="en-US" sz="2000" dirty="0"/>
              <a:t>    n_estimators=25, </a:t>
            </a:r>
          </a:p>
          <a:p>
            <a:pPr marL="0" indent="0">
              <a:buNone/>
            </a:pPr>
            <a:r>
              <a:rPr lang="en-US" sz="2000" dirty="0"/>
              <a:t>    criterion=Gini, </a:t>
            </a:r>
          </a:p>
          <a:p>
            <a:pPr marL="0" indent="0">
              <a:buNone/>
            </a:pPr>
            <a:r>
              <a:rPr lang="en-US" sz="2000" dirty="0"/>
              <a:t>    min_sample_leave=5 ,</a:t>
            </a:r>
          </a:p>
          <a:p>
            <a:pPr marL="0" indent="0">
              <a:buNone/>
            </a:pPr>
            <a:r>
              <a:rPr lang="en-US" sz="2000" dirty="0"/>
              <a:t>    min_sample_split=10, </a:t>
            </a:r>
          </a:p>
          <a:p>
            <a:pPr marL="0" indent="0">
              <a:buNone/>
            </a:pPr>
            <a:r>
              <a:rPr lang="en-US" sz="2000" dirty="0"/>
              <a:t>    max_depth=15</a:t>
            </a:r>
          </a:p>
          <a:p>
            <a:pPr marL="0" indent="0">
              <a:buNone/>
            </a:pPr>
            <a:endParaRPr lang="en-US" sz="2000" dirty="0"/>
          </a:p>
          <a:p>
            <a:r>
              <a:rPr lang="en-US" sz="2000" dirty="0">
                <a:highlight>
                  <a:srgbClr val="FFFF00"/>
                </a:highlight>
              </a:rPr>
              <a:t>Accuracy on train data</a:t>
            </a:r>
            <a:r>
              <a:rPr lang="en-US" sz="2000" dirty="0"/>
              <a:t>=87%</a:t>
            </a:r>
          </a:p>
          <a:p>
            <a:r>
              <a:rPr lang="en-US" sz="2000" dirty="0">
                <a:highlight>
                  <a:srgbClr val="FFFF00"/>
                </a:highlight>
              </a:rPr>
              <a:t>Accuracy on test data</a:t>
            </a:r>
            <a:r>
              <a:rPr lang="en-US" sz="2000" dirty="0"/>
              <a:t>=85%</a:t>
            </a:r>
          </a:p>
          <a:p>
            <a:endParaRPr lang="en-US" dirty="0"/>
          </a:p>
          <a:p>
            <a:endParaRPr lang="en-US" dirty="0"/>
          </a:p>
          <a:p>
            <a:endParaRPr lang="en-IN" dirty="0"/>
          </a:p>
        </p:txBody>
      </p:sp>
      <p:sp>
        <p:nvSpPr>
          <p:cNvPr id="4" name="Rectangle 1">
            <a:extLst>
              <a:ext uri="{FF2B5EF4-FFF2-40B4-BE49-F238E27FC236}">
                <a16:creationId xmlns:a16="http://schemas.microsoft.com/office/drawing/2014/main" id="{F3A602EA-CAA8-128E-2AC0-076C404DDD52}"/>
              </a:ext>
            </a:extLst>
          </p:cNvPr>
          <p:cNvSpPr>
            <a:spLocks noChangeArrowheads="1"/>
          </p:cNvSpPr>
          <p:nvPr/>
        </p:nvSpPr>
        <p:spPr bwMode="auto">
          <a:xfrm>
            <a:off x="5226424" y="2941422"/>
            <a:ext cx="562087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AC421748-9F74-F984-2527-4FFF3A8BD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878" y="2115671"/>
            <a:ext cx="5796803" cy="2447364"/>
          </a:xfrm>
          <a:prstGeom prst="rect">
            <a:avLst/>
          </a:prstGeom>
        </p:spPr>
      </p:pic>
      <p:cxnSp>
        <p:nvCxnSpPr>
          <p:cNvPr id="5" name="Straight Connector 4">
            <a:extLst>
              <a:ext uri="{FF2B5EF4-FFF2-40B4-BE49-F238E27FC236}">
                <a16:creationId xmlns:a16="http://schemas.microsoft.com/office/drawing/2014/main" id="{0E2B91FF-01FF-9051-EA46-19CF55CBE362}"/>
              </a:ext>
            </a:extLst>
          </p:cNvPr>
          <p:cNvCxnSpPr/>
          <p:nvPr/>
        </p:nvCxnSpPr>
        <p:spPr>
          <a:xfrm>
            <a:off x="1559859" y="1237129"/>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4715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331E-10F5-C6BA-D504-916B02E3D29B}"/>
              </a:ext>
            </a:extLst>
          </p:cNvPr>
          <p:cNvSpPr>
            <a:spLocks noGrp="1"/>
          </p:cNvSpPr>
          <p:nvPr>
            <p:ph type="title"/>
          </p:nvPr>
        </p:nvSpPr>
        <p:spPr>
          <a:xfrm>
            <a:off x="838200" y="365126"/>
            <a:ext cx="10515600" cy="791322"/>
          </a:xfrm>
        </p:spPr>
        <p:txBody>
          <a:bodyPr/>
          <a:lstStyle/>
          <a:p>
            <a:pPr algn="ctr"/>
            <a:r>
              <a:rPr lang="en-IN" dirty="0">
                <a:solidFill>
                  <a:schemeClr val="accent1">
                    <a:lumMod val="75000"/>
                  </a:schemeClr>
                </a:solidFill>
                <a:latin typeface="Algerian" panose="04020705040A02060702" pitchFamily="82" charset="0"/>
              </a:rPr>
              <a:t>Gradient Boosting Method</a:t>
            </a:r>
          </a:p>
        </p:txBody>
      </p:sp>
      <p:sp>
        <p:nvSpPr>
          <p:cNvPr id="3" name="Content Placeholder 2">
            <a:extLst>
              <a:ext uri="{FF2B5EF4-FFF2-40B4-BE49-F238E27FC236}">
                <a16:creationId xmlns:a16="http://schemas.microsoft.com/office/drawing/2014/main" id="{F4BD2FD0-4C83-48B8-4E7B-B0F40E6075E4}"/>
              </a:ext>
            </a:extLst>
          </p:cNvPr>
          <p:cNvSpPr>
            <a:spLocks noGrp="1"/>
          </p:cNvSpPr>
          <p:nvPr>
            <p:ph idx="1"/>
          </p:nvPr>
        </p:nvSpPr>
        <p:spPr>
          <a:xfrm>
            <a:off x="838200" y="1308847"/>
            <a:ext cx="10515600" cy="4868116"/>
          </a:xfrm>
        </p:spPr>
        <p:txBody>
          <a:bodyPr/>
          <a:lstStyle/>
          <a:p>
            <a:r>
              <a:rPr lang="en-IN" sz="2000" dirty="0">
                <a:highlight>
                  <a:srgbClr val="FFFF00"/>
                </a:highlight>
              </a:rPr>
              <a:t>Model Parameters</a:t>
            </a:r>
            <a:r>
              <a:rPr lang="en-IN" sz="2000" dirty="0"/>
              <a:t>:</a:t>
            </a:r>
          </a:p>
          <a:p>
            <a:pPr marL="0" indent="0">
              <a:buNone/>
            </a:pPr>
            <a:r>
              <a:rPr lang="en-IN" sz="2000" dirty="0"/>
              <a:t>   n_estimators=10</a:t>
            </a:r>
          </a:p>
          <a:p>
            <a:pPr marL="0" indent="0">
              <a:buNone/>
            </a:pPr>
            <a:r>
              <a:rPr lang="en-IN" sz="2000" dirty="0"/>
              <a:t>  Max_depth=6</a:t>
            </a:r>
          </a:p>
          <a:p>
            <a:pPr marL="0" indent="0">
              <a:buNone/>
            </a:pPr>
            <a:r>
              <a:rPr lang="en-IN" sz="2000" dirty="0"/>
              <a:t>  Learning_rate=0.9</a:t>
            </a:r>
          </a:p>
          <a:p>
            <a:pPr marL="0" indent="0">
              <a:buNone/>
            </a:pPr>
            <a:r>
              <a:rPr lang="en-IN" sz="2000" dirty="0"/>
              <a:t>  Min_samples_leaf=100</a:t>
            </a:r>
          </a:p>
          <a:p>
            <a:pPr marL="0" indent="0">
              <a:buNone/>
            </a:pPr>
            <a:r>
              <a:rPr lang="en-IN" sz="2000" dirty="0"/>
              <a:t>  Min_sample_split=50</a:t>
            </a:r>
          </a:p>
          <a:p>
            <a:pPr marL="0" indent="0">
              <a:buNone/>
            </a:pPr>
            <a:endParaRPr lang="en-IN" sz="2000" dirty="0"/>
          </a:p>
          <a:p>
            <a:r>
              <a:rPr lang="en-IN" sz="2000" dirty="0">
                <a:highlight>
                  <a:srgbClr val="FFFF00"/>
                </a:highlight>
              </a:rPr>
              <a:t>Accuracy of train data</a:t>
            </a:r>
            <a:r>
              <a:rPr lang="en-IN" sz="2000" dirty="0"/>
              <a:t>=89%</a:t>
            </a:r>
          </a:p>
          <a:p>
            <a:pPr marL="0" indent="0">
              <a:buNone/>
            </a:pPr>
            <a:endParaRPr lang="en-IN" sz="2000" dirty="0"/>
          </a:p>
          <a:p>
            <a:r>
              <a:rPr lang="en-IN" sz="2000" dirty="0">
                <a:highlight>
                  <a:srgbClr val="FFFF00"/>
                </a:highlight>
              </a:rPr>
              <a:t>Accuracy of test data</a:t>
            </a:r>
            <a:r>
              <a:rPr lang="en-IN" sz="2000" dirty="0"/>
              <a:t>=88%</a:t>
            </a:r>
          </a:p>
          <a:p>
            <a:pPr marL="0" indent="0">
              <a:buNone/>
            </a:pPr>
            <a:endParaRPr lang="en-IN" sz="2000" dirty="0"/>
          </a:p>
          <a:p>
            <a:endParaRPr lang="en-IN" sz="2000" dirty="0"/>
          </a:p>
          <a:p>
            <a:pPr marL="0" indent="0">
              <a:buNone/>
            </a:pPr>
            <a:endParaRPr lang="en-IN" dirty="0"/>
          </a:p>
        </p:txBody>
      </p:sp>
      <p:pic>
        <p:nvPicPr>
          <p:cNvPr id="5" name="Picture 4">
            <a:extLst>
              <a:ext uri="{FF2B5EF4-FFF2-40B4-BE49-F238E27FC236}">
                <a16:creationId xmlns:a16="http://schemas.microsoft.com/office/drawing/2014/main" id="{1AA23F25-6F19-B1B9-65AD-1737DB2D5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388" y="1972235"/>
            <a:ext cx="6302189" cy="2913530"/>
          </a:xfrm>
          <a:prstGeom prst="rect">
            <a:avLst/>
          </a:prstGeom>
        </p:spPr>
      </p:pic>
      <p:cxnSp>
        <p:nvCxnSpPr>
          <p:cNvPr id="4" name="Straight Connector 3">
            <a:extLst>
              <a:ext uri="{FF2B5EF4-FFF2-40B4-BE49-F238E27FC236}">
                <a16:creationId xmlns:a16="http://schemas.microsoft.com/office/drawing/2014/main" id="{C18A9B14-78EB-8AEB-429F-70D1EE7EDC0B}"/>
              </a:ext>
            </a:extLst>
          </p:cNvPr>
          <p:cNvCxnSpPr/>
          <p:nvPr/>
        </p:nvCxnSpPr>
        <p:spPr>
          <a:xfrm>
            <a:off x="1559859" y="1237129"/>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93515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ECAD-756F-8B2D-FD59-15F33911250C}"/>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Model summary report</a:t>
            </a:r>
            <a:endParaRPr lang="en-IN" dirty="0">
              <a:solidFill>
                <a:schemeClr val="accent1">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FCDA3513-6730-A5FC-EBDE-C500276360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9765" y="2438633"/>
            <a:ext cx="8050306" cy="3038801"/>
          </a:xfrm>
        </p:spPr>
      </p:pic>
      <p:cxnSp>
        <p:nvCxnSpPr>
          <p:cNvPr id="3" name="Straight Connector 2">
            <a:extLst>
              <a:ext uri="{FF2B5EF4-FFF2-40B4-BE49-F238E27FC236}">
                <a16:creationId xmlns:a16="http://schemas.microsoft.com/office/drawing/2014/main" id="{8F3615D4-B978-734C-D693-D07B3C52819C}"/>
              </a:ext>
            </a:extLst>
          </p:cNvPr>
          <p:cNvCxnSpPr/>
          <p:nvPr/>
        </p:nvCxnSpPr>
        <p:spPr>
          <a:xfrm>
            <a:off x="1577788" y="1559858"/>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9243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75FE-3BBA-CAC6-D7E4-F7A489F142A5}"/>
              </a:ext>
            </a:extLst>
          </p:cNvPr>
          <p:cNvSpPr>
            <a:spLocks noGrp="1"/>
          </p:cNvSpPr>
          <p:nvPr>
            <p:ph type="title"/>
          </p:nvPr>
        </p:nvSpPr>
        <p:spPr>
          <a:xfrm>
            <a:off x="838200" y="365125"/>
            <a:ext cx="10515600" cy="674781"/>
          </a:xfrm>
        </p:spPr>
        <p:txBody>
          <a:bodyPr>
            <a:normAutofit fontScale="90000"/>
          </a:bodyPr>
          <a:lstStyle/>
          <a:p>
            <a:pPr algn="ctr"/>
            <a:r>
              <a:rPr lang="en-IN" dirty="0">
                <a:solidFill>
                  <a:schemeClr val="accent1">
                    <a:lumMod val="75000"/>
                  </a:schemeClr>
                </a:solidFill>
                <a:latin typeface="Algerian" panose="04020705040A02060702" pitchFamily="82" charset="0"/>
              </a:rPr>
              <a:t>Important features</a:t>
            </a:r>
          </a:p>
        </p:txBody>
      </p:sp>
      <p:pic>
        <p:nvPicPr>
          <p:cNvPr id="5" name="Content Placeholder 4">
            <a:extLst>
              <a:ext uri="{FF2B5EF4-FFF2-40B4-BE49-F238E27FC236}">
                <a16:creationId xmlns:a16="http://schemas.microsoft.com/office/drawing/2014/main" id="{14E3DE17-813F-992B-EB03-83320E761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24" y="1389529"/>
            <a:ext cx="11456893" cy="4787434"/>
          </a:xfrm>
        </p:spPr>
      </p:pic>
      <p:cxnSp>
        <p:nvCxnSpPr>
          <p:cNvPr id="3" name="Straight Connector 2">
            <a:extLst>
              <a:ext uri="{FF2B5EF4-FFF2-40B4-BE49-F238E27FC236}">
                <a16:creationId xmlns:a16="http://schemas.microsoft.com/office/drawing/2014/main" id="{1AC6B120-647B-6AA6-2F97-5C531686D8C5}"/>
              </a:ext>
            </a:extLst>
          </p:cNvPr>
          <p:cNvCxnSpPr/>
          <p:nvPr/>
        </p:nvCxnSpPr>
        <p:spPr>
          <a:xfrm>
            <a:off x="1559859" y="1237129"/>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59362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C476-A414-BBAE-4B77-E37F41CB8C46}"/>
              </a:ext>
            </a:extLst>
          </p:cNvPr>
          <p:cNvSpPr>
            <a:spLocks noGrp="1"/>
          </p:cNvSpPr>
          <p:nvPr>
            <p:ph type="title"/>
          </p:nvPr>
        </p:nvSpPr>
        <p:spPr/>
        <p:txBody>
          <a:bodyPr/>
          <a:lstStyle/>
          <a:p>
            <a:pPr algn="ctr"/>
            <a:r>
              <a:rPr lang="en-IN" dirty="0">
                <a:solidFill>
                  <a:schemeClr val="accent1">
                    <a:lumMod val="75000"/>
                  </a:schemeClr>
                </a:solidFill>
                <a:latin typeface="Algerian" panose="04020705040A02060702" pitchFamily="82" charset="0"/>
              </a:rPr>
              <a:t>Deployment</a:t>
            </a:r>
          </a:p>
        </p:txBody>
      </p:sp>
      <p:pic>
        <p:nvPicPr>
          <p:cNvPr id="6" name="Content Placeholder 5">
            <a:extLst>
              <a:ext uri="{FF2B5EF4-FFF2-40B4-BE49-F238E27FC236}">
                <a16:creationId xmlns:a16="http://schemas.microsoft.com/office/drawing/2014/main" id="{D58A663E-B156-20B9-F87D-EB0282676C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274" y="1825625"/>
            <a:ext cx="5678726" cy="4351338"/>
          </a:xfrm>
        </p:spPr>
      </p:pic>
      <p:cxnSp>
        <p:nvCxnSpPr>
          <p:cNvPr id="4" name="Straight Connector 3">
            <a:extLst>
              <a:ext uri="{FF2B5EF4-FFF2-40B4-BE49-F238E27FC236}">
                <a16:creationId xmlns:a16="http://schemas.microsoft.com/office/drawing/2014/main" id="{0B706D27-A142-49FE-7482-92B5B059ED2F}"/>
              </a:ext>
            </a:extLst>
          </p:cNvPr>
          <p:cNvCxnSpPr/>
          <p:nvPr/>
        </p:nvCxnSpPr>
        <p:spPr>
          <a:xfrm>
            <a:off x="1568824" y="1326776"/>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FA06B77-F46D-D724-8CF7-667174B00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258" y="1825624"/>
            <a:ext cx="5678727" cy="4351339"/>
          </a:xfrm>
          <a:prstGeom prst="rect">
            <a:avLst/>
          </a:prstGeom>
        </p:spPr>
      </p:pic>
    </p:spTree>
    <p:extLst>
      <p:ext uri="{BB962C8B-B14F-4D97-AF65-F5344CB8AC3E}">
        <p14:creationId xmlns:p14="http://schemas.microsoft.com/office/powerpoint/2010/main" val="347695636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86DC-B731-5585-7321-96B8095B5429}"/>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Interpretation</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617788F-E974-267C-303B-5D989813C0E8}"/>
              </a:ext>
            </a:extLst>
          </p:cNvPr>
          <p:cNvSpPr>
            <a:spLocks noGrp="1"/>
          </p:cNvSpPr>
          <p:nvPr>
            <p:ph idx="1"/>
          </p:nvPr>
        </p:nvSpPr>
        <p:spPr/>
        <p:txBody>
          <a:bodyPr>
            <a:normAutofit/>
          </a:bodyPr>
          <a:lstStyle/>
          <a:p>
            <a:r>
              <a:rPr lang="en-US" sz="2000" dirty="0"/>
              <a:t>15% of the total customers are unstable customers based on their previous record</a:t>
            </a:r>
          </a:p>
          <a:p>
            <a:r>
              <a:rPr lang="en-US" sz="2000" dirty="0"/>
              <a:t>54% of the trusted customers are customers who are potential to spend more  money</a:t>
            </a:r>
          </a:p>
          <a:p>
            <a:r>
              <a:rPr lang="en-IN" sz="2000" dirty="0"/>
              <a:t>Meal_plan 1 and 2 have the highest cancelation rate</a:t>
            </a:r>
          </a:p>
          <a:p>
            <a:r>
              <a:rPr lang="en-IN" sz="2000" dirty="0"/>
              <a:t>Room_type 1 and 4 have the highest cancelation rate</a:t>
            </a:r>
          </a:p>
          <a:p>
            <a:r>
              <a:rPr lang="en-IN" sz="2000" dirty="0"/>
              <a:t>June,july ,aug ,sept,oct have the highest number of canceled booking record</a:t>
            </a:r>
          </a:p>
          <a:p>
            <a:r>
              <a:rPr lang="en-US" sz="2000" i="0" dirty="0">
                <a:solidFill>
                  <a:srgbClr val="000000"/>
                </a:solidFill>
                <a:effectLst/>
              </a:rPr>
              <a:t>7% people of the </a:t>
            </a:r>
            <a:r>
              <a:rPr lang="en-US" sz="2000" i="0">
                <a:solidFill>
                  <a:srgbClr val="000000"/>
                </a:solidFill>
                <a:effectLst/>
              </a:rPr>
              <a:t>rest</a:t>
            </a:r>
            <a:r>
              <a:rPr lang="en-US" sz="2000">
                <a:solidFill>
                  <a:srgbClr val="000000"/>
                </a:solidFill>
              </a:rPr>
              <a:t>aurant </a:t>
            </a:r>
            <a:r>
              <a:rPr lang="en-US" sz="2000" i="0">
                <a:solidFill>
                  <a:srgbClr val="000000"/>
                </a:solidFill>
                <a:effectLst/>
              </a:rPr>
              <a:t>are </a:t>
            </a:r>
            <a:r>
              <a:rPr lang="en-US" sz="2000" i="0" dirty="0">
                <a:solidFill>
                  <a:srgbClr val="000000"/>
                </a:solidFill>
                <a:effectLst/>
              </a:rPr>
              <a:t>not loyal and need to be payed attention when they come for booking request</a:t>
            </a:r>
          </a:p>
          <a:p>
            <a:r>
              <a:rPr lang="en-US" sz="2000" dirty="0">
                <a:solidFill>
                  <a:srgbClr val="000000"/>
                </a:solidFill>
              </a:rPr>
              <a:t>R</a:t>
            </a:r>
            <a:r>
              <a:rPr lang="en-US" sz="2000" i="0" dirty="0">
                <a:solidFill>
                  <a:srgbClr val="000000"/>
                </a:solidFill>
                <a:effectLst/>
              </a:rPr>
              <a:t>eservation of hotel with the average cost of the room 65 is best seller </a:t>
            </a:r>
          </a:p>
          <a:p>
            <a:r>
              <a:rPr lang="en-US" sz="2000" i="0" dirty="0">
                <a:solidFill>
                  <a:srgbClr val="000000"/>
                </a:solidFill>
                <a:effectLst/>
              </a:rPr>
              <a:t>Customers who book rooms that are free of cost are have very less chances to cancelation</a:t>
            </a:r>
            <a:r>
              <a:rPr lang="en-US" sz="1400" b="1" i="0" u="none" strike="noStrike" dirty="0">
                <a:solidFill>
                  <a:srgbClr val="1A466C"/>
                </a:solidFill>
                <a:effectLst/>
                <a:hlinkClick r:id="rId2"/>
              </a:rPr>
              <a:t>¶</a:t>
            </a:r>
            <a:endParaRPr lang="en-US" sz="1400" b="1" i="0" dirty="0">
              <a:solidFill>
                <a:srgbClr val="000000"/>
              </a:solidFill>
              <a:effectLst/>
            </a:endParaRPr>
          </a:p>
          <a:p>
            <a:r>
              <a:rPr lang="en-US" sz="2000" i="0" dirty="0">
                <a:solidFill>
                  <a:srgbClr val="000000"/>
                </a:solidFill>
                <a:effectLst/>
              </a:rPr>
              <a:t>There are 62.29% reservations in 2018 and 85.24% of reservation in 2017 hence the reservation has decreased by 23%</a:t>
            </a:r>
          </a:p>
          <a:p>
            <a:endParaRPr lang="en-US" sz="2000" i="0" dirty="0">
              <a:solidFill>
                <a:srgbClr val="000000"/>
              </a:solidFill>
              <a:effectLst/>
              <a:latin typeface="Helvetica Neue"/>
            </a:endParaRPr>
          </a:p>
          <a:p>
            <a:endParaRPr lang="en-IN" dirty="0"/>
          </a:p>
          <a:p>
            <a:endParaRPr lang="en-IN" dirty="0"/>
          </a:p>
          <a:p>
            <a:endParaRPr lang="en-IN" dirty="0"/>
          </a:p>
        </p:txBody>
      </p:sp>
      <p:cxnSp>
        <p:nvCxnSpPr>
          <p:cNvPr id="4" name="Straight Connector 3">
            <a:extLst>
              <a:ext uri="{FF2B5EF4-FFF2-40B4-BE49-F238E27FC236}">
                <a16:creationId xmlns:a16="http://schemas.microsoft.com/office/drawing/2014/main" id="{0B823C42-7108-0545-F7DB-296FB48C3677}"/>
              </a:ext>
            </a:extLst>
          </p:cNvPr>
          <p:cNvCxnSpPr/>
          <p:nvPr/>
        </p:nvCxnSpPr>
        <p:spPr>
          <a:xfrm>
            <a:off x="1559859" y="1452282"/>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00142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1258-B175-D8EE-6E6D-4225890334E8}"/>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Suggessions</a:t>
            </a:r>
            <a:endParaRPr lang="en-IN"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E845510-FB31-E492-26B5-095C17B7FC84}"/>
              </a:ext>
            </a:extLst>
          </p:cNvPr>
          <p:cNvSpPr>
            <a:spLocks noGrp="1"/>
          </p:cNvSpPr>
          <p:nvPr>
            <p:ph idx="1"/>
          </p:nvPr>
        </p:nvSpPr>
        <p:spPr/>
        <p:txBody>
          <a:bodyPr/>
          <a:lstStyle/>
          <a:p>
            <a:r>
              <a:rPr lang="en-US" dirty="0"/>
              <a:t>Strategy with respect to room price needs to be planned to increase the revenue</a:t>
            </a:r>
          </a:p>
          <a:p>
            <a:r>
              <a:rPr lang="en-IN" dirty="0"/>
              <a:t>The restaurant has a high crowd to rich customers hence more facility can be provided inorder to earn more revenue</a:t>
            </a:r>
          </a:p>
          <a:p>
            <a:r>
              <a:rPr lang="en-IN" dirty="0"/>
              <a:t>Do not give Room_type 1 and Room_type 5 for repeated customers or make changes in the rooms</a:t>
            </a:r>
          </a:p>
          <a:p>
            <a:r>
              <a:rPr lang="en-IN" dirty="0"/>
              <a:t>Need to either update or change meal_plan 1 and meal_plan2</a:t>
            </a:r>
          </a:p>
          <a:p>
            <a:r>
              <a:rPr lang="en-IN" dirty="0"/>
              <a:t>Bring more offers and plans for the month of June,July ,august , September and October</a:t>
            </a:r>
          </a:p>
          <a:p>
            <a:endParaRPr lang="en-IN" dirty="0"/>
          </a:p>
          <a:p>
            <a:endParaRPr lang="en-IN" dirty="0"/>
          </a:p>
          <a:p>
            <a:endParaRPr lang="en-IN" dirty="0"/>
          </a:p>
        </p:txBody>
      </p:sp>
      <p:cxnSp>
        <p:nvCxnSpPr>
          <p:cNvPr id="4" name="Straight Connector 3">
            <a:extLst>
              <a:ext uri="{FF2B5EF4-FFF2-40B4-BE49-F238E27FC236}">
                <a16:creationId xmlns:a16="http://schemas.microsoft.com/office/drawing/2014/main" id="{58D14710-CEB7-59F1-EAB7-9A05F94AB61C}"/>
              </a:ext>
            </a:extLst>
          </p:cNvPr>
          <p:cNvCxnSpPr/>
          <p:nvPr/>
        </p:nvCxnSpPr>
        <p:spPr>
          <a:xfrm>
            <a:off x="1559859" y="1452282"/>
            <a:ext cx="928743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22621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A6B8-B414-5E2B-07D1-681F90CD781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F4A7971-28DB-4B96-2C7A-E9CAD986FC87}"/>
              </a:ext>
            </a:extLst>
          </p:cNvPr>
          <p:cNvSpPr>
            <a:spLocks noGrp="1"/>
          </p:cNvSpPr>
          <p:nvPr>
            <p:ph idx="1"/>
          </p:nvPr>
        </p:nvSpPr>
        <p:spPr/>
        <p:txBody>
          <a:bodyPr>
            <a:normAutofit/>
          </a:bodyPr>
          <a:lstStyle/>
          <a:p>
            <a:pPr marL="457200" lvl="1" indent="0" algn="ctr">
              <a:buNone/>
            </a:pPr>
            <a:r>
              <a:rPr lang="en-IN" sz="7200" dirty="0">
                <a:solidFill>
                  <a:schemeClr val="accent1">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24615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6605-9B9D-E36C-F796-535221408859}"/>
              </a:ext>
            </a:extLst>
          </p:cNvPr>
          <p:cNvSpPr>
            <a:spLocks noGrp="1"/>
          </p:cNvSpPr>
          <p:nvPr>
            <p:ph type="title"/>
          </p:nvPr>
        </p:nvSpPr>
        <p:spPr/>
        <p:txBody>
          <a:bodyPr/>
          <a:lstStyle/>
          <a:p>
            <a:pPr algn="ctr"/>
            <a:r>
              <a:rPr lang="en-US" b="1" dirty="0">
                <a:solidFill>
                  <a:schemeClr val="accent1">
                    <a:lumMod val="75000"/>
                  </a:schemeClr>
                </a:solidFill>
                <a:latin typeface="Algerian" panose="04020705040A02060702" pitchFamily="82" charset="0"/>
              </a:rPr>
              <a:t>Introduction</a:t>
            </a:r>
            <a:endParaRPr lang="en-IN" b="1"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D604910-1DFF-A498-8FCA-7B0921DEE70E}"/>
              </a:ext>
            </a:extLst>
          </p:cNvPr>
          <p:cNvSpPr>
            <a:spLocks noGrp="1"/>
          </p:cNvSpPr>
          <p:nvPr>
            <p:ph idx="1"/>
          </p:nvPr>
        </p:nvSpPr>
        <p:spPr>
          <a:xfrm>
            <a:off x="838200" y="1541928"/>
            <a:ext cx="10515600" cy="6570993"/>
          </a:xfrm>
        </p:spPr>
        <p:txBody>
          <a:bodyPr/>
          <a:lstStyle/>
          <a:p>
            <a:r>
              <a:rPr lang="en-US" sz="2400" b="0" i="0" dirty="0">
                <a:solidFill>
                  <a:srgbClr val="363636"/>
                </a:solidFill>
                <a:effectLst/>
                <a:latin typeface="Assistant" panose="020F0502020204030204" pitchFamily="2" charset="-79"/>
                <a:cs typeface="Assistant" panose="020F0502020204030204" pitchFamily="2" charset="-79"/>
              </a:rPr>
              <a:t>The word reservation is commonly known as blocking a specific room category for the guest for a particular period of time. So hotel needs to make sure a safe, assured and secure place for a guest stay who visits the hotel.</a:t>
            </a:r>
          </a:p>
          <a:p>
            <a:pPr marL="0" indent="0">
              <a:buNone/>
            </a:pPr>
            <a:endParaRPr lang="en-US" sz="2400" b="0" i="0" dirty="0">
              <a:solidFill>
                <a:srgbClr val="363636"/>
              </a:solidFill>
              <a:effectLst/>
              <a:latin typeface="Assistant" panose="020F0502020204030204" pitchFamily="2" charset="-79"/>
              <a:cs typeface="Assistant" panose="020F0502020204030204" pitchFamily="2" charset="-79"/>
            </a:endParaRPr>
          </a:p>
          <a:p>
            <a:r>
              <a:rPr lang="en-US" sz="2400" b="0" i="0" dirty="0">
                <a:solidFill>
                  <a:srgbClr val="363636"/>
                </a:solidFill>
                <a:effectLst/>
                <a:latin typeface="Assistant" panose="020F0502020204030204" pitchFamily="2" charset="-79"/>
                <a:cs typeface="Assistant" panose="020F0502020204030204" pitchFamily="2" charset="-79"/>
              </a:rPr>
              <a:t> Usually, most of the guests prefer to make advance reservations in hotels, resorts or other kinds of accommodation.</a:t>
            </a:r>
          </a:p>
          <a:p>
            <a:pPr marL="0" indent="0">
              <a:buNone/>
            </a:pPr>
            <a:endParaRPr lang="en-US" sz="2400" dirty="0">
              <a:solidFill>
                <a:srgbClr val="051145"/>
              </a:solidFill>
              <a:latin typeface="Lato" panose="020F0502020204030203" pitchFamily="34" charset="0"/>
            </a:endParaRPr>
          </a:p>
          <a:p>
            <a:r>
              <a:rPr lang="en-US" sz="2400" b="0" i="0" dirty="0">
                <a:solidFill>
                  <a:srgbClr val="363636"/>
                </a:solidFill>
                <a:effectLst/>
                <a:latin typeface="Assistant" panose="020F0502020204030204" pitchFamily="2" charset="-79"/>
                <a:cs typeface="Assistant" panose="020F0502020204030204" pitchFamily="2" charset="-79"/>
              </a:rPr>
              <a:t>The reservation is this bilateral commitment between a hotel and a guest, as stated by which the hotel should provide the particular room category which guest has been requested on booking and the guest have to concur to pay all pertinent charges. Generally, It is also known as a confirmation letter</a:t>
            </a:r>
            <a:r>
              <a:rPr lang="en-US" sz="2400" b="1" i="0" u="sng" dirty="0">
                <a:solidFill>
                  <a:srgbClr val="BA8500"/>
                </a:solidFill>
                <a:effectLst/>
                <a:latin typeface="Assistant" pitchFamily="2" charset="-79"/>
                <a:cs typeface="Assistant" pitchFamily="2" charset="-79"/>
                <a:hlinkClick r:id="rId2"/>
              </a:rPr>
              <a:t> </a:t>
            </a:r>
            <a:r>
              <a:rPr lang="en-US" sz="2400" b="0" i="0" dirty="0">
                <a:solidFill>
                  <a:srgbClr val="363636"/>
                </a:solidFill>
                <a:effectLst/>
                <a:latin typeface="Assistant" pitchFamily="2" charset="-79"/>
                <a:cs typeface="Assistant" pitchFamily="2" charset="-79"/>
              </a:rPr>
              <a:t>for the reservation.</a:t>
            </a:r>
            <a:endParaRPr lang="en-US" sz="2400" dirty="0">
              <a:effectLst/>
            </a:endParaRPr>
          </a:p>
          <a:p>
            <a:endParaRPr lang="en-IN" dirty="0"/>
          </a:p>
        </p:txBody>
      </p:sp>
      <p:cxnSp>
        <p:nvCxnSpPr>
          <p:cNvPr id="7" name="Straight Connector 6">
            <a:extLst>
              <a:ext uri="{FF2B5EF4-FFF2-40B4-BE49-F238E27FC236}">
                <a16:creationId xmlns:a16="http://schemas.microsoft.com/office/drawing/2014/main" id="{9D4BA4FC-09C7-A3E9-D631-39160092956C}"/>
              </a:ext>
            </a:extLst>
          </p:cNvPr>
          <p:cNvCxnSpPr/>
          <p:nvPr/>
        </p:nvCxnSpPr>
        <p:spPr>
          <a:xfrm>
            <a:off x="3254188" y="1281953"/>
            <a:ext cx="5316071"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4426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A58E-F7BB-D6C4-6FD7-29DC5D6BB886}"/>
              </a:ext>
            </a:extLst>
          </p:cNvPr>
          <p:cNvSpPr>
            <a:spLocks noGrp="1"/>
          </p:cNvSpPr>
          <p:nvPr>
            <p:ph type="title"/>
          </p:nvPr>
        </p:nvSpPr>
        <p:spPr>
          <a:xfrm>
            <a:off x="838200" y="338231"/>
            <a:ext cx="10515600" cy="1598145"/>
          </a:xfrm>
        </p:spPr>
        <p:txBody>
          <a:bodyPr/>
          <a:lstStyle/>
          <a:p>
            <a:pPr algn="ctr"/>
            <a:r>
              <a:rPr lang="en-US" b="1" dirty="0">
                <a:solidFill>
                  <a:schemeClr val="accent1">
                    <a:lumMod val="75000"/>
                  </a:schemeClr>
                </a:solidFill>
                <a:latin typeface="Algerian" panose="04020705040A02060702" pitchFamily="82" charset="0"/>
              </a:rPr>
              <a:t>objective</a:t>
            </a:r>
            <a:endParaRPr lang="en-IN" b="1"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625AA30-C6B4-3FA1-050F-01F8DA7A000D}"/>
              </a:ext>
            </a:extLst>
          </p:cNvPr>
          <p:cNvSpPr>
            <a:spLocks noGrp="1"/>
          </p:cNvSpPr>
          <p:nvPr>
            <p:ph idx="1"/>
          </p:nvPr>
        </p:nvSpPr>
        <p:spPr>
          <a:xfrm>
            <a:off x="838200" y="2994211"/>
            <a:ext cx="10515600" cy="3182751"/>
          </a:xfrm>
        </p:spPr>
        <p:txBody>
          <a:bodyPr/>
          <a:lstStyle/>
          <a:p>
            <a:pPr marL="0" indent="0" algn="ctr">
              <a:buNone/>
            </a:pPr>
            <a:r>
              <a:rPr lang="en-US" dirty="0">
                <a:latin typeface="Arial Black" panose="020B0A04020102020204" pitchFamily="34" charset="0"/>
              </a:rPr>
              <a:t>“ To analyse various factors leading to cancelation of reservations and also predict which customer will be profitable for the Hotel” </a:t>
            </a:r>
            <a:endParaRPr lang="en-IN" dirty="0">
              <a:latin typeface="Arial Black" panose="020B0A04020102020204" pitchFamily="34" charset="0"/>
            </a:endParaRPr>
          </a:p>
        </p:txBody>
      </p:sp>
      <p:cxnSp>
        <p:nvCxnSpPr>
          <p:cNvPr id="5" name="Straight Connector 4">
            <a:extLst>
              <a:ext uri="{FF2B5EF4-FFF2-40B4-BE49-F238E27FC236}">
                <a16:creationId xmlns:a16="http://schemas.microsoft.com/office/drawing/2014/main" id="{2ED2DA11-3493-9D67-6C20-4BE4BD6034F9}"/>
              </a:ext>
            </a:extLst>
          </p:cNvPr>
          <p:cNvCxnSpPr/>
          <p:nvPr/>
        </p:nvCxnSpPr>
        <p:spPr>
          <a:xfrm>
            <a:off x="3863788" y="1470212"/>
            <a:ext cx="4240306" cy="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6" name="Content Placeholder 3" descr="Bullseye">
                <a:extLst>
                  <a:ext uri="{FF2B5EF4-FFF2-40B4-BE49-F238E27FC236}">
                    <a16:creationId xmlns:a16="http://schemas.microsoft.com/office/drawing/2014/main" id="{39FBDBFE-7A91-98AE-5BD5-B62D5E95A75C}"/>
                  </a:ext>
                </a:extLst>
              </p:cNvPr>
              <p:cNvGraphicFramePr>
                <a:graphicFrameLocks noChangeAspect="1"/>
              </p:cNvGraphicFramePr>
              <p:nvPr>
                <p:extLst>
                  <p:ext uri="{D42A27DB-BD31-4B8C-83A1-F6EECF244321}">
                    <p14:modId xmlns:p14="http://schemas.microsoft.com/office/powerpoint/2010/main" val="1291624519"/>
                  </p:ext>
                </p:extLst>
              </p:nvPr>
            </p:nvGraphicFramePr>
            <p:xfrm>
              <a:off x="8354220" y="225470"/>
              <a:ext cx="1651278" cy="2239824"/>
            </p:xfrm>
            <a:graphic>
              <a:graphicData uri="http://schemas.microsoft.com/office/drawing/2017/model3d">
                <am3d:model3d r:embed="rId2">
                  <am3d:spPr>
                    <a:xfrm>
                      <a:off x="0" y="0"/>
                      <a:ext cx="1651278" cy="2239824"/>
                    </a:xfrm>
                    <a:prstGeom prst="rect">
                      <a:avLst/>
                    </a:prstGeom>
                  </am3d:spPr>
                  <am3d:camera>
                    <am3d:pos x="0" y="0" z="60296466"/>
                    <am3d:up dx="0" dy="36000000" dz="0"/>
                    <am3d:lookAt x="0" y="0" z="0"/>
                    <am3d:perspective fov="2700000"/>
                  </am3d:camera>
                  <am3d:trans>
                    <am3d:meterPerModelUnit n="72309" d="1000000"/>
                    <am3d:preTrans dx="-1" dy="-10762396" dz="-4674376"/>
                    <am3d:scale>
                      <am3d:sx n="1000000" d="1000000"/>
                      <am3d:sy n="1000000" d="1000000"/>
                      <am3d:sz n="1000000" d="1000000"/>
                    </am3d:scale>
                    <am3d:rot/>
                    <am3d:postTrans dx="0" dy="0" dz="0"/>
                  </am3d:trans>
                  <am3d:raster rName="Office3DRenderer" rVer="16.0.8326">
                    <am3d:blip r:embed="rId3"/>
                  </am3d:raster>
                  <am3d:objViewport viewportSz="423212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Content Placeholder 3" descr="Bullseye">
                <a:extLst>
                  <a:ext uri="{FF2B5EF4-FFF2-40B4-BE49-F238E27FC236}">
                    <a16:creationId xmlns:a16="http://schemas.microsoft.com/office/drawing/2014/main" id="{39FBDBFE-7A91-98AE-5BD5-B62D5E95A75C}"/>
                  </a:ext>
                </a:extLst>
              </p:cNvPr>
              <p:cNvPicPr>
                <a:picLocks noGrp="1" noRot="1" noChangeAspect="1" noMove="1" noResize="1" noEditPoints="1" noAdjustHandles="1" noChangeArrowheads="1" noChangeShapeType="1" noCrop="1"/>
              </p:cNvPicPr>
              <p:nvPr/>
            </p:nvPicPr>
            <p:blipFill>
              <a:blip r:embed="rId3"/>
              <a:stretch>
                <a:fillRect/>
              </a:stretch>
            </p:blipFill>
            <p:spPr>
              <a:xfrm>
                <a:off x="8354220" y="225470"/>
                <a:ext cx="1651278" cy="2239824"/>
              </a:xfrm>
              <a:prstGeom prst="rect">
                <a:avLst/>
              </a:prstGeom>
            </p:spPr>
          </p:pic>
        </mc:Fallback>
      </mc:AlternateContent>
    </p:spTree>
    <p:extLst>
      <p:ext uri="{BB962C8B-B14F-4D97-AF65-F5344CB8AC3E}">
        <p14:creationId xmlns:p14="http://schemas.microsoft.com/office/powerpoint/2010/main" val="324272774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60C8-45EE-AF62-AC5F-055BCB6B9095}"/>
              </a:ext>
            </a:extLst>
          </p:cNvPr>
          <p:cNvSpPr>
            <a:spLocks noGrp="1"/>
          </p:cNvSpPr>
          <p:nvPr>
            <p:ph type="title"/>
          </p:nvPr>
        </p:nvSpPr>
        <p:spPr/>
        <p:txBody>
          <a:bodyPr/>
          <a:lstStyle/>
          <a:p>
            <a:pPr algn="ctr"/>
            <a:r>
              <a:rPr lang="en-US" b="1" dirty="0">
                <a:solidFill>
                  <a:schemeClr val="accent1">
                    <a:lumMod val="75000"/>
                  </a:schemeClr>
                </a:solidFill>
                <a:latin typeface="Algerian" panose="04020705040A02060702" pitchFamily="82" charset="0"/>
              </a:rPr>
              <a:t>Process flow</a:t>
            </a:r>
            <a:endParaRPr lang="en-IN" b="1" dirty="0">
              <a:solidFill>
                <a:schemeClr val="accent1">
                  <a:lumMod val="75000"/>
                </a:schemeClr>
              </a:solidFill>
              <a:latin typeface="Algerian" panose="04020705040A02060702" pitchFamily="82" charset="0"/>
            </a:endParaRPr>
          </a:p>
        </p:txBody>
      </p:sp>
      <p:graphicFrame>
        <p:nvGraphicFramePr>
          <p:cNvPr id="10" name="Content Placeholder 9">
            <a:extLst>
              <a:ext uri="{FF2B5EF4-FFF2-40B4-BE49-F238E27FC236}">
                <a16:creationId xmlns:a16="http://schemas.microsoft.com/office/drawing/2014/main" id="{A0D57255-82A7-A746-355F-AA136EA15774}"/>
              </a:ext>
            </a:extLst>
          </p:cNvPr>
          <p:cNvGraphicFramePr>
            <a:graphicFrameLocks noGrp="1"/>
          </p:cNvGraphicFramePr>
          <p:nvPr>
            <p:ph idx="1"/>
            <p:extLst>
              <p:ext uri="{D42A27DB-BD31-4B8C-83A1-F6EECF244321}">
                <p14:modId xmlns:p14="http://schemas.microsoft.com/office/powerpoint/2010/main" val="10214856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Connector 11">
            <a:extLst>
              <a:ext uri="{FF2B5EF4-FFF2-40B4-BE49-F238E27FC236}">
                <a16:creationId xmlns:a16="http://schemas.microsoft.com/office/drawing/2014/main" id="{2A9DFDBA-A824-3B60-161C-CBA378597DEC}"/>
              </a:ext>
            </a:extLst>
          </p:cNvPr>
          <p:cNvCxnSpPr/>
          <p:nvPr/>
        </p:nvCxnSpPr>
        <p:spPr>
          <a:xfrm>
            <a:off x="3281082" y="1362635"/>
            <a:ext cx="535193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7342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CEBA-2F51-577D-56F5-5EB6440990DE}"/>
              </a:ext>
            </a:extLst>
          </p:cNvPr>
          <p:cNvSpPr>
            <a:spLocks noGrp="1"/>
          </p:cNvSpPr>
          <p:nvPr>
            <p:ph type="title"/>
          </p:nvPr>
        </p:nvSpPr>
        <p:spPr/>
        <p:txBody>
          <a:bodyPr>
            <a:normAutofit fontScale="90000"/>
          </a:bodyPr>
          <a:lstStyle/>
          <a:p>
            <a:pPr algn="ctr" rtl="0">
              <a:spcBef>
                <a:spcPts val="0"/>
              </a:spcBef>
              <a:spcAft>
                <a:spcPts val="0"/>
              </a:spcAft>
            </a:pPr>
            <a:r>
              <a:rPr lang="en-IN" sz="4900" b="1" i="0" u="none" strike="noStrike" dirty="0">
                <a:solidFill>
                  <a:schemeClr val="accent1">
                    <a:lumMod val="75000"/>
                  </a:schemeClr>
                </a:solidFill>
                <a:effectLst/>
                <a:latin typeface="Algerian" panose="04020705040A02060702" pitchFamily="82" charset="0"/>
              </a:rPr>
              <a:t>TOOLS AND PLATFORM USED</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F8A6E4A2-077D-B078-7107-66B202A8C7BF}"/>
              </a:ext>
            </a:extLst>
          </p:cNvPr>
          <p:cNvSpPr>
            <a:spLocks noGrp="1"/>
          </p:cNvSpPr>
          <p:nvPr>
            <p:ph idx="1"/>
          </p:nvPr>
        </p:nvSpPr>
        <p:spPr/>
        <p:txBody>
          <a:bodyPr/>
          <a:lstStyle/>
          <a:p>
            <a:pPr rtl="0">
              <a:spcBef>
                <a:spcPts val="0"/>
              </a:spcBef>
              <a:spcAft>
                <a:spcPts val="0"/>
              </a:spcAft>
            </a:pPr>
            <a:r>
              <a:rPr lang="en-US" sz="2400" b="0" i="0" u="none" strike="noStrike" dirty="0">
                <a:solidFill>
                  <a:srgbClr val="000000"/>
                </a:solidFill>
                <a:effectLst/>
                <a:latin typeface="Trebuchet MS" panose="020B0603020202020204" pitchFamily="34" charset="0"/>
              </a:rPr>
              <a:t>Tools : Python, Tableau , Power BI</a:t>
            </a:r>
            <a:endParaRPr lang="en-US" sz="2400" b="0" dirty="0">
              <a:effectLst/>
            </a:endParaRPr>
          </a:p>
          <a:p>
            <a:pPr rtl="0">
              <a:spcBef>
                <a:spcPts val="1000"/>
              </a:spcBef>
              <a:spcAft>
                <a:spcPts val="0"/>
              </a:spcAft>
            </a:pPr>
            <a:r>
              <a:rPr lang="en-US" sz="2400" b="0" i="0" u="none" strike="noStrike" dirty="0">
                <a:solidFill>
                  <a:srgbClr val="000000"/>
                </a:solidFill>
                <a:effectLst/>
                <a:latin typeface="Trebuchet MS" panose="020B0603020202020204" pitchFamily="34" charset="0"/>
              </a:rPr>
              <a:t>Platform : Jupiter Notebook</a:t>
            </a:r>
            <a:endParaRPr lang="en-US" sz="2400" b="0" dirty="0">
              <a:effectLst/>
            </a:endParaRPr>
          </a:p>
          <a:p>
            <a:pPr rtl="0">
              <a:spcBef>
                <a:spcPts val="1000"/>
              </a:spcBef>
              <a:spcAft>
                <a:spcPts val="0"/>
              </a:spcAft>
            </a:pPr>
            <a:r>
              <a:rPr lang="en-US" sz="2400" b="0" i="0" u="none" strike="noStrike" dirty="0">
                <a:solidFill>
                  <a:srgbClr val="000000"/>
                </a:solidFill>
                <a:effectLst/>
                <a:latin typeface="Trebuchet MS" panose="020B0603020202020204" pitchFamily="34" charset="0"/>
              </a:rPr>
              <a:t>Library Used : Scikit-learn</a:t>
            </a:r>
            <a:endParaRPr lang="en-US" sz="2400" b="0" dirty="0">
              <a:effectLst/>
            </a:endParaRPr>
          </a:p>
          <a:p>
            <a:pPr marL="0" indent="0">
              <a:buNone/>
            </a:pPr>
            <a:br>
              <a:rPr lang="en-US" dirty="0"/>
            </a:br>
            <a:endParaRPr lang="en-IN" dirty="0"/>
          </a:p>
        </p:txBody>
      </p:sp>
      <p:pic>
        <p:nvPicPr>
          <p:cNvPr id="8" name="Picture 7">
            <a:extLst>
              <a:ext uri="{FF2B5EF4-FFF2-40B4-BE49-F238E27FC236}">
                <a16:creationId xmlns:a16="http://schemas.microsoft.com/office/drawing/2014/main" id="{627EA587-C860-652C-B555-136AE2B65A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17104" y="1128161"/>
            <a:ext cx="2868707" cy="2145095"/>
          </a:xfrm>
          <a:prstGeom prst="rect">
            <a:avLst/>
          </a:prstGeom>
        </p:spPr>
      </p:pic>
      <p:pic>
        <p:nvPicPr>
          <p:cNvPr id="11" name="Picture 10">
            <a:extLst>
              <a:ext uri="{FF2B5EF4-FFF2-40B4-BE49-F238E27FC236}">
                <a16:creationId xmlns:a16="http://schemas.microsoft.com/office/drawing/2014/main" id="{ECDBF7B5-427F-765C-C2B7-951B8E30691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33400" y="3491459"/>
            <a:ext cx="10174942" cy="2820441"/>
          </a:xfrm>
          <a:prstGeom prst="rect">
            <a:avLst/>
          </a:prstGeom>
        </p:spPr>
      </p:pic>
      <p:pic>
        <p:nvPicPr>
          <p:cNvPr id="13" name="Picture 12">
            <a:extLst>
              <a:ext uri="{FF2B5EF4-FFF2-40B4-BE49-F238E27FC236}">
                <a16:creationId xmlns:a16="http://schemas.microsoft.com/office/drawing/2014/main" id="{4F68C661-5F41-1F64-3FD2-B1B6068C23A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620871" y="781182"/>
            <a:ext cx="2959224" cy="3429001"/>
          </a:xfrm>
          <a:prstGeom prst="rect">
            <a:avLst/>
          </a:prstGeom>
        </p:spPr>
      </p:pic>
      <p:cxnSp>
        <p:nvCxnSpPr>
          <p:cNvPr id="16" name="Straight Connector 15">
            <a:extLst>
              <a:ext uri="{FF2B5EF4-FFF2-40B4-BE49-F238E27FC236}">
                <a16:creationId xmlns:a16="http://schemas.microsoft.com/office/drawing/2014/main" id="{9D029A6E-6831-D911-D8ED-3D8FE23C1908}"/>
              </a:ext>
            </a:extLst>
          </p:cNvPr>
          <p:cNvCxnSpPr/>
          <p:nvPr/>
        </p:nvCxnSpPr>
        <p:spPr>
          <a:xfrm>
            <a:off x="2079812" y="814112"/>
            <a:ext cx="790687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4665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DF08-BD39-43D9-81C9-6B6248D3C25B}"/>
              </a:ext>
            </a:extLst>
          </p:cNvPr>
          <p:cNvSpPr>
            <a:spLocks noGrp="1"/>
          </p:cNvSpPr>
          <p:nvPr>
            <p:ph type="title"/>
          </p:nvPr>
        </p:nvSpPr>
        <p:spPr/>
        <p:txBody>
          <a:bodyPr/>
          <a:lstStyle/>
          <a:p>
            <a:pPr algn="ctr"/>
            <a:r>
              <a:rPr lang="en-IN" dirty="0">
                <a:solidFill>
                  <a:schemeClr val="accent1">
                    <a:lumMod val="75000"/>
                  </a:schemeClr>
                </a:solidFill>
                <a:latin typeface="Algerian" panose="04020705040A02060702" pitchFamily="82" charset="0"/>
              </a:rPr>
              <a:t>Challenges</a:t>
            </a:r>
          </a:p>
        </p:txBody>
      </p:sp>
      <p:sp>
        <p:nvSpPr>
          <p:cNvPr id="3" name="Content Placeholder 2">
            <a:extLst>
              <a:ext uri="{FF2B5EF4-FFF2-40B4-BE49-F238E27FC236}">
                <a16:creationId xmlns:a16="http://schemas.microsoft.com/office/drawing/2014/main" id="{1F99CCBE-68A7-19AE-04B9-D9240A141FBC}"/>
              </a:ext>
            </a:extLst>
          </p:cNvPr>
          <p:cNvSpPr>
            <a:spLocks noGrp="1"/>
          </p:cNvSpPr>
          <p:nvPr>
            <p:ph idx="1"/>
          </p:nvPr>
        </p:nvSpPr>
        <p:spPr>
          <a:xfrm>
            <a:off x="838200" y="1972235"/>
            <a:ext cx="10515600" cy="4204728"/>
          </a:xfrm>
        </p:spPr>
        <p:txBody>
          <a:bodyPr/>
          <a:lstStyle/>
          <a:p>
            <a:pPr marL="0" indent="0" algn="ctr">
              <a:buNone/>
            </a:pPr>
            <a:r>
              <a:rPr lang="en-US" b="0" i="0" dirty="0">
                <a:solidFill>
                  <a:srgbClr val="374151"/>
                </a:solidFill>
                <a:effectLst/>
                <a:latin typeface="Söhne"/>
              </a:rPr>
              <a:t>The available dataset was disorganized, with unclear column definitions, and I also had to remove several unnecessary columns.</a:t>
            </a:r>
            <a:endParaRPr lang="en-IN" dirty="0"/>
          </a:p>
        </p:txBody>
      </p:sp>
      <p:cxnSp>
        <p:nvCxnSpPr>
          <p:cNvPr id="4" name="Straight Connector 3">
            <a:extLst>
              <a:ext uri="{FF2B5EF4-FFF2-40B4-BE49-F238E27FC236}">
                <a16:creationId xmlns:a16="http://schemas.microsoft.com/office/drawing/2014/main" id="{DB488954-9EEC-2F32-C0A9-027F83FD1FA3}"/>
              </a:ext>
            </a:extLst>
          </p:cNvPr>
          <p:cNvCxnSpPr/>
          <p:nvPr/>
        </p:nvCxnSpPr>
        <p:spPr>
          <a:xfrm>
            <a:off x="2259106" y="1486465"/>
            <a:ext cx="790687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64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40C8-80D1-9CE5-7CF2-874D41C8426F}"/>
              </a:ext>
            </a:extLst>
          </p:cNvPr>
          <p:cNvSpPr>
            <a:spLocks noGrp="1"/>
          </p:cNvSpPr>
          <p:nvPr>
            <p:ph type="title"/>
          </p:nvPr>
        </p:nvSpPr>
        <p:spPr/>
        <p:txBody>
          <a:bodyPr/>
          <a:lstStyle/>
          <a:p>
            <a:pPr algn="ctr"/>
            <a:r>
              <a:rPr lang="en-US" dirty="0">
                <a:solidFill>
                  <a:schemeClr val="accent1">
                    <a:lumMod val="75000"/>
                  </a:schemeClr>
                </a:solidFill>
                <a:latin typeface="Algerian" panose="04020705040A02060702" pitchFamily="82" charset="0"/>
              </a:rPr>
              <a:t>Dataset Description</a:t>
            </a:r>
            <a:endParaRPr lang="en-IN" dirty="0">
              <a:solidFill>
                <a:schemeClr val="accent1">
                  <a:lumMod val="75000"/>
                </a:schemeClr>
              </a:solidFill>
              <a:latin typeface="Algerian" panose="04020705040A02060702" pitchFamily="82" charset="0"/>
            </a:endParaRPr>
          </a:p>
        </p:txBody>
      </p:sp>
      <p:graphicFrame>
        <p:nvGraphicFramePr>
          <p:cNvPr id="5" name="Content Placeholder 4">
            <a:extLst>
              <a:ext uri="{FF2B5EF4-FFF2-40B4-BE49-F238E27FC236}">
                <a16:creationId xmlns:a16="http://schemas.microsoft.com/office/drawing/2014/main" id="{8570C69A-941A-A02F-F6AC-63443F8F9A20}"/>
              </a:ext>
            </a:extLst>
          </p:cNvPr>
          <p:cNvGraphicFramePr>
            <a:graphicFrameLocks noGrp="1"/>
          </p:cNvGraphicFramePr>
          <p:nvPr>
            <p:ph idx="1"/>
            <p:extLst>
              <p:ext uri="{D42A27DB-BD31-4B8C-83A1-F6EECF244321}">
                <p14:modId xmlns:p14="http://schemas.microsoft.com/office/powerpoint/2010/main" val="3173432002"/>
              </p:ext>
            </p:extLst>
          </p:nvPr>
        </p:nvGraphicFramePr>
        <p:xfrm>
          <a:off x="838200" y="1825624"/>
          <a:ext cx="10515600" cy="436181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02537365"/>
                    </a:ext>
                  </a:extLst>
                </a:gridCol>
                <a:gridCol w="5257800">
                  <a:extLst>
                    <a:ext uri="{9D8B030D-6E8A-4147-A177-3AD203B41FA5}">
                      <a16:colId xmlns:a16="http://schemas.microsoft.com/office/drawing/2014/main" val="3998725953"/>
                    </a:ext>
                  </a:extLst>
                </a:gridCol>
              </a:tblGrid>
              <a:tr h="516066">
                <a:tc>
                  <a:txBody>
                    <a:bodyPr/>
                    <a:lstStyle/>
                    <a:p>
                      <a:r>
                        <a:rPr lang="en-IN" dirty="0"/>
                        <a:t>Columns</a:t>
                      </a:r>
                    </a:p>
                  </a:txBody>
                  <a:tcPr/>
                </a:tc>
                <a:tc>
                  <a:txBody>
                    <a:bodyPr/>
                    <a:lstStyle/>
                    <a:p>
                      <a:r>
                        <a:rPr lang="en-IN" dirty="0"/>
                        <a:t>Description </a:t>
                      </a:r>
                    </a:p>
                  </a:txBody>
                  <a:tcPr/>
                </a:tc>
                <a:extLst>
                  <a:ext uri="{0D108BD9-81ED-4DB2-BD59-A6C34878D82A}">
                    <a16:rowId xmlns:a16="http://schemas.microsoft.com/office/drawing/2014/main" val="939568246"/>
                  </a:ext>
                </a:extLst>
              </a:tr>
              <a:tr h="516066">
                <a:tc>
                  <a:txBody>
                    <a:bodyPr/>
                    <a:lstStyle/>
                    <a:p>
                      <a:r>
                        <a:rPr lang="en-IN" sz="1800" b="0" i="0" kern="1200" dirty="0">
                          <a:solidFill>
                            <a:schemeClr val="dk1"/>
                          </a:solidFill>
                          <a:effectLst/>
                          <a:latin typeface="+mn-lt"/>
                          <a:ea typeface="+mn-ea"/>
                          <a:cs typeface="+mn-cs"/>
                        </a:rPr>
                        <a:t>Booking_ID</a:t>
                      </a:r>
                      <a:endParaRPr lang="en-IN" dirty="0"/>
                    </a:p>
                  </a:txBody>
                  <a:tcPr/>
                </a:tc>
                <a:tc>
                  <a:txBody>
                    <a:bodyPr/>
                    <a:lstStyle/>
                    <a:p>
                      <a:r>
                        <a:rPr lang="en-US" sz="1800" b="0" i="0" kern="1200" dirty="0">
                          <a:solidFill>
                            <a:schemeClr val="dk1"/>
                          </a:solidFill>
                          <a:effectLst/>
                          <a:latin typeface="+mn-lt"/>
                          <a:ea typeface="+mn-ea"/>
                          <a:cs typeface="+mn-cs"/>
                        </a:rPr>
                        <a:t>unique identifier of each booking</a:t>
                      </a:r>
                      <a:endParaRPr lang="en-IN" dirty="0"/>
                    </a:p>
                  </a:txBody>
                  <a:tcPr/>
                </a:tc>
                <a:extLst>
                  <a:ext uri="{0D108BD9-81ED-4DB2-BD59-A6C34878D82A}">
                    <a16:rowId xmlns:a16="http://schemas.microsoft.com/office/drawing/2014/main" val="1050360798"/>
                  </a:ext>
                </a:extLst>
              </a:tr>
              <a:tr h="516066">
                <a:tc>
                  <a:txBody>
                    <a:bodyPr/>
                    <a:lstStyle/>
                    <a:p>
                      <a:r>
                        <a:rPr lang="en-IN" sz="1800" b="0" i="0" kern="1200" dirty="0">
                          <a:solidFill>
                            <a:schemeClr val="dk1"/>
                          </a:solidFill>
                          <a:effectLst/>
                          <a:latin typeface="+mn-lt"/>
                          <a:ea typeface="+mn-ea"/>
                          <a:cs typeface="+mn-cs"/>
                        </a:rPr>
                        <a:t>no_of_adults</a:t>
                      </a:r>
                      <a:endParaRPr lang="en-IN" dirty="0"/>
                    </a:p>
                  </a:txBody>
                  <a:tcPr/>
                </a:tc>
                <a:tc>
                  <a:txBody>
                    <a:bodyPr/>
                    <a:lstStyle/>
                    <a:p>
                      <a:r>
                        <a:rPr lang="en-IN" sz="1800" b="0" i="0" kern="1200" dirty="0">
                          <a:solidFill>
                            <a:schemeClr val="dk1"/>
                          </a:solidFill>
                          <a:effectLst/>
                          <a:latin typeface="+mn-lt"/>
                          <a:ea typeface="+mn-ea"/>
                          <a:cs typeface="+mn-cs"/>
                        </a:rPr>
                        <a:t>Number of adults</a:t>
                      </a:r>
                      <a:endParaRPr lang="en-IN" dirty="0"/>
                    </a:p>
                  </a:txBody>
                  <a:tcPr/>
                </a:tc>
                <a:extLst>
                  <a:ext uri="{0D108BD9-81ED-4DB2-BD59-A6C34878D82A}">
                    <a16:rowId xmlns:a16="http://schemas.microsoft.com/office/drawing/2014/main" val="1928916855"/>
                  </a:ext>
                </a:extLst>
              </a:tr>
              <a:tr h="516066">
                <a:tc>
                  <a:txBody>
                    <a:bodyPr/>
                    <a:lstStyle/>
                    <a:p>
                      <a:r>
                        <a:rPr lang="en-IN" sz="1800" b="0" i="0" kern="1200" dirty="0">
                          <a:solidFill>
                            <a:schemeClr val="dk1"/>
                          </a:solidFill>
                          <a:effectLst/>
                          <a:latin typeface="+mn-lt"/>
                          <a:ea typeface="+mn-ea"/>
                          <a:cs typeface="+mn-cs"/>
                        </a:rPr>
                        <a:t>no_of_children</a:t>
                      </a:r>
                      <a:endParaRPr lang="en-IN" dirty="0"/>
                    </a:p>
                  </a:txBody>
                  <a:tcPr/>
                </a:tc>
                <a:tc>
                  <a:txBody>
                    <a:bodyPr/>
                    <a:lstStyle/>
                    <a:p>
                      <a:r>
                        <a:rPr lang="en-IN" sz="1800" b="0" i="0" kern="1200" dirty="0">
                          <a:solidFill>
                            <a:schemeClr val="dk1"/>
                          </a:solidFill>
                          <a:effectLst/>
                          <a:latin typeface="+mn-lt"/>
                          <a:ea typeface="+mn-ea"/>
                          <a:cs typeface="+mn-cs"/>
                        </a:rPr>
                        <a:t> Number of Children</a:t>
                      </a:r>
                      <a:endParaRPr lang="en-IN" dirty="0"/>
                    </a:p>
                  </a:txBody>
                  <a:tcPr/>
                </a:tc>
                <a:extLst>
                  <a:ext uri="{0D108BD9-81ED-4DB2-BD59-A6C34878D82A}">
                    <a16:rowId xmlns:a16="http://schemas.microsoft.com/office/drawing/2014/main" val="1643965219"/>
                  </a:ext>
                </a:extLst>
              </a:tr>
              <a:tr h="890743">
                <a:tc>
                  <a:txBody>
                    <a:bodyPr/>
                    <a:lstStyle/>
                    <a:p>
                      <a:r>
                        <a:rPr lang="en-IN" sz="1800" b="0" i="0" kern="1200" dirty="0">
                          <a:solidFill>
                            <a:schemeClr val="dk1"/>
                          </a:solidFill>
                          <a:effectLst/>
                          <a:latin typeface="+mn-lt"/>
                          <a:ea typeface="+mn-ea"/>
                          <a:cs typeface="+mn-cs"/>
                        </a:rPr>
                        <a:t>no_of_weekend_nights</a:t>
                      </a:r>
                      <a:endParaRPr lang="en-IN" dirty="0"/>
                    </a:p>
                  </a:txBody>
                  <a:tcPr/>
                </a:tc>
                <a:tc>
                  <a:txBody>
                    <a:bodyPr/>
                    <a:lstStyle/>
                    <a:p>
                      <a:r>
                        <a:rPr lang="en-US" sz="1800" b="0" i="0" kern="1200" dirty="0">
                          <a:solidFill>
                            <a:schemeClr val="dk1"/>
                          </a:solidFill>
                          <a:effectLst/>
                          <a:latin typeface="+mn-lt"/>
                          <a:ea typeface="+mn-ea"/>
                          <a:cs typeface="+mn-cs"/>
                        </a:rPr>
                        <a:t> Number of weekend nights (Saturday or Sunday) the guest stayed or booked to stay at the hotel</a:t>
                      </a:r>
                      <a:endParaRPr lang="en-IN" dirty="0"/>
                    </a:p>
                  </a:txBody>
                  <a:tcPr/>
                </a:tc>
                <a:extLst>
                  <a:ext uri="{0D108BD9-81ED-4DB2-BD59-A6C34878D82A}">
                    <a16:rowId xmlns:a16="http://schemas.microsoft.com/office/drawing/2014/main" val="562350994"/>
                  </a:ext>
                </a:extLst>
              </a:tr>
              <a:tr h="890743">
                <a:tc>
                  <a:txBody>
                    <a:bodyPr/>
                    <a:lstStyle/>
                    <a:p>
                      <a:r>
                        <a:rPr lang="en-IN" sz="1800" b="0" i="0" kern="1200" dirty="0">
                          <a:solidFill>
                            <a:schemeClr val="dk1"/>
                          </a:solidFill>
                          <a:effectLst/>
                          <a:latin typeface="+mn-lt"/>
                          <a:ea typeface="+mn-ea"/>
                          <a:cs typeface="+mn-cs"/>
                        </a:rPr>
                        <a:t>no_of_week_nights</a:t>
                      </a:r>
                      <a:endParaRPr lang="en-IN" dirty="0"/>
                    </a:p>
                  </a:txBody>
                  <a:tcPr/>
                </a:tc>
                <a:tc>
                  <a:txBody>
                    <a:bodyPr/>
                    <a:lstStyle/>
                    <a:p>
                      <a:r>
                        <a:rPr lang="en-US" sz="1800" b="0" i="0" kern="1200" dirty="0">
                          <a:solidFill>
                            <a:schemeClr val="dk1"/>
                          </a:solidFill>
                          <a:effectLst/>
                          <a:latin typeface="+mn-lt"/>
                          <a:ea typeface="+mn-ea"/>
                          <a:cs typeface="+mn-cs"/>
                        </a:rPr>
                        <a:t> Number of week nights (Monday to Friday) the guest stayed or booked to stay at the hotel</a:t>
                      </a:r>
                      <a:endParaRPr lang="en-IN" dirty="0"/>
                    </a:p>
                  </a:txBody>
                  <a:tcPr/>
                </a:tc>
                <a:extLst>
                  <a:ext uri="{0D108BD9-81ED-4DB2-BD59-A6C34878D82A}">
                    <a16:rowId xmlns:a16="http://schemas.microsoft.com/office/drawing/2014/main" val="2654380726"/>
                  </a:ext>
                </a:extLst>
              </a:tr>
              <a:tr h="516066">
                <a:tc>
                  <a:txBody>
                    <a:bodyPr/>
                    <a:lstStyle/>
                    <a:p>
                      <a:r>
                        <a:rPr lang="en-IN" sz="1800" b="0" i="0" kern="1200" dirty="0">
                          <a:solidFill>
                            <a:schemeClr val="dk1"/>
                          </a:solidFill>
                          <a:effectLst/>
                          <a:latin typeface="+mn-lt"/>
                          <a:ea typeface="+mn-ea"/>
                          <a:cs typeface="+mn-cs"/>
                        </a:rPr>
                        <a:t>type_of_meal_plan</a:t>
                      </a:r>
                      <a:endParaRPr lang="en-IN" dirty="0"/>
                    </a:p>
                  </a:txBody>
                  <a:tcPr/>
                </a:tc>
                <a:tc>
                  <a:txBody>
                    <a:bodyPr/>
                    <a:lstStyle/>
                    <a:p>
                      <a:r>
                        <a:rPr lang="en-US" sz="1800" b="0" i="0" kern="1200" dirty="0">
                          <a:solidFill>
                            <a:schemeClr val="dk1"/>
                          </a:solidFill>
                          <a:effectLst/>
                          <a:latin typeface="+mn-lt"/>
                          <a:ea typeface="+mn-ea"/>
                          <a:cs typeface="+mn-cs"/>
                        </a:rPr>
                        <a:t> Type of meal plan booked by the customer:</a:t>
                      </a:r>
                      <a:endParaRPr lang="en-IN" dirty="0"/>
                    </a:p>
                  </a:txBody>
                  <a:tcPr/>
                </a:tc>
                <a:extLst>
                  <a:ext uri="{0D108BD9-81ED-4DB2-BD59-A6C34878D82A}">
                    <a16:rowId xmlns:a16="http://schemas.microsoft.com/office/drawing/2014/main" val="120354983"/>
                  </a:ext>
                </a:extLst>
              </a:tr>
            </a:tbl>
          </a:graphicData>
        </a:graphic>
      </p:graphicFrame>
      <p:cxnSp>
        <p:nvCxnSpPr>
          <p:cNvPr id="4" name="Straight Connector 3">
            <a:extLst>
              <a:ext uri="{FF2B5EF4-FFF2-40B4-BE49-F238E27FC236}">
                <a16:creationId xmlns:a16="http://schemas.microsoft.com/office/drawing/2014/main" id="{D26E5579-5AC9-3E12-7CA1-53EEBD600EF2}"/>
              </a:ext>
            </a:extLst>
          </p:cNvPr>
          <p:cNvCxnSpPr/>
          <p:nvPr/>
        </p:nvCxnSpPr>
        <p:spPr>
          <a:xfrm>
            <a:off x="2635624" y="1407459"/>
            <a:ext cx="708211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5675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1868D9-7585-3F8B-2938-57C3BA9F9AE2}"/>
              </a:ext>
            </a:extLst>
          </p:cNvPr>
          <p:cNvGraphicFramePr>
            <a:graphicFrameLocks noGrp="1"/>
          </p:cNvGraphicFramePr>
          <p:nvPr>
            <p:extLst>
              <p:ext uri="{D42A27DB-BD31-4B8C-83A1-F6EECF244321}">
                <p14:modId xmlns:p14="http://schemas.microsoft.com/office/powerpoint/2010/main" val="3723546286"/>
              </p:ext>
            </p:extLst>
          </p:nvPr>
        </p:nvGraphicFramePr>
        <p:xfrm>
          <a:off x="1087120" y="1656080"/>
          <a:ext cx="9936480" cy="4076096"/>
        </p:xfrm>
        <a:graphic>
          <a:graphicData uri="http://schemas.openxmlformats.org/drawingml/2006/table">
            <a:tbl>
              <a:tblPr firstRow="1" bandRow="1">
                <a:tableStyleId>{5C22544A-7EE6-4342-B048-85BDC9FD1C3A}</a:tableStyleId>
              </a:tblPr>
              <a:tblGrid>
                <a:gridCol w="4968240">
                  <a:extLst>
                    <a:ext uri="{9D8B030D-6E8A-4147-A177-3AD203B41FA5}">
                      <a16:colId xmlns:a16="http://schemas.microsoft.com/office/drawing/2014/main" val="2430341608"/>
                    </a:ext>
                  </a:extLst>
                </a:gridCol>
                <a:gridCol w="4968240">
                  <a:extLst>
                    <a:ext uri="{9D8B030D-6E8A-4147-A177-3AD203B41FA5}">
                      <a16:colId xmlns:a16="http://schemas.microsoft.com/office/drawing/2014/main" val="619590352"/>
                    </a:ext>
                  </a:extLst>
                </a:gridCol>
              </a:tblGrid>
              <a:tr h="538964">
                <a:tc>
                  <a:txBody>
                    <a:bodyPr/>
                    <a:lstStyle/>
                    <a:p>
                      <a:r>
                        <a:rPr lang="en-IN" dirty="0"/>
                        <a:t>Columns </a:t>
                      </a:r>
                    </a:p>
                  </a:txBody>
                  <a:tcPr/>
                </a:tc>
                <a:tc>
                  <a:txBody>
                    <a:bodyPr/>
                    <a:lstStyle/>
                    <a:p>
                      <a:r>
                        <a:rPr lang="en-IN" dirty="0"/>
                        <a:t>Description </a:t>
                      </a:r>
                    </a:p>
                  </a:txBody>
                  <a:tcPr/>
                </a:tc>
                <a:extLst>
                  <a:ext uri="{0D108BD9-81ED-4DB2-BD59-A6C34878D82A}">
                    <a16:rowId xmlns:a16="http://schemas.microsoft.com/office/drawing/2014/main" val="4055986205"/>
                  </a:ext>
                </a:extLst>
              </a:tr>
              <a:tr h="538964">
                <a:tc>
                  <a:txBody>
                    <a:bodyPr/>
                    <a:lstStyle/>
                    <a:p>
                      <a:r>
                        <a:rPr lang="en-IN" sz="1800" b="0" i="0" kern="1200" dirty="0">
                          <a:solidFill>
                            <a:schemeClr val="dk1"/>
                          </a:solidFill>
                          <a:effectLst/>
                          <a:latin typeface="+mn-lt"/>
                          <a:ea typeface="+mn-ea"/>
                          <a:cs typeface="+mn-cs"/>
                        </a:rPr>
                        <a:t>required_car_parking_space</a:t>
                      </a:r>
                      <a:endParaRPr lang="en-IN" dirty="0"/>
                    </a:p>
                  </a:txBody>
                  <a:tcPr/>
                </a:tc>
                <a:tc>
                  <a:txBody>
                    <a:bodyPr/>
                    <a:lstStyle/>
                    <a:p>
                      <a:r>
                        <a:rPr lang="en-US" sz="1800" b="0" i="0" kern="1200" dirty="0">
                          <a:solidFill>
                            <a:schemeClr val="dk1"/>
                          </a:solidFill>
                          <a:effectLst/>
                          <a:latin typeface="+mn-lt"/>
                          <a:ea typeface="+mn-ea"/>
                          <a:cs typeface="+mn-cs"/>
                        </a:rPr>
                        <a:t>Does the customer require a car parking space? (0 - No, 1- Yes)</a:t>
                      </a:r>
                      <a:endParaRPr lang="en-IN" dirty="0"/>
                    </a:p>
                  </a:txBody>
                  <a:tcPr/>
                </a:tc>
                <a:extLst>
                  <a:ext uri="{0D108BD9-81ED-4DB2-BD59-A6C34878D82A}">
                    <a16:rowId xmlns:a16="http://schemas.microsoft.com/office/drawing/2014/main" val="1322957468"/>
                  </a:ext>
                </a:extLst>
              </a:tr>
              <a:tr h="538964">
                <a:tc>
                  <a:txBody>
                    <a:bodyPr/>
                    <a:lstStyle/>
                    <a:p>
                      <a:r>
                        <a:rPr lang="en-IN" sz="1800" b="0" i="0" kern="1200" dirty="0">
                          <a:solidFill>
                            <a:schemeClr val="dk1"/>
                          </a:solidFill>
                          <a:effectLst/>
                          <a:latin typeface="+mn-lt"/>
                          <a:ea typeface="+mn-ea"/>
                          <a:cs typeface="+mn-cs"/>
                        </a:rPr>
                        <a:t>room_type_reserved</a:t>
                      </a:r>
                      <a:endParaRPr lang="en-IN" dirty="0"/>
                    </a:p>
                  </a:txBody>
                  <a:tcPr/>
                </a:tc>
                <a:tc>
                  <a:txBody>
                    <a:bodyPr/>
                    <a:lstStyle/>
                    <a:p>
                      <a:r>
                        <a:rPr lang="en-US" sz="1800" b="0" i="0" kern="1200" dirty="0">
                          <a:solidFill>
                            <a:schemeClr val="dk1"/>
                          </a:solidFill>
                          <a:effectLst/>
                          <a:latin typeface="+mn-lt"/>
                          <a:ea typeface="+mn-ea"/>
                          <a:cs typeface="+mn-cs"/>
                        </a:rPr>
                        <a:t>Type of room reserved by the customer. The values are ciphered (encoded) by INN Hotels.</a:t>
                      </a:r>
                      <a:endParaRPr lang="en-IN" dirty="0"/>
                    </a:p>
                  </a:txBody>
                  <a:tcPr/>
                </a:tc>
                <a:extLst>
                  <a:ext uri="{0D108BD9-81ED-4DB2-BD59-A6C34878D82A}">
                    <a16:rowId xmlns:a16="http://schemas.microsoft.com/office/drawing/2014/main" val="3875633350"/>
                  </a:ext>
                </a:extLst>
              </a:tr>
              <a:tr h="538964">
                <a:tc>
                  <a:txBody>
                    <a:bodyPr/>
                    <a:lstStyle/>
                    <a:p>
                      <a:r>
                        <a:rPr lang="en-IN" sz="1800" b="0" i="0" kern="1200" dirty="0">
                          <a:solidFill>
                            <a:schemeClr val="dk1"/>
                          </a:solidFill>
                          <a:effectLst/>
                          <a:latin typeface="+mn-lt"/>
                          <a:ea typeface="+mn-ea"/>
                          <a:cs typeface="+mn-cs"/>
                        </a:rPr>
                        <a:t>lead_time</a:t>
                      </a:r>
                      <a:endParaRPr lang="en-IN" dirty="0"/>
                    </a:p>
                  </a:txBody>
                  <a:tcPr/>
                </a:tc>
                <a:tc>
                  <a:txBody>
                    <a:bodyPr/>
                    <a:lstStyle/>
                    <a:p>
                      <a:r>
                        <a:rPr lang="en-US" sz="1800" b="0" i="0" kern="1200" dirty="0">
                          <a:solidFill>
                            <a:schemeClr val="dk1"/>
                          </a:solidFill>
                          <a:effectLst/>
                          <a:latin typeface="+mn-lt"/>
                          <a:ea typeface="+mn-ea"/>
                          <a:cs typeface="+mn-cs"/>
                        </a:rPr>
                        <a:t> Number of days between the date of booking and the arrival date</a:t>
                      </a:r>
                      <a:endParaRPr lang="en-IN" dirty="0"/>
                    </a:p>
                  </a:txBody>
                  <a:tcPr/>
                </a:tc>
                <a:extLst>
                  <a:ext uri="{0D108BD9-81ED-4DB2-BD59-A6C34878D82A}">
                    <a16:rowId xmlns:a16="http://schemas.microsoft.com/office/drawing/2014/main" val="3357373064"/>
                  </a:ext>
                </a:extLst>
              </a:tr>
              <a:tr h="538964">
                <a:tc>
                  <a:txBody>
                    <a:bodyPr/>
                    <a:lstStyle/>
                    <a:p>
                      <a:r>
                        <a:rPr lang="en-IN" sz="1800" b="0" i="0" kern="1200" dirty="0">
                          <a:solidFill>
                            <a:schemeClr val="dk1"/>
                          </a:solidFill>
                          <a:effectLst/>
                          <a:latin typeface="+mn-lt"/>
                          <a:ea typeface="+mn-ea"/>
                          <a:cs typeface="+mn-cs"/>
                        </a:rPr>
                        <a:t>arrival_year</a:t>
                      </a:r>
                      <a:endParaRPr lang="en-IN" dirty="0"/>
                    </a:p>
                  </a:txBody>
                  <a:tcPr/>
                </a:tc>
                <a:tc>
                  <a:txBody>
                    <a:bodyPr/>
                    <a:lstStyle/>
                    <a:p>
                      <a:r>
                        <a:rPr lang="en-IN" sz="1800" b="0" i="0" kern="1200" dirty="0">
                          <a:solidFill>
                            <a:schemeClr val="dk1"/>
                          </a:solidFill>
                          <a:effectLst/>
                          <a:latin typeface="+mn-lt"/>
                          <a:ea typeface="+mn-ea"/>
                          <a:cs typeface="+mn-cs"/>
                        </a:rPr>
                        <a:t> Year of arrival date</a:t>
                      </a:r>
                      <a:endParaRPr lang="en-IN" dirty="0"/>
                    </a:p>
                  </a:txBody>
                  <a:tcPr/>
                </a:tc>
                <a:extLst>
                  <a:ext uri="{0D108BD9-81ED-4DB2-BD59-A6C34878D82A}">
                    <a16:rowId xmlns:a16="http://schemas.microsoft.com/office/drawing/2014/main" val="3429831748"/>
                  </a:ext>
                </a:extLst>
              </a:tr>
              <a:tr h="538964">
                <a:tc>
                  <a:txBody>
                    <a:bodyPr/>
                    <a:lstStyle/>
                    <a:p>
                      <a:r>
                        <a:rPr lang="en-IN" sz="1800" b="0" i="0" kern="1200" dirty="0">
                          <a:solidFill>
                            <a:schemeClr val="dk1"/>
                          </a:solidFill>
                          <a:effectLst/>
                          <a:latin typeface="+mn-lt"/>
                          <a:ea typeface="+mn-ea"/>
                          <a:cs typeface="+mn-cs"/>
                        </a:rPr>
                        <a:t>arrival_month</a:t>
                      </a:r>
                      <a:endParaRPr lang="en-IN" dirty="0"/>
                    </a:p>
                  </a:txBody>
                  <a:tcPr/>
                </a:tc>
                <a:tc>
                  <a:txBody>
                    <a:bodyPr/>
                    <a:lstStyle/>
                    <a:p>
                      <a:r>
                        <a:rPr lang="en-IN" sz="1800" b="0" i="0" kern="1200" dirty="0">
                          <a:solidFill>
                            <a:schemeClr val="dk1"/>
                          </a:solidFill>
                          <a:effectLst/>
                          <a:latin typeface="+mn-lt"/>
                          <a:ea typeface="+mn-ea"/>
                          <a:cs typeface="+mn-cs"/>
                        </a:rPr>
                        <a:t>Month of arrival date</a:t>
                      </a:r>
                      <a:endParaRPr lang="en-IN" dirty="0"/>
                    </a:p>
                  </a:txBody>
                  <a:tcPr/>
                </a:tc>
                <a:extLst>
                  <a:ext uri="{0D108BD9-81ED-4DB2-BD59-A6C34878D82A}">
                    <a16:rowId xmlns:a16="http://schemas.microsoft.com/office/drawing/2014/main" val="2011788884"/>
                  </a:ext>
                </a:extLst>
              </a:tr>
              <a:tr h="538964">
                <a:tc>
                  <a:txBody>
                    <a:bodyPr/>
                    <a:lstStyle/>
                    <a:p>
                      <a:r>
                        <a:rPr lang="en-IN" sz="1800" b="0" i="0" kern="1200" dirty="0">
                          <a:solidFill>
                            <a:schemeClr val="dk1"/>
                          </a:solidFill>
                          <a:effectLst/>
                          <a:latin typeface="+mn-lt"/>
                          <a:ea typeface="+mn-ea"/>
                          <a:cs typeface="+mn-cs"/>
                        </a:rPr>
                        <a:t>arrival_date</a:t>
                      </a:r>
                      <a:endParaRPr lang="en-IN" dirty="0"/>
                    </a:p>
                  </a:txBody>
                  <a:tcPr/>
                </a:tc>
                <a:tc>
                  <a:txBody>
                    <a:bodyPr/>
                    <a:lstStyle/>
                    <a:p>
                      <a:r>
                        <a:rPr lang="en-IN" sz="1800" b="0" i="0" kern="1200" dirty="0">
                          <a:solidFill>
                            <a:schemeClr val="dk1"/>
                          </a:solidFill>
                          <a:effectLst/>
                          <a:latin typeface="+mn-lt"/>
                          <a:ea typeface="+mn-ea"/>
                          <a:cs typeface="+mn-cs"/>
                        </a:rPr>
                        <a:t>Date of the month</a:t>
                      </a:r>
                      <a:endParaRPr lang="en-IN" dirty="0"/>
                    </a:p>
                  </a:txBody>
                  <a:tcPr/>
                </a:tc>
                <a:extLst>
                  <a:ext uri="{0D108BD9-81ED-4DB2-BD59-A6C34878D82A}">
                    <a16:rowId xmlns:a16="http://schemas.microsoft.com/office/drawing/2014/main" val="1547175663"/>
                  </a:ext>
                </a:extLst>
              </a:tr>
            </a:tbl>
          </a:graphicData>
        </a:graphic>
      </p:graphicFrame>
    </p:spTree>
    <p:extLst>
      <p:ext uri="{BB962C8B-B14F-4D97-AF65-F5344CB8AC3E}">
        <p14:creationId xmlns:p14="http://schemas.microsoft.com/office/powerpoint/2010/main" val="65005686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1607</Words>
  <Application>Microsoft Office PowerPoint</Application>
  <PresentationFormat>Widescreen</PresentationFormat>
  <Paragraphs>332</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Algerian</vt:lpstr>
      <vt:lpstr>Arial</vt:lpstr>
      <vt:lpstr>Arial Black</vt:lpstr>
      <vt:lpstr>Assistant</vt:lpstr>
      <vt:lpstr>Calibri</vt:lpstr>
      <vt:lpstr>Calibri Light</vt:lpstr>
      <vt:lpstr>Courier New</vt:lpstr>
      <vt:lpstr>Helvetica Neue</vt:lpstr>
      <vt:lpstr>Lato</vt:lpstr>
      <vt:lpstr>Söhne</vt:lpstr>
      <vt:lpstr>Trebuchet MS</vt:lpstr>
      <vt:lpstr>Wingdings</vt:lpstr>
      <vt:lpstr>Office Theme</vt:lpstr>
      <vt:lpstr>PowerPoint Presentation</vt:lpstr>
      <vt:lpstr>Table of content</vt:lpstr>
      <vt:lpstr>Introduction</vt:lpstr>
      <vt:lpstr>objective</vt:lpstr>
      <vt:lpstr>Process flow</vt:lpstr>
      <vt:lpstr>TOOLS AND PLATFORM USED  </vt:lpstr>
      <vt:lpstr>Challenges</vt:lpstr>
      <vt:lpstr>Dataset Description</vt:lpstr>
      <vt:lpstr>PowerPoint Presentation</vt:lpstr>
      <vt:lpstr>PowerPoint Presentation</vt:lpstr>
      <vt:lpstr>EXPLORATORY DATA ANALYSIS</vt:lpstr>
      <vt:lpstr>Analysis of Variable based on Booking Status</vt:lpstr>
      <vt:lpstr>PowerPoint Presentation</vt:lpstr>
      <vt:lpstr>Booking status</vt:lpstr>
      <vt:lpstr>Correlation Matrix</vt:lpstr>
      <vt:lpstr>Features leading to cancelation of reservation </vt:lpstr>
      <vt:lpstr>PowerPoint Presentation</vt:lpstr>
      <vt:lpstr>Data partitioning </vt:lpstr>
      <vt:lpstr>Algorithms used</vt:lpstr>
      <vt:lpstr>Logistic regression </vt:lpstr>
      <vt:lpstr>Decision Tree</vt:lpstr>
      <vt:lpstr>Random forest</vt:lpstr>
      <vt:lpstr>Gradient Boosting Method</vt:lpstr>
      <vt:lpstr>Model summary report</vt:lpstr>
      <vt:lpstr>Important features</vt:lpstr>
      <vt:lpstr>Deployment</vt:lpstr>
      <vt:lpstr>Interpretation</vt:lpstr>
      <vt:lpstr>Suggessions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preety vishwakarma</dc:creator>
  <cp:lastModifiedBy>preety vishwakarma</cp:lastModifiedBy>
  <cp:revision>3</cp:revision>
  <dcterms:created xsi:type="dcterms:W3CDTF">2023-10-18T05:49:49Z</dcterms:created>
  <dcterms:modified xsi:type="dcterms:W3CDTF">2023-11-03T08:11:46Z</dcterms:modified>
</cp:coreProperties>
</file>