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74" r:id="rId3"/>
    <p:sldId id="259" r:id="rId4"/>
    <p:sldId id="261" r:id="rId5"/>
    <p:sldId id="260" r:id="rId6"/>
    <p:sldId id="262" r:id="rId7"/>
    <p:sldId id="275" r:id="rId8"/>
    <p:sldId id="276" r:id="rId9"/>
    <p:sldId id="277" r:id="rId10"/>
    <p:sldId id="286" r:id="rId11"/>
    <p:sldId id="287" r:id="rId12"/>
    <p:sldId id="263" r:id="rId13"/>
    <p:sldId id="285" r:id="rId14"/>
    <p:sldId id="266" r:id="rId15"/>
    <p:sldId id="289" r:id="rId16"/>
    <p:sldId id="290" r:id="rId17"/>
    <p:sldId id="292" r:id="rId18"/>
    <p:sldId id="293" r:id="rId19"/>
    <p:sldId id="264" r:id="rId20"/>
    <p:sldId id="265" r:id="rId21"/>
    <p:sldId id="267" r:id="rId22"/>
    <p:sldId id="268" r:id="rId23"/>
    <p:sldId id="278" r:id="rId24"/>
    <p:sldId id="269" r:id="rId25"/>
    <p:sldId id="279" r:id="rId26"/>
    <p:sldId id="280" r:id="rId27"/>
    <p:sldId id="281" r:id="rId28"/>
    <p:sldId id="282" r:id="rId29"/>
    <p:sldId id="257" r:id="rId30"/>
    <p:sldId id="283" r:id="rId31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ím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16" name="Dátum hely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5" name="Dia számának hely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5EF5DC0D-7816-4CD3-A97F-45B305296F71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8A639-C9F4-40C9-BB84-19B37E96A5C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B5EF9-CE2C-4F3E-8CCF-8901478E80B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7" name="Tartalom helye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5" name="Dátum hely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86942D42-0144-4385-BECF-19C23874D11C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9" name="Dátum hely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8AE96-76AD-45CF-8D3E-448D93DAE4A2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ím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4" name="Tartalom helye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1" name="Dátum hely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BBEA1-DDF6-49DD-A0E6-35E35B8B340B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ím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25" name="Szöveg hely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8" name="Tartalom helye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>
              <a:defRPr/>
            </a:pPr>
            <a:fld id="{405F140C-354F-4929-9591-892E9AB0C86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1" name="Egyenes összekötő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ím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936B4-84CD-45ED-BD65-BB1ECDF9BE2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24" name="Élőláb hely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90E79-FE75-4E55-87D9-005E980AFC4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ím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6" name="Szöveg hely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5" name="Dátum hely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29" name="Élőláb hely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E03D7-B082-4D8E-BF1C-A8B06EDFBFA6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ép helye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C55B8-BA80-4190-94AB-68A0AC7DA5FD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7" name="Cím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6" name="Szöveg hely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Szöveg hely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1" name="Dátum hely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0A5438A-C1FA-4CB0-B679-6B2F2FEE592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" name="Cím hely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gyenes összekötő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tatas.hu/pub_bin/dload/kozoktatas/beiskolazas/tajekoztato_levelek/KIFIR_kiadvany_2014_2015_honlapra.pdf" TargetMode="External"/><Relationship Id="rId2" Type="http://schemas.openxmlformats.org/officeDocument/2006/relationships/hyperlink" Target="http://www.oh.gov.h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felvizsga.hu/" TargetMode="External"/><Relationship Id="rId4" Type="http://schemas.openxmlformats.org/officeDocument/2006/relationships/hyperlink" Target="http://www.vmg.sulinet.h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ktatas.h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929067"/>
            <a:ext cx="8458200" cy="21467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hu-HU" dirty="0" smtClean="0"/>
              <a:t>Beiskolázás 2017/2018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sz="3100" dirty="0" smtClean="0"/>
              <a:t>középfokú felvételi eljárás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76" y="357166"/>
            <a:ext cx="278606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939880" cy="1224136"/>
          </a:xfrm>
        </p:spPr>
        <p:txBody>
          <a:bodyPr/>
          <a:lstStyle/>
          <a:p>
            <a:r>
              <a:rPr lang="hu-HU" dirty="0" smtClean="0"/>
              <a:t>KÖZPONTI ÍRÁSBELI VIZSGA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916832"/>
            <a:ext cx="8686800" cy="4163293"/>
          </a:xfrm>
        </p:spPr>
        <p:txBody>
          <a:bodyPr/>
          <a:lstStyle/>
          <a:p>
            <a:r>
              <a:rPr lang="hu-HU" dirty="0"/>
              <a:t>A középfokú felvételi eljárás során amennyiben az SNI vagy BTM tanuló élni kíván az </a:t>
            </a:r>
            <a:r>
              <a:rPr lang="hu-HU" dirty="0" err="1"/>
              <a:t>Nkt</a:t>
            </a:r>
            <a:r>
              <a:rPr lang="hu-HU" dirty="0"/>
              <a:t>. 51. § (5) bekezdésében biztosított jogával, a jelentkezési laphoz </a:t>
            </a:r>
            <a:r>
              <a:rPr lang="hu-HU" dirty="0">
                <a:solidFill>
                  <a:srgbClr val="FF0000"/>
                </a:solidFill>
              </a:rPr>
              <a:t>csatolnia</a:t>
            </a:r>
            <a:r>
              <a:rPr lang="hu-HU" dirty="0"/>
              <a:t> kell az erre vonatkozó </a:t>
            </a:r>
            <a:r>
              <a:rPr lang="hu-HU" dirty="0">
                <a:solidFill>
                  <a:srgbClr val="FF0000"/>
                </a:solidFill>
              </a:rPr>
              <a:t>kérelmet, </a:t>
            </a:r>
            <a:r>
              <a:rPr lang="hu-HU" dirty="0">
                <a:solidFill>
                  <a:schemeClr val="tx1"/>
                </a:solidFill>
              </a:rPr>
              <a:t>valamint</a:t>
            </a:r>
            <a:r>
              <a:rPr lang="hu-HU" dirty="0">
                <a:solidFill>
                  <a:srgbClr val="FF0000"/>
                </a:solidFill>
              </a:rPr>
              <a:t> a megfelelő szakértői véleményt. </a:t>
            </a:r>
          </a:p>
          <a:p>
            <a:endParaRPr lang="hu-HU" b="1" dirty="0"/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9328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617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79712" y="457200"/>
            <a:ext cx="7011888" cy="838200"/>
          </a:xfrm>
        </p:spPr>
        <p:txBody>
          <a:bodyPr/>
          <a:lstStyle/>
          <a:p>
            <a:r>
              <a:rPr lang="hu-HU" dirty="0"/>
              <a:t>KÖZPONTI ÍRÁSBELI VIZSGA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700808"/>
            <a:ext cx="8686800" cy="5157192"/>
          </a:xfrm>
        </p:spPr>
        <p:txBody>
          <a:bodyPr>
            <a:noAutofit/>
          </a:bodyPr>
          <a:lstStyle/>
          <a:p>
            <a:pPr algn="just"/>
            <a:r>
              <a:rPr lang="hu-HU" sz="2400" dirty="0" smtClean="0"/>
              <a:t>Az </a:t>
            </a:r>
            <a:r>
              <a:rPr lang="hu-HU" sz="2400" dirty="0"/>
              <a:t>SNI tanuló tehát a szakértői véleményben leírtak alapján </a:t>
            </a:r>
            <a:r>
              <a:rPr lang="hu-HU" sz="2400" b="1" dirty="0"/>
              <a:t>a továbbtanulásra kiválasztott középfokú iskolától kérheti a központi írásbeli vizsga alóli felmentését.</a:t>
            </a:r>
            <a:r>
              <a:rPr lang="hu-HU" sz="2400" dirty="0"/>
              <a:t> </a:t>
            </a:r>
            <a:endParaRPr lang="hu-HU" sz="2400" dirty="0" smtClean="0"/>
          </a:p>
          <a:p>
            <a:pPr algn="just"/>
            <a:r>
              <a:rPr lang="hu-HU" sz="2400" dirty="0" smtClean="0"/>
              <a:t>Ha </a:t>
            </a:r>
            <a:r>
              <a:rPr lang="hu-HU" sz="2400" dirty="0"/>
              <a:t>az SNI tanuló egyik vagy mindkét vizsgatárgy írásbeli vizsgája alóli </a:t>
            </a:r>
            <a:r>
              <a:rPr lang="hu-HU" sz="2400" dirty="0" smtClean="0"/>
              <a:t>felmentést </a:t>
            </a:r>
            <a:r>
              <a:rPr lang="hu-HU" sz="2400" dirty="0"/>
              <a:t>kap, az azt jelenti, hogy a központi írásbeli vizsga eredményei helyett – ennek az iskolának a felvételi eljárása során – más módon mérik fel a tanuló tudását, és bírálják el felvételi jelentkezését. Több továbbtanulásra kiválasztott középfokú iskola esetében ez intézményenként más és más lehet.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9328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814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3085" y="0"/>
            <a:ext cx="7208515" cy="1988840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 smtClean="0"/>
              <a:t>Központi írásbeli Vizsga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45920"/>
            <a:ext cx="8686800" cy="478347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hu-HU" dirty="0" smtClean="0"/>
          </a:p>
          <a:p>
            <a:pPr eaLnBrk="1" hangingPunct="1"/>
            <a:r>
              <a:rPr lang="hu-HU" b="1" dirty="0" smtClean="0">
                <a:solidFill>
                  <a:srgbClr val="FF0000"/>
                </a:solidFill>
              </a:rPr>
              <a:t>2018. </a:t>
            </a:r>
            <a:r>
              <a:rPr lang="hu-HU" b="1" dirty="0" smtClean="0">
                <a:solidFill>
                  <a:srgbClr val="FF0000"/>
                </a:solidFill>
              </a:rPr>
              <a:t>01. </a:t>
            </a:r>
            <a:r>
              <a:rPr lang="hu-HU" b="1" dirty="0" smtClean="0">
                <a:solidFill>
                  <a:srgbClr val="FF0000"/>
                </a:solidFill>
              </a:rPr>
              <a:t>20</a:t>
            </a:r>
            <a:r>
              <a:rPr lang="hu-HU" b="1" dirty="0" smtClean="0">
                <a:solidFill>
                  <a:srgbClr val="FF0000"/>
                </a:solidFill>
              </a:rPr>
              <a:t>. </a:t>
            </a:r>
            <a:r>
              <a:rPr lang="hu-HU" b="1" dirty="0" smtClean="0">
                <a:solidFill>
                  <a:srgbClr val="FF0000"/>
                </a:solidFill>
              </a:rPr>
              <a:t>szombat 10.00 óra</a:t>
            </a:r>
          </a:p>
          <a:p>
            <a:r>
              <a:rPr lang="hu-HU" sz="3000" dirty="0"/>
              <a:t>A tanulók a központi írásbeli vizsgára személyazonosításra alkalmas igazolványt </a:t>
            </a:r>
            <a:r>
              <a:rPr lang="hu-HU" sz="3000" dirty="0" smtClean="0"/>
              <a:t>vigyenek </a:t>
            </a:r>
            <a:r>
              <a:rPr lang="hu-HU" sz="3000" dirty="0"/>
              <a:t>magukkal. </a:t>
            </a:r>
            <a:endParaRPr lang="hu-HU" sz="30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hu-HU" dirty="0" smtClean="0"/>
          </a:p>
          <a:p>
            <a:pPr eaLnBrk="1" hangingPunct="1"/>
            <a:endParaRPr lang="hu-HU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/>
          </a:bodyPr>
          <a:lstStyle/>
          <a:p>
            <a:r>
              <a:rPr lang="hu-HU" b="1" dirty="0"/>
              <a:t>Pótló írásbeli: 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2018. </a:t>
            </a:r>
            <a:r>
              <a:rPr lang="hu-HU" b="1" dirty="0">
                <a:solidFill>
                  <a:srgbClr val="FF0000"/>
                </a:solidFill>
              </a:rPr>
              <a:t>01. </a:t>
            </a:r>
            <a:r>
              <a:rPr lang="hu-HU" b="1" dirty="0" smtClean="0">
                <a:solidFill>
                  <a:srgbClr val="FF0000"/>
                </a:solidFill>
              </a:rPr>
              <a:t>25. </a:t>
            </a:r>
            <a:r>
              <a:rPr lang="hu-HU" b="1" dirty="0"/>
              <a:t>csütörtök 14.00 </a:t>
            </a:r>
            <a:r>
              <a:rPr lang="hu-HU" b="1" dirty="0" smtClean="0"/>
              <a:t>óra</a:t>
            </a:r>
          </a:p>
          <a:p>
            <a:endParaRPr lang="hu-HU" b="1" dirty="0" smtClean="0"/>
          </a:p>
          <a:p>
            <a:pPr algn="just"/>
            <a:r>
              <a:rPr lang="hu-HU" sz="2800" dirty="0"/>
              <a:t>Pótló írásbeli vizsgát azok a tanulók írhatnak, akik az előző írásbelin alapos ok miatt nem tudtak részt venni. </a:t>
            </a:r>
            <a:endParaRPr lang="hu-HU" sz="2800" dirty="0" smtClean="0"/>
          </a:p>
          <a:p>
            <a:pPr algn="just"/>
            <a:r>
              <a:rPr lang="hu-HU" sz="2800" dirty="0" smtClean="0"/>
              <a:t>Vizsgaismétlésre </a:t>
            </a:r>
            <a:r>
              <a:rPr lang="hu-HU" sz="2800" dirty="0"/>
              <a:t>nincs mód, minden tanuló csak egyszer tehet azonos típusú központi írásbeli vizsgát. </a:t>
            </a:r>
            <a:r>
              <a:rPr lang="hu-HU" sz="2800" dirty="0" smtClean="0"/>
              <a:t> </a:t>
            </a:r>
            <a:endParaRPr lang="hu-HU" sz="2800" dirty="0"/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340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43174" y="0"/>
            <a:ext cx="6348426" cy="1857364"/>
          </a:xfrm>
        </p:spPr>
        <p:txBody>
          <a:bodyPr>
            <a:normAutofit/>
          </a:bodyPr>
          <a:lstStyle/>
          <a:p>
            <a:pPr eaLnBrk="1" hangingPunct="1"/>
            <a:r>
              <a:rPr lang="hu-HU" sz="3200" dirty="0" smtClean="0"/>
              <a:t>Általános információk a írásbeli feladatlapokról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28802"/>
            <a:ext cx="8686800" cy="49291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hu-HU" sz="2400" dirty="0" smtClean="0"/>
              <a:t>Anyanyelv</a:t>
            </a:r>
            <a:r>
              <a:rPr lang="hu-HU" sz="2400" dirty="0"/>
              <a:t> </a:t>
            </a:r>
            <a:r>
              <a:rPr lang="hu-HU" sz="2400" dirty="0" smtClean="0"/>
              <a:t>és matematika írásbeli vizsgák tárgyanként 45 percesek, nem kizárólag a tantárgyban tanultakat mérik.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sz="2400" dirty="0" smtClean="0"/>
              <a:t>A </a:t>
            </a:r>
            <a:r>
              <a:rPr lang="hu-HU" sz="2400" u="sng" dirty="0" smtClean="0"/>
              <a:t>vizsgák célja</a:t>
            </a:r>
            <a:r>
              <a:rPr lang="hu-HU" sz="2400" dirty="0" smtClean="0"/>
              <a:t>: alapvető készségek  képességek, kompetenciák felmérése, ötletes alkalmazások, a kreativitások mérése.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sz="2400" u="sng" dirty="0" smtClean="0"/>
              <a:t>Egyéb elvárás</a:t>
            </a:r>
            <a:r>
              <a:rPr lang="hu-HU" sz="2400" dirty="0" smtClean="0"/>
              <a:t>: rendezett, követhető, olvasható írás, helyesírás</a:t>
            </a:r>
            <a:r>
              <a:rPr lang="hu-HU" sz="2400" dirty="0"/>
              <a:t>.</a:t>
            </a:r>
            <a:endParaRPr lang="hu-HU" sz="2400" dirty="0" smtClean="0"/>
          </a:p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Az OH honlapján megtalálható korábbi feladatsorok segíthetik a tanulók ilyen típusú felkészülését. (</a:t>
            </a:r>
            <a:r>
              <a:rPr lang="hu-HU" sz="2400" dirty="0" err="1" smtClean="0"/>
              <a:t>oktatas.hu</a:t>
            </a:r>
            <a:r>
              <a:rPr lang="hu-HU" sz="2400" dirty="0" smtClean="0"/>
              <a:t>/köznevelés/központi írásbeli </a:t>
            </a:r>
            <a:r>
              <a:rPr lang="hu-HU" sz="2400" dirty="0" smtClean="0"/>
              <a:t>feladatsorok)</a:t>
            </a:r>
          </a:p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Előkészítő</a:t>
            </a:r>
          </a:p>
          <a:p>
            <a:pPr eaLnBrk="1" hangingPunct="1">
              <a:lnSpc>
                <a:spcPct val="90000"/>
              </a:lnSpc>
            </a:pPr>
            <a:endParaRPr lang="hu-HU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51720" y="116632"/>
            <a:ext cx="6939880" cy="1152128"/>
          </a:xfrm>
        </p:spPr>
        <p:txBody>
          <a:bodyPr>
            <a:normAutofit fontScale="90000"/>
          </a:bodyPr>
          <a:lstStyle/>
          <a:p>
            <a:r>
              <a:rPr lang="hu-HU" dirty="0"/>
              <a:t>Központi írásbeli </a:t>
            </a:r>
            <a:r>
              <a:rPr lang="hu-HU" dirty="0" smtClean="0"/>
              <a:t>Vizsga eredménye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772816"/>
            <a:ext cx="8686800" cy="4307309"/>
          </a:xfrm>
        </p:spPr>
        <p:txBody>
          <a:bodyPr/>
          <a:lstStyle/>
          <a:p>
            <a:pPr algn="just"/>
            <a:r>
              <a:rPr lang="hu-HU" dirty="0"/>
              <a:t>A központi írásbeli vizsga kiértékelt dolgozatait a vizsgázó és szülője  </a:t>
            </a:r>
            <a:r>
              <a:rPr lang="hu-HU" dirty="0" smtClean="0">
                <a:solidFill>
                  <a:srgbClr val="FF0000"/>
                </a:solidFill>
              </a:rPr>
              <a:t>2018. </a:t>
            </a:r>
            <a:r>
              <a:rPr lang="hu-HU" dirty="0">
                <a:solidFill>
                  <a:srgbClr val="FF0000"/>
                </a:solidFill>
              </a:rPr>
              <a:t>február </a:t>
            </a:r>
            <a:r>
              <a:rPr lang="hu-HU" dirty="0">
                <a:solidFill>
                  <a:srgbClr val="FF0000"/>
                </a:solidFill>
              </a:rPr>
              <a:t>8</a:t>
            </a:r>
            <a:r>
              <a:rPr lang="hu-HU" dirty="0" smtClean="0">
                <a:solidFill>
                  <a:srgbClr val="FF0000"/>
                </a:solidFill>
              </a:rPr>
              <a:t>-ig</a:t>
            </a:r>
            <a:r>
              <a:rPr lang="hu-HU" dirty="0" smtClean="0"/>
              <a:t> </a:t>
            </a:r>
            <a:r>
              <a:rPr lang="hu-HU" dirty="0"/>
              <a:t>az igazgató által meghatározott helyen és időben, az iskola képviselőjének jelenlétében megtekintheti, azokról kézzel vagy elektronikus úton pl. digitális fényképezőgéppel másolatot </a:t>
            </a:r>
            <a:r>
              <a:rPr lang="hu-HU" dirty="0" smtClean="0"/>
              <a:t>készíthet.</a:t>
            </a:r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283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07704" y="0"/>
            <a:ext cx="7236296" cy="1295400"/>
          </a:xfrm>
        </p:spPr>
        <p:txBody>
          <a:bodyPr/>
          <a:lstStyle/>
          <a:p>
            <a:r>
              <a:rPr lang="hu-HU" dirty="0"/>
              <a:t>Központi írásbeli Vizsga eredménye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tanuló vagy szülője </a:t>
            </a:r>
            <a:r>
              <a:rPr lang="hu-HU" b="1" dirty="0" smtClean="0"/>
              <a:t>kizárólag </a:t>
            </a:r>
            <a:r>
              <a:rPr lang="hu-HU" b="1" dirty="0"/>
              <a:t>a </a:t>
            </a:r>
            <a:r>
              <a:rPr lang="hu-HU" b="1" dirty="0" smtClean="0"/>
              <a:t>hivatalos javítási-értékelési </a:t>
            </a:r>
            <a:r>
              <a:rPr lang="hu-HU" b="1" dirty="0"/>
              <a:t>útmutatótól eltérő értékelés esetén </a:t>
            </a:r>
            <a:r>
              <a:rPr lang="hu-HU" dirty="0"/>
              <a:t>– az értékelésre észrevételt tehet és ezt  a megtekintést követő első munkanap végéig – tizenhat óráig – írásban adhatja </a:t>
            </a:r>
            <a:r>
              <a:rPr lang="hu-HU" dirty="0" smtClean="0"/>
              <a:t>le</a:t>
            </a:r>
            <a:r>
              <a:rPr lang="hu-HU" dirty="0"/>
              <a:t> </a:t>
            </a:r>
            <a:r>
              <a:rPr lang="hu-HU" dirty="0" smtClean="0"/>
              <a:t>a írásbeli vizsgát szervező iskola igazgatójánál.</a:t>
            </a:r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148" y="-91758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432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5696" y="0"/>
            <a:ext cx="7308304" cy="1242864"/>
          </a:xfrm>
        </p:spPr>
        <p:txBody>
          <a:bodyPr/>
          <a:lstStyle/>
          <a:p>
            <a:r>
              <a:rPr lang="hu-HU" dirty="0"/>
              <a:t>Központi írásbeli Vizsga eredménye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u-HU" dirty="0" smtClean="0"/>
              <a:t>Az írásbeli vizsgát szervező </a:t>
            </a:r>
            <a:r>
              <a:rPr lang="hu-HU" dirty="0"/>
              <a:t>iskola </a:t>
            </a:r>
            <a:r>
              <a:rPr lang="hu-HU" dirty="0" smtClean="0"/>
              <a:t>a körbélyegzőjének </a:t>
            </a:r>
            <a:r>
              <a:rPr lang="hu-HU" dirty="0"/>
              <a:t>lenyomatával, valamint az igazgató </a:t>
            </a:r>
            <a:r>
              <a:rPr lang="hu-HU" dirty="0" smtClean="0"/>
              <a:t>aláírásával </a:t>
            </a:r>
            <a:r>
              <a:rPr lang="hu-HU" dirty="0"/>
              <a:t>hitelesített </a:t>
            </a:r>
            <a:r>
              <a:rPr lang="hu-HU" b="1" dirty="0"/>
              <a:t>Értékelő lapot </a:t>
            </a:r>
            <a:r>
              <a:rPr lang="hu-HU" dirty="0"/>
              <a:t>minden tanulónak átadja. Az EMMI rendelet előírása szerint az értesítés kizárólag ebben a formában történhet meg. </a:t>
            </a:r>
            <a:endParaRPr lang="hu-HU" dirty="0" smtClean="0"/>
          </a:p>
          <a:p>
            <a:pPr algn="just"/>
            <a:r>
              <a:rPr lang="hu-HU" dirty="0" smtClean="0"/>
              <a:t>A </a:t>
            </a:r>
            <a:r>
              <a:rPr lang="hu-HU" dirty="0"/>
              <a:t>tanuló ennek ismeretében nyújtja majd be felvételi lapjait (jelentkezési lapját és tanulói adatlapját), és vesz részt az általános felvételi eljárásban. </a:t>
            </a:r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148" y="-91758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060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07704" y="116632"/>
            <a:ext cx="7083896" cy="112775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tíz legjobb középiskola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87206"/>
          </a:xfrm>
        </p:spPr>
        <p:txBody>
          <a:bodyPr>
            <a:normAutofit fontScale="92500"/>
          </a:bodyPr>
          <a:lstStyle/>
          <a:p>
            <a:r>
              <a:rPr lang="hu-HU" sz="2400" dirty="0"/>
              <a:t>Budapesti Fazekas Mihály Gyakorló Általános Iskola és Gimnázium</a:t>
            </a:r>
          </a:p>
          <a:p>
            <a:r>
              <a:rPr lang="hu-HU" sz="2400" dirty="0"/>
              <a:t>Budapest V. Kerületi Eötvös József Gimnázium</a:t>
            </a:r>
          </a:p>
          <a:p>
            <a:r>
              <a:rPr lang="hu-HU" sz="2400" dirty="0"/>
              <a:t>ELTE Radnóti Miklós Gyakorló Általános Iskola és Gyakorló Gimnázium (Budapest)</a:t>
            </a:r>
          </a:p>
          <a:p>
            <a:r>
              <a:rPr lang="hu-HU" sz="2400" dirty="0"/>
              <a:t>Budapest I. Kerületi Toldy Ferenc Gimnázium</a:t>
            </a:r>
          </a:p>
          <a:p>
            <a:r>
              <a:rPr lang="hu-HU" sz="2400" dirty="0"/>
              <a:t>Deák Téri Evangélikus Gimnázium (Budapest)</a:t>
            </a:r>
          </a:p>
          <a:p>
            <a:r>
              <a:rPr lang="hu-HU" sz="2400" dirty="0"/>
              <a:t>Városmajori Gimnázium és Kós Károly Általános Iskola (Budapest)</a:t>
            </a:r>
          </a:p>
          <a:p>
            <a:r>
              <a:rPr lang="hu-HU" sz="2400" dirty="0"/>
              <a:t>ELTE Trefort Ágoston Gyakorló Gimnázium (Budapest)</a:t>
            </a:r>
          </a:p>
          <a:p>
            <a:r>
              <a:rPr lang="hu-HU" sz="2400" dirty="0"/>
              <a:t>Budapest XIV. Kerületi Szent István Gimnázium</a:t>
            </a:r>
          </a:p>
          <a:p>
            <a:r>
              <a:rPr lang="hu-HU" sz="2400" dirty="0"/>
              <a:t>Kazinczy Ferenc Gimnázium és Kollégium (Győr)</a:t>
            </a:r>
          </a:p>
          <a:p>
            <a:r>
              <a:rPr lang="hu-HU" sz="2400" dirty="0"/>
              <a:t>Debreceni Fazekas Mihály Gimnázium</a:t>
            </a:r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148" y="-91758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744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22" y="214290"/>
            <a:ext cx="6634178" cy="1357322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 smtClean="0"/>
              <a:t>További fontos dátumok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14488"/>
            <a:ext cx="8686800" cy="492922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hu-HU" sz="2800" b="1" dirty="0" smtClean="0">
                <a:solidFill>
                  <a:srgbClr val="FF0000"/>
                </a:solidFill>
              </a:rPr>
              <a:t>2018. </a:t>
            </a:r>
            <a:r>
              <a:rPr lang="hu-HU" sz="2800" b="1" dirty="0" smtClean="0">
                <a:solidFill>
                  <a:srgbClr val="FF0000"/>
                </a:solidFill>
              </a:rPr>
              <a:t>02. </a:t>
            </a:r>
            <a:r>
              <a:rPr lang="hu-HU" sz="2800" b="1" dirty="0" smtClean="0">
                <a:solidFill>
                  <a:srgbClr val="FF0000"/>
                </a:solidFill>
              </a:rPr>
              <a:t>19</a:t>
            </a:r>
            <a:r>
              <a:rPr lang="hu-HU" sz="2800" b="1" dirty="0" smtClean="0"/>
              <a:t>.–</a:t>
            </a:r>
            <a:r>
              <a:rPr lang="hu-HU" sz="2800" b="1" dirty="0" err="1" smtClean="0"/>
              <a:t>ig</a:t>
            </a:r>
            <a:r>
              <a:rPr lang="hu-HU" sz="2800" b="1" dirty="0" smtClean="0"/>
              <a:t> az általános iskola továbbítja a </a:t>
            </a:r>
            <a:r>
              <a:rPr lang="hu-HU" sz="2800" b="1" u="sng" dirty="0"/>
              <a:t>T</a:t>
            </a:r>
            <a:r>
              <a:rPr lang="hu-HU" sz="2800" b="1" u="sng" dirty="0" smtClean="0"/>
              <a:t>anulói jelentkezési lapokat</a:t>
            </a:r>
            <a:r>
              <a:rPr lang="hu-HU" sz="2800" b="1" dirty="0" smtClean="0"/>
              <a:t> a középfokú iskoláknak, a </a:t>
            </a:r>
            <a:r>
              <a:rPr lang="hu-HU" sz="2800" b="1" u="sng" dirty="0"/>
              <a:t>T</a:t>
            </a:r>
            <a:r>
              <a:rPr lang="hu-HU" sz="2800" b="1" u="sng" dirty="0" smtClean="0"/>
              <a:t>anulói adatlapot</a:t>
            </a:r>
            <a:r>
              <a:rPr lang="hu-HU" sz="2800" dirty="0" smtClean="0"/>
              <a:t> </a:t>
            </a:r>
            <a:r>
              <a:rPr lang="hu-HU" sz="2800" b="1" dirty="0" smtClean="0"/>
              <a:t>a győri Felvételi Központnak</a:t>
            </a:r>
            <a:r>
              <a:rPr lang="hu-HU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hu-HU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hu-HU" sz="2800" dirty="0" smtClean="0"/>
              <a:t>Ezért ezeket a dokumentumokat az osztályfőnököknek </a:t>
            </a:r>
            <a:r>
              <a:rPr lang="hu-HU" sz="2800" dirty="0" smtClean="0">
                <a:solidFill>
                  <a:srgbClr val="C00000"/>
                </a:solidFill>
              </a:rPr>
              <a:t>2018. </a:t>
            </a:r>
            <a:r>
              <a:rPr lang="hu-HU" sz="2800" dirty="0" smtClean="0">
                <a:solidFill>
                  <a:srgbClr val="C00000"/>
                </a:solidFill>
              </a:rPr>
              <a:t>02. </a:t>
            </a:r>
            <a:r>
              <a:rPr lang="hu-HU" sz="2800" dirty="0" smtClean="0">
                <a:solidFill>
                  <a:srgbClr val="C00000"/>
                </a:solidFill>
              </a:rPr>
              <a:t>15. </a:t>
            </a:r>
            <a:r>
              <a:rPr lang="hu-HU" sz="2800" dirty="0" smtClean="0">
                <a:solidFill>
                  <a:srgbClr val="C00000"/>
                </a:solidFill>
              </a:rPr>
              <a:t>csütörtök</a:t>
            </a:r>
            <a:r>
              <a:rPr lang="hu-HU" sz="2800" dirty="0" smtClean="0">
                <a:solidFill>
                  <a:srgbClr val="C00000"/>
                </a:solidFill>
              </a:rPr>
              <a:t> </a:t>
            </a:r>
            <a:r>
              <a:rPr lang="hu-HU" sz="2800" dirty="0" smtClean="0"/>
              <a:t>déli 12-ig le kell adniuk az iskola titkárságán.</a:t>
            </a:r>
          </a:p>
          <a:p>
            <a:pPr eaLnBrk="1" hangingPunct="1">
              <a:lnSpc>
                <a:spcPct val="90000"/>
              </a:lnSpc>
            </a:pPr>
            <a:endParaRPr lang="hu-HU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hu-HU" sz="28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28926" y="457200"/>
            <a:ext cx="6062674" cy="2114544"/>
          </a:xfrm>
        </p:spPr>
        <p:txBody>
          <a:bodyPr/>
          <a:lstStyle/>
          <a:p>
            <a:r>
              <a:rPr lang="hu-HU" dirty="0" smtClean="0"/>
              <a:t>JOGSZABÁLYI HÁTTÉR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2571744"/>
            <a:ext cx="8686800" cy="407196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hu-HU" dirty="0" smtClean="0"/>
              <a:t> </a:t>
            </a:r>
          </a:p>
          <a:p>
            <a:r>
              <a:rPr lang="hu-HU" sz="11200" dirty="0"/>
              <a:t>-</a:t>
            </a:r>
            <a:r>
              <a:rPr lang="hu-HU" sz="11200" dirty="0" smtClean="0"/>
              <a:t>  </a:t>
            </a:r>
            <a:r>
              <a:rPr lang="hu-HU" sz="11200" dirty="0" smtClean="0">
                <a:solidFill>
                  <a:srgbClr val="FF0000"/>
                </a:solidFill>
              </a:rPr>
              <a:t>A </a:t>
            </a:r>
            <a:r>
              <a:rPr lang="hu-HU" sz="11200" dirty="0">
                <a:solidFill>
                  <a:srgbClr val="FF0000"/>
                </a:solidFill>
              </a:rPr>
              <a:t>nemzeti köznevelésről szóló </a:t>
            </a:r>
          </a:p>
          <a:p>
            <a:r>
              <a:rPr lang="hu-HU" sz="11200" dirty="0">
                <a:solidFill>
                  <a:srgbClr val="FF0000"/>
                </a:solidFill>
              </a:rPr>
              <a:t>2011. évi CXC. </a:t>
            </a:r>
            <a:r>
              <a:rPr lang="hu-HU" sz="11200" dirty="0" smtClean="0">
                <a:solidFill>
                  <a:srgbClr val="FF0000"/>
                </a:solidFill>
              </a:rPr>
              <a:t>törvény</a:t>
            </a:r>
          </a:p>
          <a:p>
            <a:r>
              <a:rPr lang="hu-HU" sz="11200" dirty="0" smtClean="0"/>
              <a:t>-  </a:t>
            </a:r>
            <a:r>
              <a:rPr lang="hu-HU" sz="11200" dirty="0">
                <a:solidFill>
                  <a:srgbClr val="FFC000"/>
                </a:solidFill>
              </a:rPr>
              <a:t>A </a:t>
            </a:r>
            <a:r>
              <a:rPr lang="hu-HU" sz="11200" dirty="0" smtClean="0">
                <a:solidFill>
                  <a:srgbClr val="FFC000"/>
                </a:solidFill>
              </a:rPr>
              <a:t>nevelési-oktatási intézmények működéséről </a:t>
            </a:r>
            <a:r>
              <a:rPr lang="hu-HU" sz="11200" dirty="0">
                <a:solidFill>
                  <a:srgbClr val="FFC000"/>
                </a:solidFill>
              </a:rPr>
              <a:t>és a köznevelési intézmények </a:t>
            </a:r>
          </a:p>
          <a:p>
            <a:r>
              <a:rPr lang="hu-HU" sz="11200" dirty="0">
                <a:solidFill>
                  <a:srgbClr val="FFC000"/>
                </a:solidFill>
              </a:rPr>
              <a:t>névhasználatáról szóló </a:t>
            </a:r>
            <a:r>
              <a:rPr lang="hu-HU" sz="11200" dirty="0" smtClean="0">
                <a:solidFill>
                  <a:srgbClr val="FFC000"/>
                </a:solidFill>
              </a:rPr>
              <a:t>20/2012</a:t>
            </a:r>
            <a:r>
              <a:rPr lang="hu-HU" sz="11200" dirty="0">
                <a:solidFill>
                  <a:srgbClr val="FFC000"/>
                </a:solidFill>
              </a:rPr>
              <a:t>. (</a:t>
            </a:r>
            <a:r>
              <a:rPr lang="hu-HU" sz="11200" dirty="0" smtClean="0">
                <a:solidFill>
                  <a:srgbClr val="FFC000"/>
                </a:solidFill>
              </a:rPr>
              <a:t>VIII.31.) </a:t>
            </a:r>
            <a:r>
              <a:rPr lang="hu-HU" sz="11200" dirty="0">
                <a:solidFill>
                  <a:srgbClr val="FFC000"/>
                </a:solidFill>
              </a:rPr>
              <a:t>EMMI rendelet</a:t>
            </a:r>
          </a:p>
          <a:p>
            <a:pPr marL="0" indent="0">
              <a:buNone/>
            </a:pPr>
            <a:r>
              <a:rPr lang="hu-HU" sz="11200" dirty="0" smtClean="0"/>
              <a:t>   - </a:t>
            </a:r>
            <a:r>
              <a:rPr lang="hu-HU" sz="11200" dirty="0">
                <a:solidFill>
                  <a:srgbClr val="0070C0"/>
                </a:solidFill>
              </a:rPr>
              <a:t>A </a:t>
            </a:r>
            <a:r>
              <a:rPr lang="hu-HU" sz="11200" dirty="0" smtClean="0">
                <a:solidFill>
                  <a:srgbClr val="0070C0"/>
                </a:solidFill>
              </a:rPr>
              <a:t>2017/2018. </a:t>
            </a:r>
            <a:r>
              <a:rPr lang="hu-HU" sz="11200" dirty="0">
                <a:solidFill>
                  <a:srgbClr val="0070C0"/>
                </a:solidFill>
              </a:rPr>
              <a:t>tanév rendjéről </a:t>
            </a:r>
            <a:r>
              <a:rPr lang="hu-HU" sz="11200" dirty="0" smtClean="0">
                <a:solidFill>
                  <a:srgbClr val="0070C0"/>
                </a:solidFill>
              </a:rPr>
              <a:t>szóló</a:t>
            </a:r>
          </a:p>
          <a:p>
            <a:pPr marL="0" indent="0">
              <a:buNone/>
            </a:pPr>
            <a:r>
              <a:rPr lang="hu-HU" sz="11200" dirty="0" smtClean="0">
                <a:solidFill>
                  <a:srgbClr val="0070C0"/>
                </a:solidFill>
              </a:rPr>
              <a:t>    14/2017. </a:t>
            </a:r>
            <a:r>
              <a:rPr lang="hu-HU" sz="11200" dirty="0">
                <a:solidFill>
                  <a:srgbClr val="0070C0"/>
                </a:solidFill>
              </a:rPr>
              <a:t>(</a:t>
            </a:r>
            <a:r>
              <a:rPr lang="hu-HU" sz="11200" dirty="0" smtClean="0">
                <a:solidFill>
                  <a:srgbClr val="0070C0"/>
                </a:solidFill>
              </a:rPr>
              <a:t>VI. 14.) </a:t>
            </a:r>
            <a:r>
              <a:rPr lang="hu-HU" sz="11200" dirty="0">
                <a:solidFill>
                  <a:srgbClr val="0070C0"/>
                </a:solidFill>
              </a:rPr>
              <a:t>EMMI </a:t>
            </a:r>
            <a:r>
              <a:rPr lang="hu-HU" sz="11200" dirty="0" smtClean="0">
                <a:solidFill>
                  <a:srgbClr val="0070C0"/>
                </a:solidFill>
              </a:rPr>
              <a:t>rendelet 2</a:t>
            </a:r>
            <a:r>
              <a:rPr lang="hu-HU" sz="11200" dirty="0">
                <a:solidFill>
                  <a:srgbClr val="0070C0"/>
                </a:solidFill>
              </a:rPr>
              <a:t>. </a:t>
            </a:r>
            <a:r>
              <a:rPr lang="hu-HU" sz="11200" dirty="0" smtClean="0">
                <a:solidFill>
                  <a:srgbClr val="0070C0"/>
                </a:solidFill>
              </a:rPr>
              <a:t>számú</a:t>
            </a:r>
          </a:p>
          <a:p>
            <a:pPr marL="0" indent="0">
              <a:buNone/>
            </a:pPr>
            <a:r>
              <a:rPr lang="hu-HU" sz="11200" dirty="0">
                <a:solidFill>
                  <a:srgbClr val="0070C0"/>
                </a:solidFill>
              </a:rPr>
              <a:t> </a:t>
            </a:r>
            <a:r>
              <a:rPr lang="hu-HU" sz="11200" dirty="0" smtClean="0">
                <a:solidFill>
                  <a:srgbClr val="0070C0"/>
                </a:solidFill>
              </a:rPr>
              <a:t>   </a:t>
            </a:r>
            <a:r>
              <a:rPr lang="hu-HU" sz="11200" dirty="0">
                <a:solidFill>
                  <a:srgbClr val="0070C0"/>
                </a:solidFill>
              </a:rPr>
              <a:t>melléklete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78606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40" y="457200"/>
            <a:ext cx="5848360" cy="838200"/>
          </a:xfrm>
        </p:spPr>
        <p:txBody>
          <a:bodyPr/>
          <a:lstStyle/>
          <a:p>
            <a:pPr eaLnBrk="1" hangingPunct="1"/>
            <a:r>
              <a:rPr lang="hu-HU" dirty="0" smtClean="0"/>
              <a:t>Egyéb információk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57364"/>
            <a:ext cx="8686800" cy="464347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hu-HU" dirty="0" smtClean="0"/>
              <a:t>Tanulói adatlapot, jelentkezési lapot az osztályfőnökök töltik ki az internet segítségével a szülőkkel való előzetes egyeztetés alapján </a:t>
            </a:r>
            <a:r>
              <a:rPr lang="hu-HU" dirty="0" smtClean="0">
                <a:solidFill>
                  <a:srgbClr val="FF0000"/>
                </a:solidFill>
              </a:rPr>
              <a:t>2018.02.08.-14. </a:t>
            </a:r>
            <a:r>
              <a:rPr lang="hu-HU" dirty="0" smtClean="0">
                <a:solidFill>
                  <a:srgbClr val="FF0000"/>
                </a:solidFill>
              </a:rPr>
              <a:t>között.</a:t>
            </a:r>
            <a:endParaRPr lang="hu-HU" dirty="0" smtClean="0"/>
          </a:p>
          <a:p>
            <a:pPr marL="0" indent="0" algn="just" eaLnBrk="1" hangingPunct="1">
              <a:buNone/>
            </a:pPr>
            <a:r>
              <a:rPr lang="hu-HU" dirty="0" smtClean="0">
                <a:solidFill>
                  <a:srgbClr val="FF0000"/>
                </a:solidFill>
              </a:rPr>
              <a:t>A Szülők </a:t>
            </a:r>
            <a:r>
              <a:rPr lang="hu-HU" u="sng" dirty="0" smtClean="0">
                <a:solidFill>
                  <a:srgbClr val="FF0000"/>
                </a:solidFill>
              </a:rPr>
              <a:t>együttműködése</a:t>
            </a:r>
            <a:r>
              <a:rPr lang="hu-HU" dirty="0" smtClean="0">
                <a:solidFill>
                  <a:srgbClr val="FF0000"/>
                </a:solidFill>
              </a:rPr>
              <a:t> az </a:t>
            </a:r>
            <a:r>
              <a:rPr lang="hu-HU" dirty="0" err="1" smtClean="0">
                <a:solidFill>
                  <a:srgbClr val="FF0000"/>
                </a:solidFill>
              </a:rPr>
              <a:t>of.-kel</a:t>
            </a:r>
            <a:r>
              <a:rPr lang="hu-HU" dirty="0" smtClean="0">
                <a:solidFill>
                  <a:srgbClr val="FF0000"/>
                </a:solidFill>
              </a:rPr>
              <a:t> nagyon fontos!!!</a:t>
            </a:r>
            <a:r>
              <a:rPr lang="hu-HU" dirty="0" smtClean="0"/>
              <a:t>(határidők betartása, pontos adatszolgáltatás, aláírások megtétele, stb.)</a:t>
            </a:r>
          </a:p>
          <a:p>
            <a:pPr marL="0" indent="0" algn="just" eaLnBrk="1" hangingPunct="1">
              <a:buNone/>
            </a:pPr>
            <a:endParaRPr lang="hu-HU" dirty="0" smtClean="0"/>
          </a:p>
          <a:p>
            <a:pPr marL="0" indent="0" algn="just" eaLnBrk="1" hangingPunct="1">
              <a:buNone/>
            </a:pPr>
            <a:endParaRPr lang="hu-HU" dirty="0" smtClean="0"/>
          </a:p>
          <a:p>
            <a:pPr marL="0" indent="0" eaLnBrk="1" hangingPunct="1">
              <a:buNone/>
            </a:pPr>
            <a:r>
              <a:rPr lang="hu-HU" dirty="0"/>
              <a:t>	</a:t>
            </a:r>
            <a:endParaRPr lang="hu-HU" dirty="0" smtClean="0"/>
          </a:p>
          <a:p>
            <a:pPr eaLnBrk="1" hangingPunct="1"/>
            <a:endParaRPr lang="hu-HU" dirty="0" smtClean="0"/>
          </a:p>
          <a:p>
            <a:pPr eaLnBrk="1" hangingPunct="1"/>
            <a:endParaRPr lang="hu-HU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60" y="457200"/>
            <a:ext cx="6562740" cy="838200"/>
          </a:xfrm>
        </p:spPr>
        <p:txBody>
          <a:bodyPr/>
          <a:lstStyle/>
          <a:p>
            <a:pPr eaLnBrk="1" hangingPunct="1"/>
            <a:r>
              <a:rPr lang="hu-HU" sz="4000" dirty="0" smtClean="0"/>
              <a:t>Tanulói Adatlapról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507207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A szülők az osztályfőnök segítségével 2 példányban töltik ki a </a:t>
            </a:r>
            <a:r>
              <a:rPr lang="hu-HU" sz="2800" dirty="0"/>
              <a:t>T</a:t>
            </a:r>
            <a:r>
              <a:rPr lang="hu-HU" sz="2800" dirty="0" smtClean="0"/>
              <a:t>anulói adatlapot, melyen a </a:t>
            </a:r>
            <a:r>
              <a:rPr lang="hu-HU" sz="2800" b="1" dirty="0" smtClean="0"/>
              <a:t>legfontosabb információk</a:t>
            </a:r>
            <a:r>
              <a:rPr lang="hu-HU" sz="2800" dirty="0" smtClean="0"/>
              <a:t> :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a választott iskolák adatai, a tanulmányi terület kódjai, azok sorrendje.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Ezt a lapot Győrbe küldjük </a:t>
            </a:r>
            <a:r>
              <a:rPr lang="hu-HU" sz="2800" dirty="0" smtClean="0"/>
              <a:t>2018. 02.19.-</a:t>
            </a:r>
            <a:r>
              <a:rPr lang="hu-HU" sz="2800" dirty="0" smtClean="0"/>
              <a:t>ig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Ajánlás: kb. 3-5 iskola megjelölése!!!!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Első helyre ajánlott a leginkább óhajtott iskolát jelölni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Minden szóba jöhető iskola és annak tagozat kódja szerepeljen a listán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800" dirty="0" smtClean="0"/>
              <a:t>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43174" y="0"/>
            <a:ext cx="6348426" cy="1500174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Tanulói Jelentkezési lapról</a:t>
            </a:r>
            <a:br>
              <a:rPr lang="hu-HU" dirty="0" smtClean="0"/>
            </a:b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smtClean="0">
                <a:solidFill>
                  <a:srgbClr val="FF0000"/>
                </a:solidFill>
              </a:rPr>
              <a:t>2018.02.08.-14.</a:t>
            </a:r>
            <a:endParaRPr lang="hu-HU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43050"/>
            <a:ext cx="8686800" cy="500066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hu-HU" sz="2400" dirty="0" smtClean="0"/>
          </a:p>
          <a:p>
            <a:pPr algn="just">
              <a:lnSpc>
                <a:spcPct val="80000"/>
              </a:lnSpc>
              <a:buNone/>
            </a:pPr>
            <a:r>
              <a:rPr lang="hu-HU" sz="2800" dirty="0" smtClean="0"/>
              <a:t>   </a:t>
            </a:r>
            <a:r>
              <a:rPr lang="hu-HU" sz="2800" dirty="0"/>
              <a:t>A</a:t>
            </a:r>
            <a:r>
              <a:rPr lang="hu-HU" sz="2800" dirty="0" smtClean="0"/>
              <a:t>nnyi </a:t>
            </a:r>
            <a:r>
              <a:rPr lang="hu-HU" sz="2800" dirty="0"/>
              <a:t>Jelentkezési lapot kell kitölteni, ahány középfokú iskolába kíván jelentkezni a tanuló. </a:t>
            </a:r>
            <a:endParaRPr lang="hu-HU" sz="2800" dirty="0" smtClean="0"/>
          </a:p>
          <a:p>
            <a:pPr algn="just">
              <a:lnSpc>
                <a:spcPct val="80000"/>
              </a:lnSpc>
              <a:buNone/>
            </a:pPr>
            <a:r>
              <a:rPr lang="hu-HU" sz="2800" dirty="0" smtClean="0"/>
              <a:t>   A lap legfontosabb információi:</a:t>
            </a:r>
          </a:p>
          <a:p>
            <a:pPr algn="just" eaLnBrk="1" hangingPunct="1">
              <a:lnSpc>
                <a:spcPct val="80000"/>
              </a:lnSpc>
              <a:buFontTx/>
              <a:buChar char="-"/>
            </a:pPr>
            <a:r>
              <a:rPr lang="hu-HU" sz="2800" dirty="0" smtClean="0"/>
              <a:t>- tanuló adatai, </a:t>
            </a:r>
          </a:p>
          <a:p>
            <a:pPr algn="just" eaLnBrk="1" hangingPunct="1">
              <a:lnSpc>
                <a:spcPct val="80000"/>
              </a:lnSpc>
              <a:buFontTx/>
              <a:buChar char="-"/>
            </a:pPr>
            <a:r>
              <a:rPr lang="hu-HU" sz="2800" dirty="0" smtClean="0"/>
              <a:t>- a kiválasztott iskola adatai,tanulmányi terület kódja</a:t>
            </a:r>
          </a:p>
          <a:p>
            <a:pPr algn="just" eaLnBrk="1" hangingPunct="1">
              <a:lnSpc>
                <a:spcPct val="80000"/>
              </a:lnSpc>
              <a:buFontTx/>
              <a:buChar char="-"/>
            </a:pPr>
            <a:r>
              <a:rPr lang="hu-HU" sz="2800" dirty="0" smtClean="0"/>
              <a:t>- szülők adatai.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sz="2800" dirty="0" smtClean="0"/>
              <a:t>- a tanuló tanulmányi eredménye ( 5., 6., 7. o. tanév végi,  8. o. félévi és + a tanuló magatartás, szorgalom jegyei 5. osztálytól) </a:t>
            </a:r>
          </a:p>
          <a:p>
            <a:pPr algn="just" eaLnBrk="1" hangingPunct="1">
              <a:lnSpc>
                <a:spcPct val="80000"/>
              </a:lnSpc>
            </a:pPr>
            <a:endParaRPr lang="hu-HU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hu-HU" sz="2800" dirty="0" smtClean="0"/>
              <a:t>Ezeket a lapokat a választott iskolába küldjük.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hu-HU" sz="2800" dirty="0" smtClean="0"/>
              <a:t>	</a:t>
            </a:r>
            <a:r>
              <a:rPr lang="hu-HU" sz="2800" dirty="0" smtClean="0"/>
              <a:t>2018. </a:t>
            </a:r>
            <a:r>
              <a:rPr lang="hu-HU" sz="2800" dirty="0" smtClean="0"/>
              <a:t>02. </a:t>
            </a:r>
            <a:r>
              <a:rPr lang="hu-HU" sz="2800" dirty="0" smtClean="0"/>
              <a:t>19.-ig. </a:t>
            </a:r>
            <a:endParaRPr lang="hu-HU" sz="28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57488" y="0"/>
            <a:ext cx="6134112" cy="2928934"/>
          </a:xfrm>
        </p:spPr>
        <p:txBody>
          <a:bodyPr>
            <a:normAutofit/>
          </a:bodyPr>
          <a:lstStyle/>
          <a:p>
            <a:r>
              <a:rPr lang="hu-HU" dirty="0" smtClean="0"/>
              <a:t>A szóbeli meghallgatások az általános felvételi eljárás keretében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2928934"/>
            <a:ext cx="8686800" cy="3714776"/>
          </a:xfrm>
        </p:spPr>
        <p:txBody>
          <a:bodyPr>
            <a:normAutofit fontScale="92500"/>
          </a:bodyPr>
          <a:lstStyle/>
          <a:p>
            <a:pPr algn="just"/>
            <a:r>
              <a:rPr lang="hu-HU" dirty="0" smtClean="0"/>
              <a:t>2018.02.22.-</a:t>
            </a:r>
            <a:r>
              <a:rPr lang="hu-HU" dirty="0" smtClean="0"/>
              <a:t>tól </a:t>
            </a:r>
            <a:r>
              <a:rPr lang="hu-HU" dirty="0" smtClean="0"/>
              <a:t>03.13.-</a:t>
            </a:r>
            <a:r>
              <a:rPr lang="hu-HU" dirty="0" smtClean="0"/>
              <a:t>ig szóbeli vizsgák</a:t>
            </a:r>
          </a:p>
          <a:p>
            <a:pPr algn="just"/>
            <a:r>
              <a:rPr lang="hu-HU" dirty="0" smtClean="0"/>
              <a:t>2018.03.14.-</a:t>
            </a:r>
            <a:r>
              <a:rPr lang="hu-HU" dirty="0" smtClean="0"/>
              <a:t>ig a középfokú iskola nyilvánosságra hozza a jelentkezők felvételi jegyzékét</a:t>
            </a:r>
          </a:p>
          <a:p>
            <a:pPr algn="just"/>
            <a:r>
              <a:rPr lang="hu-HU" dirty="0" smtClean="0"/>
              <a:t>2018. </a:t>
            </a:r>
            <a:r>
              <a:rPr lang="hu-HU" dirty="0" smtClean="0"/>
              <a:t>03. </a:t>
            </a:r>
            <a:r>
              <a:rPr lang="hu-HU" dirty="0" smtClean="0"/>
              <a:t>21</a:t>
            </a:r>
            <a:r>
              <a:rPr lang="hu-HU" dirty="0" smtClean="0"/>
              <a:t>-22. </a:t>
            </a:r>
            <a:r>
              <a:rPr lang="hu-HU" dirty="0" smtClean="0"/>
              <a:t>a tanulói adatlapok módosításának lehetősége az általános iskolában.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36" y="188913"/>
            <a:ext cx="6115064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 smtClean="0"/>
              <a:t>fontos dátumok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9292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2017.12.08. </a:t>
            </a:r>
            <a:r>
              <a:rPr lang="hu-HU" sz="2800" dirty="0" smtClean="0"/>
              <a:t>jelentkezés a központi írásbeli felvételire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2018.01.20. </a:t>
            </a:r>
            <a:r>
              <a:rPr lang="hu-HU" sz="2800" dirty="0" smtClean="0"/>
              <a:t>10:00 központi írásbeli felvételi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2018.01.25. </a:t>
            </a:r>
            <a:r>
              <a:rPr lang="hu-HU" sz="2800" dirty="0" smtClean="0"/>
              <a:t>14:00 pótló központi írásbeli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2018.02.08. </a:t>
            </a:r>
            <a:r>
              <a:rPr lang="hu-HU" sz="2800" dirty="0" smtClean="0"/>
              <a:t>írásbeli eredmények közzététele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2018.02.08.-14.között </a:t>
            </a:r>
            <a:r>
              <a:rPr lang="hu-HU" sz="2800" dirty="0" smtClean="0"/>
              <a:t>osztályfőnökökkel egyeztetett időpontban az adatlapok és a jelentkezési lapok aláírása az iskolában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2018. 02.22. </a:t>
            </a:r>
            <a:r>
              <a:rPr lang="hu-HU" sz="2800" dirty="0" smtClean="0"/>
              <a:t>- 03. </a:t>
            </a:r>
            <a:r>
              <a:rPr lang="hu-HU" sz="2800" dirty="0" smtClean="0"/>
              <a:t>13</a:t>
            </a:r>
            <a:r>
              <a:rPr lang="hu-HU" sz="2800" dirty="0" smtClean="0"/>
              <a:t>. </a:t>
            </a:r>
            <a:r>
              <a:rPr lang="hu-HU" sz="2800" dirty="0" smtClean="0"/>
              <a:t>között  </a:t>
            </a:r>
            <a:r>
              <a:rPr lang="hu-HU" sz="2800" b="1" dirty="0" smtClean="0"/>
              <a:t>szóbeli </a:t>
            </a:r>
            <a:r>
              <a:rPr lang="hu-HU" sz="2800" dirty="0" smtClean="0"/>
              <a:t>meghallgatások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>
                <a:solidFill>
                  <a:srgbClr val="FF0000"/>
                </a:solidFill>
              </a:rPr>
              <a:t>2018. </a:t>
            </a:r>
            <a:r>
              <a:rPr lang="hu-HU" sz="2800" dirty="0" smtClean="0">
                <a:solidFill>
                  <a:srgbClr val="FF0000"/>
                </a:solidFill>
              </a:rPr>
              <a:t>03. </a:t>
            </a:r>
            <a:r>
              <a:rPr lang="hu-HU" sz="2800" dirty="0" smtClean="0">
                <a:solidFill>
                  <a:srgbClr val="FF0000"/>
                </a:solidFill>
              </a:rPr>
              <a:t>21</a:t>
            </a:r>
            <a:r>
              <a:rPr lang="hu-HU" sz="2800" dirty="0" smtClean="0">
                <a:solidFill>
                  <a:srgbClr val="FF0000"/>
                </a:solidFill>
              </a:rPr>
              <a:t>.-22.</a:t>
            </a:r>
            <a:r>
              <a:rPr lang="hu-HU" sz="2800" dirty="0" smtClean="0"/>
              <a:t> </a:t>
            </a:r>
            <a:r>
              <a:rPr lang="hu-HU" sz="2800" dirty="0" smtClean="0"/>
              <a:t>tanulói adatlapok </a:t>
            </a:r>
            <a:r>
              <a:rPr lang="hu-HU" sz="2800" b="1" dirty="0" smtClean="0"/>
              <a:t>módosításának</a:t>
            </a:r>
            <a:r>
              <a:rPr lang="hu-HU" sz="2800" dirty="0" smtClean="0"/>
              <a:t> lehetősége az általános iskolában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57554" y="457200"/>
            <a:ext cx="5634046" cy="1757354"/>
          </a:xfrm>
        </p:spPr>
        <p:txBody>
          <a:bodyPr/>
          <a:lstStyle/>
          <a:p>
            <a:r>
              <a:rPr lang="hu-HU" dirty="0" smtClean="0"/>
              <a:t>EREDMÉNYHIRDETÉS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 </a:t>
            </a:r>
            <a:r>
              <a:rPr lang="hu-HU" dirty="0" smtClean="0">
                <a:solidFill>
                  <a:srgbClr val="FF0000"/>
                </a:solidFill>
              </a:rPr>
              <a:t>2018. </a:t>
            </a:r>
            <a:r>
              <a:rPr lang="hu-HU" dirty="0" smtClean="0">
                <a:solidFill>
                  <a:srgbClr val="FF0000"/>
                </a:solidFill>
              </a:rPr>
              <a:t>04. </a:t>
            </a:r>
            <a:r>
              <a:rPr lang="hu-HU" dirty="0" smtClean="0">
                <a:solidFill>
                  <a:srgbClr val="FF0000"/>
                </a:solidFill>
              </a:rPr>
              <a:t>27.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3286124"/>
            <a:ext cx="8686800" cy="3143272"/>
          </a:xfrm>
        </p:spPr>
        <p:txBody>
          <a:bodyPr/>
          <a:lstStyle/>
          <a:p>
            <a:r>
              <a:rPr lang="hu-HU" dirty="0" smtClean="0"/>
              <a:t>A felvételt hirdető középfokú iskolák megküldik a felvételről vagy az elutasításról szóló értesítést a jelentkezőknek és az általános iskoláknak.</a:t>
            </a:r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83085" y="214290"/>
            <a:ext cx="7208515" cy="257176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Ha a tanulót nem vették fel- 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RENDKÍVÜLI FELVÉTELI ELJÁRÁS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2928934"/>
            <a:ext cx="8686800" cy="3714776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2018. </a:t>
            </a:r>
            <a:r>
              <a:rPr lang="hu-HU" dirty="0" smtClean="0"/>
              <a:t>05. </a:t>
            </a:r>
            <a:r>
              <a:rPr lang="hu-HU" dirty="0" smtClean="0"/>
              <a:t>07.-18. </a:t>
            </a:r>
            <a:r>
              <a:rPr lang="hu-HU" dirty="0" smtClean="0"/>
              <a:t>között </a:t>
            </a:r>
            <a:r>
              <a:rPr lang="hu-HU" dirty="0"/>
              <a:t>r</a:t>
            </a:r>
            <a:r>
              <a:rPr lang="hu-HU" dirty="0" smtClean="0"/>
              <a:t>endkívüli felvételi eljárást kell tartani, ha az általános felvételi eljárás keretében a felvehető létszám 90%-ánál kevesebb tanulót vettek fel.</a:t>
            </a:r>
          </a:p>
          <a:p>
            <a:r>
              <a:rPr lang="hu-HU" dirty="0" smtClean="0"/>
              <a:t>A </a:t>
            </a:r>
            <a:r>
              <a:rPr lang="hu-HU" dirty="0" smtClean="0"/>
              <a:t>2018. </a:t>
            </a:r>
            <a:r>
              <a:rPr lang="hu-HU" dirty="0"/>
              <a:t>05. </a:t>
            </a:r>
            <a:r>
              <a:rPr lang="hu-HU" dirty="0" smtClean="0"/>
              <a:t>18.-ig </a:t>
            </a:r>
            <a:r>
              <a:rPr lang="hu-HU" dirty="0"/>
              <a:t>megtartott rendkívüli felvételi eljárást meghirdető iskola igazgatója dönt a felvételi kérelmekről. 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86050" y="457200"/>
            <a:ext cx="6205550" cy="1757354"/>
          </a:xfrm>
        </p:spPr>
        <p:txBody>
          <a:bodyPr/>
          <a:lstStyle/>
          <a:p>
            <a:r>
              <a:rPr lang="hu-HU" dirty="0" smtClean="0"/>
              <a:t>JOGORVOSLAT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3000372"/>
            <a:ext cx="8686800" cy="3079753"/>
          </a:xfrm>
        </p:spPr>
        <p:txBody>
          <a:bodyPr/>
          <a:lstStyle/>
          <a:p>
            <a:r>
              <a:rPr lang="hu-HU" dirty="0" smtClean="0"/>
              <a:t>2018. </a:t>
            </a:r>
            <a:r>
              <a:rPr lang="hu-HU" dirty="0" smtClean="0"/>
              <a:t>06. 01. </a:t>
            </a:r>
          </a:p>
          <a:p>
            <a:r>
              <a:rPr lang="hu-HU" dirty="0" smtClean="0"/>
              <a:t>A benyújtott kérelmek alapján lefolytatott jogorvoslati eljárás befejezése a fenntartónál.</a:t>
            </a:r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00232" y="285728"/>
            <a:ext cx="6991368" cy="2071702"/>
          </a:xfrm>
        </p:spPr>
        <p:txBody>
          <a:bodyPr/>
          <a:lstStyle/>
          <a:p>
            <a:r>
              <a:rPr lang="hu-HU" dirty="0" smtClean="0">
                <a:latin typeface="Times New Roman" pitchFamily="18" charset="0"/>
              </a:rPr>
              <a:t>A  FELVÉTELI  ELJÁRÁS  LEZÁRÁSA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2285992"/>
            <a:ext cx="8686800" cy="3794133"/>
          </a:xfrm>
        </p:spPr>
        <p:txBody>
          <a:bodyPr/>
          <a:lstStyle/>
          <a:p>
            <a:r>
              <a:rPr lang="hu-HU" dirty="0" smtClean="0"/>
              <a:t>2018. </a:t>
            </a:r>
            <a:r>
              <a:rPr lang="hu-HU" dirty="0" smtClean="0"/>
              <a:t>06. </a:t>
            </a:r>
            <a:r>
              <a:rPr lang="hu-HU" dirty="0" smtClean="0"/>
              <a:t>21.-23. </a:t>
            </a:r>
            <a:endParaRPr lang="hu-HU" dirty="0" smtClean="0"/>
          </a:p>
          <a:p>
            <a:r>
              <a:rPr lang="hu-HU" dirty="0" smtClean="0"/>
              <a:t>Beiratkozás a középfokú iskolákba és a Köznevelési Hídprogramba az iskola igazgatója által meghatározott időben.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12" y="0"/>
            <a:ext cx="6276988" cy="1857364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 err="1" smtClean="0"/>
              <a:t>ElérhetőségEK</a:t>
            </a:r>
            <a:r>
              <a:rPr lang="hu-HU" dirty="0" smtClean="0"/>
              <a:t> az Interneten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2000240"/>
            <a:ext cx="8705880" cy="464347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hu-HU" dirty="0" err="1" smtClean="0">
                <a:hlinkClick r:id="rId2"/>
              </a:rPr>
              <a:t>www.oh.gov.hu</a:t>
            </a:r>
            <a:r>
              <a:rPr lang="hu-HU" dirty="0" smtClean="0"/>
              <a:t>  (Oktatási Hivatal)</a:t>
            </a:r>
          </a:p>
          <a:p>
            <a:pPr>
              <a:buNone/>
            </a:pPr>
            <a:r>
              <a:rPr lang="hu-HU" dirty="0" smtClean="0">
                <a:hlinkClick r:id="rId3"/>
              </a:rPr>
              <a:t> </a:t>
            </a:r>
            <a:r>
              <a:rPr lang="hu-HU" dirty="0"/>
              <a:t>http://</a:t>
            </a:r>
            <a:r>
              <a:rPr lang="hu-HU" dirty="0" smtClean="0"/>
              <a:t>www.oktatas.hu/kozneveles/kozepfoku_felveteli_eljaras/2017_2018beiskolazas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eaLnBrk="1" hangingPunct="1"/>
            <a:r>
              <a:rPr lang="hu-HU" dirty="0" err="1" smtClean="0">
                <a:hlinkClick r:id="rId4"/>
              </a:rPr>
              <a:t>www.vmg.sulinet.hu</a:t>
            </a:r>
            <a:endParaRPr lang="hu-HU" dirty="0" smtClean="0"/>
          </a:p>
          <a:p>
            <a:pPr eaLnBrk="1" hangingPunct="1"/>
            <a:endParaRPr lang="hu-HU" dirty="0" smtClean="0"/>
          </a:p>
          <a:p>
            <a:pPr eaLnBrk="1" hangingPunct="1"/>
            <a:r>
              <a:rPr lang="hu-HU" dirty="0" err="1" smtClean="0">
                <a:hlinkClick r:id="rId5"/>
              </a:rPr>
              <a:t>www.felvizsga.hu</a:t>
            </a:r>
            <a:endParaRPr lang="hu-HU" dirty="0" smtClean="0"/>
          </a:p>
          <a:p>
            <a:pPr eaLnBrk="1" hangingPunct="1"/>
            <a:endParaRPr lang="hu-HU" dirty="0" smtClean="0"/>
          </a:p>
          <a:p>
            <a:pPr eaLnBrk="1" hangingPunct="1"/>
            <a:endParaRPr lang="hu-HU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60" y="285728"/>
            <a:ext cx="6562740" cy="2286016"/>
          </a:xfrm>
        </p:spPr>
        <p:txBody>
          <a:bodyPr>
            <a:normAutofit/>
          </a:bodyPr>
          <a:lstStyle/>
          <a:p>
            <a:pPr eaLnBrk="1" hangingPunct="1"/>
            <a:r>
              <a:rPr lang="hu-HU" sz="4000" dirty="0" smtClean="0"/>
              <a:t>Fontosabb </a:t>
            </a:r>
            <a:br>
              <a:rPr lang="hu-HU" sz="4000" dirty="0" smtClean="0"/>
            </a:br>
            <a:r>
              <a:rPr lang="hu-HU" sz="4000" dirty="0" smtClean="0"/>
              <a:t>információk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643182"/>
            <a:ext cx="8686800" cy="3436943"/>
          </a:xfrm>
        </p:spPr>
        <p:txBody>
          <a:bodyPr>
            <a:normAutofit/>
          </a:bodyPr>
          <a:lstStyle/>
          <a:p>
            <a:endParaRPr lang="hu-HU" dirty="0" smtClean="0"/>
          </a:p>
          <a:p>
            <a:r>
              <a:rPr lang="hu-HU" dirty="0" smtClean="0">
                <a:solidFill>
                  <a:srgbClr val="FF0000"/>
                </a:solidFill>
              </a:rPr>
              <a:t>2017.október 20.-án </a:t>
            </a:r>
            <a:r>
              <a:rPr lang="hu-HU" dirty="0" smtClean="0"/>
              <a:t>a középiskolák felvételi tájékoztatóban honlapjukon nyilvánosságra hozzák a  felvételi eljárásuk rendjét</a:t>
            </a:r>
          </a:p>
          <a:p>
            <a:endParaRPr lang="hu-HU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28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298" y="214290"/>
            <a:ext cx="6491302" cy="2357454"/>
          </a:xfrm>
        </p:spPr>
        <p:txBody>
          <a:bodyPr>
            <a:normAutofit/>
          </a:bodyPr>
          <a:lstStyle/>
          <a:p>
            <a:pPr eaLnBrk="1" hangingPunct="1"/>
            <a:r>
              <a:rPr lang="hu-HU" sz="4000" dirty="0" smtClean="0"/>
              <a:t>A felvételi tájékoztatóknak tartalmazniuk kell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357430"/>
            <a:ext cx="8686800" cy="4143404"/>
          </a:xfrm>
        </p:spPr>
        <p:txBody>
          <a:bodyPr/>
          <a:lstStyle/>
          <a:p>
            <a:pPr eaLnBrk="1" hangingPunct="1"/>
            <a:r>
              <a:rPr lang="hu-HU" dirty="0" smtClean="0"/>
              <a:t>A középiskola OM azonosító számát</a:t>
            </a:r>
          </a:p>
          <a:p>
            <a:pPr eaLnBrk="1" hangingPunct="1"/>
            <a:r>
              <a:rPr lang="hu-HU" dirty="0" smtClean="0"/>
              <a:t>A tanulmányi területek belső kódjait</a:t>
            </a:r>
          </a:p>
          <a:p>
            <a:pPr eaLnBrk="1" hangingPunct="1"/>
            <a:r>
              <a:rPr lang="hu-HU" dirty="0" smtClean="0"/>
              <a:t>Jelentkezés módját</a:t>
            </a:r>
          </a:p>
          <a:p>
            <a:pPr eaLnBrk="1" hangingPunct="1"/>
            <a:r>
              <a:rPr lang="hu-HU" dirty="0" smtClean="0"/>
              <a:t>Vizsga követelményeket</a:t>
            </a:r>
          </a:p>
          <a:p>
            <a:pPr eaLnBrk="1" hangingPunct="1"/>
            <a:r>
              <a:rPr lang="hu-HU" dirty="0" smtClean="0"/>
              <a:t>Vizsga időpontját, helyét</a:t>
            </a:r>
          </a:p>
          <a:p>
            <a:pPr eaLnBrk="1" hangingPunct="1"/>
            <a:r>
              <a:rPr lang="hu-HU" dirty="0" smtClean="0"/>
              <a:t>Értékelés, rangsorolás módját</a:t>
            </a:r>
          </a:p>
          <a:p>
            <a:pPr eaLnBrk="1" hangingPunct="1"/>
            <a:endParaRPr lang="hu-HU" dirty="0" smtClean="0"/>
          </a:p>
          <a:p>
            <a:pPr eaLnBrk="1" hangingPunct="1"/>
            <a:endParaRPr lang="hu-HU" dirty="0" smtClean="0"/>
          </a:p>
          <a:p>
            <a:pPr eaLnBrk="1" hangingPunct="1"/>
            <a:endParaRPr lang="hu-HU" dirty="0" smtClean="0"/>
          </a:p>
          <a:p>
            <a:pPr eaLnBrk="1" hangingPunct="1"/>
            <a:endParaRPr lang="hu-HU" dirty="0" smtClean="0"/>
          </a:p>
          <a:p>
            <a:pPr eaLnBrk="1" hangingPunct="1"/>
            <a:endParaRPr lang="hu-HU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28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28926" y="214290"/>
            <a:ext cx="6062674" cy="114300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hu-HU" dirty="0" smtClean="0"/>
              <a:t>Általános kérdések a felvételről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85926"/>
            <a:ext cx="8686800" cy="485778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u-HU" dirty="0" smtClean="0"/>
              <a:t>Felvételről kizárólag a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hu-HU" dirty="0" smtClean="0">
                <a:solidFill>
                  <a:srgbClr val="FF0000"/>
                </a:solidFill>
              </a:rPr>
              <a:t>- T</a:t>
            </a:r>
            <a:r>
              <a:rPr lang="hu-HU" dirty="0" smtClean="0"/>
              <a:t>anulmányi eredmény alapján vagy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hu-HU" dirty="0" smtClean="0">
                <a:solidFill>
                  <a:srgbClr val="FF0000"/>
                </a:solidFill>
              </a:rPr>
              <a:t>- T</a:t>
            </a:r>
            <a:r>
              <a:rPr lang="hu-HU" dirty="0" smtClean="0"/>
              <a:t>anulmányi eredmény és központi írásbeli vizsga alapján vagy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hu-HU" dirty="0" smtClean="0">
                <a:solidFill>
                  <a:srgbClr val="FF0000"/>
                </a:solidFill>
              </a:rPr>
              <a:t>- T</a:t>
            </a:r>
            <a:r>
              <a:rPr lang="hu-HU" dirty="0" smtClean="0"/>
              <a:t>anulmányi eredmény és központi írásbeli  vizsga és szóbeli vizsga alapján dönthetnek a középiskolák.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sz="2800" dirty="0" smtClean="0"/>
              <a:t>Szóbeli meghallgatás a központi írásbeli vizsgák után tartható</a:t>
            </a:r>
          </a:p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endParaRPr lang="hu-HU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12" y="0"/>
            <a:ext cx="6276988" cy="1428736"/>
          </a:xfrm>
        </p:spPr>
        <p:txBody>
          <a:bodyPr>
            <a:normAutofit/>
          </a:bodyPr>
          <a:lstStyle/>
          <a:p>
            <a:r>
              <a:rPr lang="hu-HU" dirty="0"/>
              <a:t>Általános kérdések a felvételről</a:t>
            </a:r>
            <a:endParaRPr lang="hu-HU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43050"/>
            <a:ext cx="8229600" cy="47387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hu-HU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hu-HU" sz="2400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hu-HU" dirty="0" smtClean="0">
                <a:solidFill>
                  <a:srgbClr val="FF0000"/>
                </a:solidFill>
              </a:rPr>
              <a:t>A </a:t>
            </a:r>
            <a:r>
              <a:rPr lang="hu-HU" b="1" dirty="0" smtClean="0">
                <a:solidFill>
                  <a:srgbClr val="FF0000"/>
                </a:solidFill>
              </a:rPr>
              <a:t>Szülők feladata a tájékozódás </a:t>
            </a:r>
            <a:r>
              <a:rPr lang="hu-HU" dirty="0" smtClean="0">
                <a:solidFill>
                  <a:srgbClr val="FF0000"/>
                </a:solidFill>
              </a:rPr>
              <a:t>arról, hogy:</a:t>
            </a:r>
          </a:p>
          <a:p>
            <a:pPr algn="just" eaLnBrk="1" hangingPunct="1">
              <a:lnSpc>
                <a:spcPct val="80000"/>
              </a:lnSpc>
            </a:pPr>
            <a:endParaRPr lang="hu-HU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Char char="-"/>
            </a:pPr>
            <a:r>
              <a:rPr lang="hu-HU" dirty="0" err="1" smtClean="0">
                <a:solidFill>
                  <a:srgbClr val="FF0000"/>
                </a:solidFill>
              </a:rPr>
              <a:t>-a</a:t>
            </a:r>
            <a:r>
              <a:rPr lang="hu-HU" dirty="0" smtClean="0">
                <a:solidFill>
                  <a:srgbClr val="FF0000"/>
                </a:solidFill>
              </a:rPr>
              <a:t> kívánt iskola milyen tanulmányi területen indít osztályokat,</a:t>
            </a:r>
          </a:p>
          <a:p>
            <a:pPr algn="just" eaLnBrk="1" hangingPunct="1">
              <a:lnSpc>
                <a:spcPct val="80000"/>
              </a:lnSpc>
              <a:buFontTx/>
              <a:buChar char="-"/>
            </a:pPr>
            <a:r>
              <a:rPr lang="hu-HU" dirty="0" smtClean="0">
                <a:solidFill>
                  <a:srgbClr val="FF0000"/>
                </a:solidFill>
              </a:rPr>
              <a:t> </a:t>
            </a:r>
          </a:p>
          <a:p>
            <a:pPr algn="just" eaLnBrk="1" hangingPunct="1">
              <a:lnSpc>
                <a:spcPct val="80000"/>
              </a:lnSpc>
              <a:buFontTx/>
              <a:buChar char="-"/>
            </a:pPr>
            <a:r>
              <a:rPr lang="hu-HU" dirty="0" err="1" smtClean="0">
                <a:solidFill>
                  <a:srgbClr val="FF0000"/>
                </a:solidFill>
              </a:rPr>
              <a:t>-kér-e</a:t>
            </a:r>
            <a:r>
              <a:rPr lang="hu-HU" dirty="0" smtClean="0">
                <a:solidFill>
                  <a:srgbClr val="FF0000"/>
                </a:solidFill>
              </a:rPr>
              <a:t> központi írásbeli vizsgát,</a:t>
            </a:r>
          </a:p>
          <a:p>
            <a:pPr algn="just" eaLnBrk="1" hangingPunct="1">
              <a:lnSpc>
                <a:spcPct val="80000"/>
              </a:lnSpc>
              <a:buFontTx/>
              <a:buChar char="-"/>
            </a:pPr>
            <a:endParaRPr lang="hu-HU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hu-HU" dirty="0" err="1" smtClean="0">
                <a:solidFill>
                  <a:srgbClr val="FF0000"/>
                </a:solidFill>
              </a:rPr>
              <a:t>-szóbeli</a:t>
            </a:r>
            <a:r>
              <a:rPr lang="hu-HU" dirty="0" smtClean="0">
                <a:solidFill>
                  <a:srgbClr val="FF0000"/>
                </a:solidFill>
              </a:rPr>
              <a:t> felvételi vizsgakövetelményei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hu-HU" dirty="0" smtClean="0">
                <a:solidFill>
                  <a:srgbClr val="FF0000"/>
                </a:solidFill>
              </a:rPr>
              <a:t> </a:t>
            </a:r>
            <a:endParaRPr lang="hu-HU" sz="2800" dirty="0" smtClean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hu-HU" sz="2800" dirty="0" smtClean="0">
                <a:solidFill>
                  <a:srgbClr val="FF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hu-HU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hu-HU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83085" y="116632"/>
            <a:ext cx="7208515" cy="1656184"/>
          </a:xfrm>
        </p:spPr>
        <p:txBody>
          <a:bodyPr>
            <a:normAutofit/>
          </a:bodyPr>
          <a:lstStyle/>
          <a:p>
            <a:r>
              <a:rPr lang="hu-HU" dirty="0"/>
              <a:t>Központi írásbeli </a:t>
            </a:r>
            <a:r>
              <a:rPr lang="hu-HU" dirty="0" err="1" smtClean="0"/>
              <a:t>vizsgA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772816"/>
            <a:ext cx="8686800" cy="4799456"/>
          </a:xfrm>
        </p:spPr>
        <p:txBody>
          <a:bodyPr>
            <a:normAutofit/>
          </a:bodyPr>
          <a:lstStyle/>
          <a:p>
            <a:pPr algn="just"/>
            <a:r>
              <a:rPr lang="hu-HU" dirty="0">
                <a:solidFill>
                  <a:srgbClr val="FF0000"/>
                </a:solidFill>
              </a:rPr>
              <a:t>2017.11.15.-</a:t>
            </a:r>
            <a:r>
              <a:rPr lang="hu-HU" dirty="0" smtClean="0">
                <a:solidFill>
                  <a:srgbClr val="FF0000"/>
                </a:solidFill>
              </a:rPr>
              <a:t>én. </a:t>
            </a:r>
            <a:r>
              <a:rPr lang="hu-HU" dirty="0"/>
              <a:t>a</a:t>
            </a:r>
            <a:r>
              <a:rPr lang="hu-HU" dirty="0" smtClean="0"/>
              <a:t> Hivatal közzéteszi a 6 és 8 évfolyamosok számára központi írásbeli felvételi vizsgát szervező intézmények jegyzékét.</a:t>
            </a:r>
          </a:p>
          <a:p>
            <a:pPr algn="just"/>
            <a:r>
              <a:rPr lang="hu-HU" dirty="0" smtClean="0"/>
              <a:t>Ezt a </a:t>
            </a:r>
            <a:r>
              <a:rPr lang="hu-HU" i="1" dirty="0" err="1" smtClean="0">
                <a:hlinkClick r:id="rId2"/>
              </a:rPr>
              <a:t>www.oktatas.hu</a:t>
            </a:r>
            <a:r>
              <a:rPr lang="hu-HU" i="1" dirty="0"/>
              <a:t> </a:t>
            </a:r>
            <a:r>
              <a:rPr lang="hu-HU" i="1" dirty="0" smtClean="0"/>
              <a:t>honlapon</a:t>
            </a:r>
            <a:r>
              <a:rPr lang="hu-HU" dirty="0" smtClean="0"/>
              <a:t> találják meg </a:t>
            </a:r>
            <a:r>
              <a:rPr lang="hu-HU" i="1" dirty="0" smtClean="0"/>
              <a:t>a Köznevelés/Középfokú </a:t>
            </a:r>
            <a:r>
              <a:rPr lang="hu-HU" i="1" dirty="0"/>
              <a:t>felvételi eljárás/Aktuális beiskolázási időszak (</a:t>
            </a:r>
            <a:r>
              <a:rPr lang="hu-HU" i="1" dirty="0" smtClean="0"/>
              <a:t>2017/2018. </a:t>
            </a:r>
            <a:r>
              <a:rPr lang="hu-HU" i="1" dirty="0"/>
              <a:t>tanév) </a:t>
            </a:r>
            <a:r>
              <a:rPr lang="hu-HU" i="1" dirty="0" smtClean="0"/>
              <a:t>menüpontban.</a:t>
            </a:r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07704" y="116632"/>
            <a:ext cx="7083896" cy="1178768"/>
          </a:xfrm>
        </p:spPr>
        <p:txBody>
          <a:bodyPr>
            <a:normAutofit/>
          </a:bodyPr>
          <a:lstStyle/>
          <a:p>
            <a:r>
              <a:rPr lang="hu-HU" dirty="0" smtClean="0"/>
              <a:t>Központi írásbeli </a:t>
            </a:r>
            <a:r>
              <a:rPr lang="hu-HU" dirty="0" err="1" smtClean="0"/>
              <a:t>vizsgA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785926"/>
            <a:ext cx="8686800" cy="4857784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hu-HU" dirty="0" smtClean="0"/>
              <a:t>A központi írásbeli helyszínének nem feltétlenül kell egybe esnie a kívánt középiskola helyszínével!</a:t>
            </a:r>
          </a:p>
          <a:p>
            <a:pPr algn="just">
              <a:lnSpc>
                <a:spcPct val="80000"/>
              </a:lnSpc>
              <a:buNone/>
            </a:pPr>
            <a:r>
              <a:rPr lang="hu-HU" dirty="0" smtClean="0"/>
              <a:t>	Ott írhatja a tanuló, ahol jónak látja a szülő, ill. a tanuló</a:t>
            </a:r>
          </a:p>
          <a:p>
            <a:pPr>
              <a:lnSpc>
                <a:spcPct val="80000"/>
              </a:lnSpc>
              <a:buNone/>
            </a:pPr>
            <a:endParaRPr lang="hu-HU" dirty="0" smtClean="0"/>
          </a:p>
          <a:p>
            <a:pPr algn="just">
              <a:lnSpc>
                <a:spcPct val="80000"/>
              </a:lnSpc>
              <a:buNone/>
            </a:pPr>
            <a:r>
              <a:rPr lang="hu-HU" dirty="0"/>
              <a:t>	</a:t>
            </a:r>
            <a:r>
              <a:rPr lang="hu-HU" dirty="0" smtClean="0"/>
              <a:t>A „Tanulói </a:t>
            </a:r>
            <a:r>
              <a:rPr lang="hu-HU" dirty="0"/>
              <a:t>jelentkezési lap” a </a:t>
            </a:r>
            <a:r>
              <a:rPr lang="hu-HU" dirty="0" err="1"/>
              <a:t>www.oktatas.hu</a:t>
            </a:r>
            <a:r>
              <a:rPr lang="hu-HU" dirty="0"/>
              <a:t> </a:t>
            </a:r>
            <a:r>
              <a:rPr lang="hu-HU" dirty="0" smtClean="0"/>
              <a:t>oldalról tölthető le, </a:t>
            </a:r>
            <a:r>
              <a:rPr lang="hu-HU" dirty="0"/>
              <a:t>de az osztályfőnökök a tanuló kezébe adja majd</a:t>
            </a:r>
            <a:r>
              <a:rPr lang="hu-HU" dirty="0" smtClean="0"/>
              <a:t>.</a:t>
            </a:r>
            <a:endParaRPr lang="hu-HU" dirty="0"/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07704" y="0"/>
            <a:ext cx="7083896" cy="1645920"/>
          </a:xfrm>
        </p:spPr>
        <p:txBody>
          <a:bodyPr/>
          <a:lstStyle/>
          <a:p>
            <a:r>
              <a:rPr lang="hu-HU" dirty="0" smtClean="0"/>
              <a:t>Központi írásbeli vizsga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772816"/>
            <a:ext cx="8686800" cy="508518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hu-HU" dirty="0"/>
              <a:t>A </a:t>
            </a:r>
            <a:r>
              <a:rPr lang="hu-HU" dirty="0" smtClean="0"/>
              <a:t>tanulóknak vagy szüleiknek </a:t>
            </a:r>
            <a:r>
              <a:rPr lang="hu-HU" i="1" dirty="0" smtClean="0">
                <a:solidFill>
                  <a:srgbClr val="FF0000"/>
                </a:solidFill>
              </a:rPr>
              <a:t>2</a:t>
            </a:r>
            <a:r>
              <a:rPr lang="hu-HU" dirty="0" smtClean="0">
                <a:solidFill>
                  <a:srgbClr val="FF0000"/>
                </a:solidFill>
              </a:rPr>
              <a:t>017.12.08.-ig </a:t>
            </a:r>
            <a:r>
              <a:rPr lang="hu-HU" dirty="0" smtClean="0"/>
              <a:t>a „TANULÓI </a:t>
            </a:r>
            <a:r>
              <a:rPr lang="hu-HU" dirty="0"/>
              <a:t>JELENTKEZÉSI LAP” benyújtásával kell jelentkezniük az írásbeli </a:t>
            </a:r>
            <a:r>
              <a:rPr lang="hu-HU" dirty="0" err="1" smtClean="0"/>
              <a:t>vizsgá</a:t>
            </a:r>
            <a:r>
              <a:rPr lang="hu-HU" dirty="0" smtClean="0"/>
              <a:t>(k)</a:t>
            </a:r>
            <a:r>
              <a:rPr lang="hu-HU" dirty="0" err="1" smtClean="0"/>
              <a:t>ra</a:t>
            </a:r>
            <a:r>
              <a:rPr lang="hu-HU" dirty="0" smtClean="0"/>
              <a:t> </a:t>
            </a:r>
            <a:r>
              <a:rPr lang="hu-HU" b="1" dirty="0"/>
              <a:t>közvetlenül</a:t>
            </a:r>
            <a:r>
              <a:rPr lang="hu-HU" dirty="0"/>
              <a:t> a vizsgát </a:t>
            </a:r>
            <a:r>
              <a:rPr lang="hu-HU" b="1" dirty="0"/>
              <a:t>szervező</a:t>
            </a:r>
            <a:r>
              <a:rPr lang="hu-HU" dirty="0"/>
              <a:t> intézménybe (abba az iskolába, ahol szeretné, hogy gyermeke </a:t>
            </a:r>
            <a:r>
              <a:rPr lang="hu-HU" b="1" dirty="0"/>
              <a:t>megírja</a:t>
            </a:r>
            <a:r>
              <a:rPr lang="hu-HU" dirty="0"/>
              <a:t> a központi írásbelit.)</a:t>
            </a:r>
          </a:p>
          <a:p>
            <a:pPr algn="just"/>
            <a:r>
              <a:rPr lang="hu-HU" dirty="0" smtClean="0"/>
              <a:t>Ez </a:t>
            </a:r>
            <a:r>
              <a:rPr lang="hu-HU" dirty="0"/>
              <a:t>a jelentkezési lap csak az írásbeli vizsgára vonatkozik, nem tévesztendő össze a felvételi eljárásban használatos jelentkezési lappal, amelyet a középfokú iskolákba való jelentkezésre kell majd használni. 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" y="0"/>
            <a:ext cx="178308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úra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ktus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4159</TotalTime>
  <Words>1316</Words>
  <Application>Microsoft Office PowerPoint</Application>
  <PresentationFormat>Diavetítés a képernyőre (4:3 oldalarány)</PresentationFormat>
  <Paragraphs>157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5" baseType="lpstr">
      <vt:lpstr>Arial</vt:lpstr>
      <vt:lpstr>Times New Roman</vt:lpstr>
      <vt:lpstr>Verdana</vt:lpstr>
      <vt:lpstr>Wingdings 2</vt:lpstr>
      <vt:lpstr>Túra</vt:lpstr>
      <vt:lpstr>Beiskolázás 2017/2018  középfokú felvételi eljárás  </vt:lpstr>
      <vt:lpstr>JOGSZABÁLYI HÁTTÉR</vt:lpstr>
      <vt:lpstr>Fontosabb  információk</vt:lpstr>
      <vt:lpstr>A felvételi tájékoztatóknak tartalmazniuk kell</vt:lpstr>
      <vt:lpstr>Általános kérdések a felvételről</vt:lpstr>
      <vt:lpstr>Általános kérdések a felvételről</vt:lpstr>
      <vt:lpstr>Központi írásbeli vizsgA</vt:lpstr>
      <vt:lpstr>Központi írásbeli vizsgA</vt:lpstr>
      <vt:lpstr>Központi írásbeli vizsga</vt:lpstr>
      <vt:lpstr>KÖZPONTI ÍRÁSBELI VIZSGA</vt:lpstr>
      <vt:lpstr>KÖZPONTI ÍRÁSBELI VIZSGA</vt:lpstr>
      <vt:lpstr>Központi írásbeli Vizsga</vt:lpstr>
      <vt:lpstr>PowerPoint bemutató</vt:lpstr>
      <vt:lpstr>Általános információk a írásbeli feladatlapokról</vt:lpstr>
      <vt:lpstr>Központi írásbeli Vizsga eredménye</vt:lpstr>
      <vt:lpstr>Központi írásbeli Vizsga eredménye</vt:lpstr>
      <vt:lpstr>Központi írásbeli Vizsga eredménye</vt:lpstr>
      <vt:lpstr>A tíz legjobb középiskola</vt:lpstr>
      <vt:lpstr>További fontos dátumok</vt:lpstr>
      <vt:lpstr>Egyéb információk</vt:lpstr>
      <vt:lpstr>Tanulói Adatlapról</vt:lpstr>
      <vt:lpstr>Tanulói Jelentkezési lapról  2018.02.08.-14.</vt:lpstr>
      <vt:lpstr>A szóbeli meghallgatások az általános felvételi eljárás keretében</vt:lpstr>
      <vt:lpstr>fontos dátumok</vt:lpstr>
      <vt:lpstr>EREDMÉNYHIRDETÉS   2018. 04. 27.</vt:lpstr>
      <vt:lpstr>Ha a tanulót nem vették fel-   RENDKÍVÜLI FELVÉTELI ELJÁRÁS</vt:lpstr>
      <vt:lpstr>JOGORVOSLAT</vt:lpstr>
      <vt:lpstr>A  FELVÉTELI  ELJÁRÁS  LEZÁRÁSA</vt:lpstr>
      <vt:lpstr>ElérhetőségEK az Interneten</vt:lpstr>
      <vt:lpstr>PowerPoint bemutató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Beiskolázás 2009/2010</dc:title>
  <dc:creator>Ipolyi Keller</dc:creator>
  <cp:lastModifiedBy>Emese</cp:lastModifiedBy>
  <cp:revision>229</cp:revision>
  <dcterms:created xsi:type="dcterms:W3CDTF">2009-11-02T20:58:31Z</dcterms:created>
  <dcterms:modified xsi:type="dcterms:W3CDTF">2017-11-17T17:28:01Z</dcterms:modified>
</cp:coreProperties>
</file>