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386" r:id="rId5"/>
    <p:sldId id="260" r:id="rId6"/>
    <p:sldId id="271" r:id="rId7"/>
    <p:sldId id="384" r:id="rId8"/>
    <p:sldId id="3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86166-A4FF-4722-93E8-3386626B3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DA33F4-ACF5-40FF-9811-DC96B9DC4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34B301-F49E-433C-91F4-D8ED2B2B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D221-E042-4632-A485-5614C5E6478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DE73CE-4379-4321-A4AF-B3B111F9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597ACA-3C2F-4C30-A887-5B728057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0FE-8C11-4BB3-AE86-9FDAD9143B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69819-D8E2-4E54-B7B9-E6D3D344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9C3ACB-1B0B-4320-855C-FD065A073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5ACC26-CFF5-431E-84AE-AA74EAF6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D221-E042-4632-A485-5614C5E6478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97998-BAD7-4CC8-B8AB-35D68788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8AC54A-DA46-4DAC-BE61-7D975C4F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0FE-8C11-4BB3-AE86-9FDAD9143B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8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22B221-3899-4820-B254-90D9482C9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9B357E-6EEF-4EDE-A5F2-6017B4995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BFDF5D-9B6B-4ED9-9EE4-177CDE95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D221-E042-4632-A485-5614C5E6478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B9C727-E2DF-470C-BD39-B4C3C425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A52F54-D867-4CC8-8C98-AE21EDDD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0FE-8C11-4BB3-AE86-9FDAD9143B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8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EC758-44D4-498B-88D8-30BF8052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B5DE3-E514-42C9-AA0B-74F60A06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4A6B28-4F56-4EE3-B90B-7A333906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D221-E042-4632-A485-5614C5E6478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1D5B22-5C28-4DA8-8211-5A69B80D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401044-E466-4230-BDEE-8BC49977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0FE-8C11-4BB3-AE86-9FDAD9143B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7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1C983-668E-4A19-92BE-38C2F52B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A9AD36-6734-4ACF-B958-BEBA25578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BAE5F-17BC-40C1-8573-2F75FA36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D221-E042-4632-A485-5614C5E6478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9CE78A-AFDB-4BFD-94DC-3D64CF71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A4E928-369B-4944-AA7F-4A453C2A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0FE-8C11-4BB3-AE86-9FDAD9143B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2CDFE-873D-492C-9F30-333C61CA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E6F7DC-13E1-4B0F-B86F-C43AF0967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F67913-4B81-47F1-B43E-B2353A29D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063DA-2925-4DC7-B866-664249B7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D221-E042-4632-A485-5614C5E6478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05E4CE-402E-410B-B352-3B807C8A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BDAB5D-D68F-464F-9599-E121D178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0FE-8C11-4BB3-AE86-9FDAD9143B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5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D5A30-4274-49F3-A61F-EEF7C3DE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2A85D7-2FB5-419D-B0F3-083B2682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F352E2-8859-4C2C-9390-EB27E451B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A012E9-FC9E-4C63-8619-9D8E85C27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E79830-BB1F-44BE-B81F-5EA46ED2C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DE9C22-8132-4D03-9C5E-DD217A50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D221-E042-4632-A485-5614C5E6478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AD414B-3154-43CD-8129-24F2692F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80EAE8-5FAC-41CF-BBED-AAAE5883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0FE-8C11-4BB3-AE86-9FDAD9143B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51492-3FC4-49D2-8D01-8C362AFE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2358B9B-566F-4D16-8D09-EB3BD75F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D221-E042-4632-A485-5614C5E6478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6FBA72-C77C-4237-83D2-C94CE58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751692-695D-43DF-BCF6-C0893A1F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0FE-8C11-4BB3-AE86-9FDAD9143B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0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B58488-F5BB-48B6-8A70-668A6BB9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D221-E042-4632-A485-5614C5E6478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DD21F1-7EA7-450E-8209-1976AF48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643860-8F62-45E4-82B1-690788C3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0FE-8C11-4BB3-AE86-9FDAD9143B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1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B0D21-C8CF-456F-81B9-1549886D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44D09-FE18-4776-B23A-40D2E24CB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A8D7B3-B5EE-4B5E-BCD5-052A425DD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E67367-E475-41F5-B942-ECC9F634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D221-E042-4632-A485-5614C5E6478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650368-75EA-4A44-B098-77426B3F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54DC50-D534-4F0E-8E9A-3713D8C8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0FE-8C11-4BB3-AE86-9FDAD9143B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4A232-F4E2-47FD-BB95-1F8D2522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489F49-8A68-468B-B56C-A6BBF46FE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C82E3E-1437-4AA0-9D41-60C8DB272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FCCE4E-8112-4BB7-891F-C3127410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D221-E042-4632-A485-5614C5E6478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B269E6-A979-4010-B1B3-D37ED6F8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570AE9-CFD4-41C8-B7D1-D6A4811E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80FE-8C11-4BB3-AE86-9FDAD9143B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26BCE7-141A-4F72-B3BC-A89BBA89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E39695-1A04-447E-A0C0-7C195A7D1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DC8DD-4261-4EA3-9B00-30BCB664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FD221-E042-4632-A485-5614C5E6478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67AC1-6559-4B83-A683-A2623DB71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9C3426-2BB5-4924-8C68-E9900037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80FE-8C11-4BB3-AE86-9FDAD9143B1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C48C01-7D1E-43CF-844C-5829CBC795FA}"/>
              </a:ext>
            </a:extLst>
          </p:cNvPr>
          <p:cNvSpPr/>
          <p:nvPr/>
        </p:nvSpPr>
        <p:spPr>
          <a:xfrm>
            <a:off x="739280" y="354462"/>
            <a:ext cx="8450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Supplemental document S1.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Curation of cp32-related P-Ps into well defined groups and testing parameters for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MinProteins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Composition and confidence levels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3585CD-F300-45CD-9A11-DE663BB6ACFA}"/>
              </a:ext>
            </a:extLst>
          </p:cNvPr>
          <p:cNvSpPr/>
          <p:nvPr/>
        </p:nvSpPr>
        <p:spPr>
          <a:xfrm>
            <a:off x="739280" y="1439735"/>
            <a:ext cx="6529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S2.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Curation of cp32-related P-Ps into a well-defined groups.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914BED-58EF-4589-99E3-93D59FFD8867}"/>
              </a:ext>
            </a:extLst>
          </p:cNvPr>
          <p:cNvSpPr/>
          <p:nvPr/>
        </p:nvSpPr>
        <p:spPr>
          <a:xfrm>
            <a:off x="739279" y="1817380"/>
            <a:ext cx="5984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S3.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Cutoffs for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MinProteins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AB_1, P1_1, P1_2, N15, cp32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C270C6-0C74-49B9-ABB0-1AD48AA5D1E7}"/>
              </a:ext>
            </a:extLst>
          </p:cNvPr>
          <p:cNvSpPr/>
          <p:nvPr/>
        </p:nvSpPr>
        <p:spPr>
          <a:xfrm>
            <a:off x="739280" y="2148727"/>
            <a:ext cx="5984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S4.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Cutoffs for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MinProteins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SSU5-like P-P types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9278F-0680-445C-BFD4-5E8CF775A747}"/>
              </a:ext>
            </a:extLst>
          </p:cNvPr>
          <p:cNvSpPr/>
          <p:nvPr/>
        </p:nvSpPr>
        <p:spPr>
          <a:xfrm>
            <a:off x="739280" y="2518059"/>
            <a:ext cx="6668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S5.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cutoffs for profile-to-protein hits (example P1-like sequences) for Composition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F03E96-8B2B-4747-9EEA-829022C0656C}"/>
              </a:ext>
            </a:extLst>
          </p:cNvPr>
          <p:cNvSpPr/>
          <p:nvPr/>
        </p:nvSpPr>
        <p:spPr>
          <a:xfrm>
            <a:off x="739279" y="3164478"/>
            <a:ext cx="6963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S6.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sizes of the P-P type specific composition including tolerances for miss-matches (example P1-like sequences)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1DD82-A931-428C-823D-A9DEE0E9B57D}"/>
              </a:ext>
            </a:extLst>
          </p:cNvPr>
          <p:cNvSpPr/>
          <p:nvPr/>
        </p:nvSpPr>
        <p:spPr>
          <a:xfrm>
            <a:off x="739280" y="3862789"/>
            <a:ext cx="5984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S7.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Chosen parameters for Composition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662C2-46F5-4298-8B58-739310DBE060}"/>
              </a:ext>
            </a:extLst>
          </p:cNvPr>
          <p:cNvSpPr/>
          <p:nvPr/>
        </p:nvSpPr>
        <p:spPr>
          <a:xfrm>
            <a:off x="739280" y="4266232"/>
            <a:ext cx="5984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S8.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P-P type specific size distribution and 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1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E77950-1696-43EF-8B2A-05E1A9CD6E4E}"/>
              </a:ext>
            </a:extLst>
          </p:cNvPr>
          <p:cNvSpPr/>
          <p:nvPr/>
        </p:nvSpPr>
        <p:spPr>
          <a:xfrm>
            <a:off x="475039" y="650734"/>
            <a:ext cx="562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Curation of cp32 sequences into a well-defined group.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0F67C8-AD79-4D87-AF81-D78AF2D44BCD}"/>
              </a:ext>
            </a:extLst>
          </p:cNvPr>
          <p:cNvSpPr/>
          <p:nvPr/>
        </p:nvSpPr>
        <p:spPr>
          <a:xfrm>
            <a:off x="619479" y="5045279"/>
            <a:ext cx="107867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(A) wGRR values distribution for all non-chromosomal</a:t>
            </a: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</a:rPr>
              <a:t> Borrelia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and </a:t>
            </a:r>
            <a:r>
              <a:rPr lang="en-US" i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Borreliella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sequences (of 03/21), that are homologous to cp32 P-Ps (at least 50% of homologous genes to sequences of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(Faith et al., 2024)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Elements with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</a:rPr>
              <a:t>wGRR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 &gt;= 0.6 were added into a diverse cluster of cp32-like elements.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(B) All elements with sizes ranging from 27kb to 37kb (red dashed lines) were added into a well-related cp32 group.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DB05A1-3251-43AF-985A-A91CC9B1A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20"/>
          <a:stretch/>
        </p:blipFill>
        <p:spPr>
          <a:xfrm>
            <a:off x="1003412" y="1413875"/>
            <a:ext cx="4884169" cy="354654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0B270E4-395C-4445-BBB3-88C1D7E0D1B8}"/>
              </a:ext>
            </a:extLst>
          </p:cNvPr>
          <p:cNvSpPr txBox="1"/>
          <p:nvPr/>
        </p:nvSpPr>
        <p:spPr>
          <a:xfrm>
            <a:off x="724421" y="1329015"/>
            <a:ext cx="44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	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69E9A7-5D22-4FD3-8364-69150B713FF5}"/>
              </a:ext>
            </a:extLst>
          </p:cNvPr>
          <p:cNvSpPr txBox="1"/>
          <p:nvPr/>
        </p:nvSpPr>
        <p:spPr>
          <a:xfrm>
            <a:off x="6201805" y="1329015"/>
            <a:ext cx="44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E75024F-305F-4F78-9356-CF5424970E8A}"/>
              </a:ext>
            </a:extLst>
          </p:cNvPr>
          <p:cNvCxnSpPr>
            <a:cxnSpLocks/>
          </p:cNvCxnSpPr>
          <p:nvPr/>
        </p:nvCxnSpPr>
        <p:spPr>
          <a:xfrm flipV="1">
            <a:off x="3892311" y="1413875"/>
            <a:ext cx="0" cy="3052929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104C748A-53AF-43D7-87FC-F789F4488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08" y="1329015"/>
            <a:ext cx="4245163" cy="3631404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C1F20B-7DC1-4CBC-9581-8B4B1CDF080E}"/>
              </a:ext>
            </a:extLst>
          </p:cNvPr>
          <p:cNvCxnSpPr>
            <a:cxnSpLocks/>
          </p:cNvCxnSpPr>
          <p:nvPr/>
        </p:nvCxnSpPr>
        <p:spPr>
          <a:xfrm flipV="1">
            <a:off x="8788436" y="1243003"/>
            <a:ext cx="0" cy="3052929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C7BB07D-5F1C-4DB1-B81C-5599BC5A4F81}"/>
              </a:ext>
            </a:extLst>
          </p:cNvPr>
          <p:cNvCxnSpPr>
            <a:cxnSpLocks/>
          </p:cNvCxnSpPr>
          <p:nvPr/>
        </p:nvCxnSpPr>
        <p:spPr>
          <a:xfrm flipV="1">
            <a:off x="8054145" y="1243002"/>
            <a:ext cx="0" cy="3052929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3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A1C895-3FCE-419E-A740-68B865468B6E}"/>
              </a:ext>
            </a:extLst>
          </p:cNvPr>
          <p:cNvSpPr/>
          <p:nvPr/>
        </p:nvSpPr>
        <p:spPr>
          <a:xfrm>
            <a:off x="581151" y="65864"/>
            <a:ext cx="10131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Cutoffs for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MinProteins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AB_1, P1_1, cp32, N15 and P1_2 that facilitate differentiation between plasmid, phage and P-P (type) sequences.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2A4BD7-1647-45AB-BF3F-E5618BDFA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42" b="9606"/>
          <a:stretch/>
        </p:blipFill>
        <p:spPr>
          <a:xfrm>
            <a:off x="522343" y="1130917"/>
            <a:ext cx="3798804" cy="245344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21620D8-67F7-4B24-8E8D-81BAA5FB73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860"/>
          <a:stretch/>
        </p:blipFill>
        <p:spPr>
          <a:xfrm>
            <a:off x="581151" y="4120875"/>
            <a:ext cx="3739996" cy="25120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5E21CD8-6833-4A4D-8B25-60632ACB4114}"/>
              </a:ext>
            </a:extLst>
          </p:cNvPr>
          <p:cNvSpPr txBox="1"/>
          <p:nvPr/>
        </p:nvSpPr>
        <p:spPr>
          <a:xfrm>
            <a:off x="2250643" y="730807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AB_1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E26BFF8-5653-4491-A31F-D9BF16E66CD2}"/>
              </a:ext>
            </a:extLst>
          </p:cNvPr>
          <p:cNvSpPr txBox="1"/>
          <p:nvPr/>
        </p:nvSpPr>
        <p:spPr>
          <a:xfrm>
            <a:off x="2315564" y="374172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N15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7160876-7D5C-4F18-AB73-26F6C5D6CA30}"/>
              </a:ext>
            </a:extLst>
          </p:cNvPr>
          <p:cNvSpPr txBox="1"/>
          <p:nvPr/>
        </p:nvSpPr>
        <p:spPr>
          <a:xfrm>
            <a:off x="5878988" y="745795"/>
            <a:ext cx="664971" cy="37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P1_1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B0D5E6E-A1B1-4640-A103-DC69AA2775EA}"/>
              </a:ext>
            </a:extLst>
          </p:cNvPr>
          <p:cNvSpPr txBox="1"/>
          <p:nvPr/>
        </p:nvSpPr>
        <p:spPr>
          <a:xfrm>
            <a:off x="5878988" y="3741725"/>
            <a:ext cx="667611" cy="373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P1_2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D1A0C09-1E8D-4CB3-A213-84DF0FA8C7A1}"/>
              </a:ext>
            </a:extLst>
          </p:cNvPr>
          <p:cNvSpPr txBox="1"/>
          <p:nvPr/>
        </p:nvSpPr>
        <p:spPr>
          <a:xfrm>
            <a:off x="9344245" y="715819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cp32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020EB67-5C26-47F5-B079-3EAA320F20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39" t="1245" r="34907" b="11068"/>
          <a:stretch/>
        </p:blipFill>
        <p:spPr>
          <a:xfrm>
            <a:off x="4505915" y="1128831"/>
            <a:ext cx="3180170" cy="24576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C98BDD9-6E58-4413-90EF-E84E935D73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813" r="21860"/>
          <a:stretch/>
        </p:blipFill>
        <p:spPr>
          <a:xfrm>
            <a:off x="4226002" y="6402149"/>
            <a:ext cx="3739996" cy="23078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9607505-B883-466D-BF4C-310B04B215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47" t="972" r="34920" b="10484"/>
          <a:stretch/>
        </p:blipFill>
        <p:spPr>
          <a:xfrm>
            <a:off x="4594764" y="4104691"/>
            <a:ext cx="3097617" cy="230760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0BA5E6C-9312-4405-B34C-958D50B57E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12" r="22628"/>
          <a:stretch/>
        </p:blipFill>
        <p:spPr>
          <a:xfrm>
            <a:off x="7965998" y="1131665"/>
            <a:ext cx="3633323" cy="261006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327DC44-362D-4B45-8AD4-FC0FCF7049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7244" t="40058" b="45241"/>
          <a:stretch/>
        </p:blipFill>
        <p:spPr>
          <a:xfrm>
            <a:off x="8911471" y="4531539"/>
            <a:ext cx="1555160" cy="966158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63CDA9C-BF66-4811-851F-45C0EF86AF74}"/>
              </a:ext>
            </a:extLst>
          </p:cNvPr>
          <p:cNvCxnSpPr>
            <a:cxnSpLocks/>
          </p:cNvCxnSpPr>
          <p:nvPr/>
        </p:nvCxnSpPr>
        <p:spPr>
          <a:xfrm flipV="1">
            <a:off x="2783183" y="1167216"/>
            <a:ext cx="0" cy="213651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33676A9-1FAA-4C5C-9B01-03635F3C8F57}"/>
              </a:ext>
            </a:extLst>
          </p:cNvPr>
          <p:cNvSpPr/>
          <p:nvPr/>
        </p:nvSpPr>
        <p:spPr>
          <a:xfrm>
            <a:off x="2801905" y="111404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55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D877E76-C7C3-4A2D-8842-90C3084454B3}"/>
              </a:ext>
            </a:extLst>
          </p:cNvPr>
          <p:cNvCxnSpPr>
            <a:cxnSpLocks/>
          </p:cNvCxnSpPr>
          <p:nvPr/>
        </p:nvCxnSpPr>
        <p:spPr>
          <a:xfrm flipV="1">
            <a:off x="1519035" y="4141835"/>
            <a:ext cx="0" cy="200145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C109ACA-C163-4722-A8D4-BAFBF087F4A9}"/>
              </a:ext>
            </a:extLst>
          </p:cNvPr>
          <p:cNvSpPr/>
          <p:nvPr/>
        </p:nvSpPr>
        <p:spPr>
          <a:xfrm>
            <a:off x="1519035" y="411484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7D33064-54CE-48F8-ACBF-E1469DC1A4E5}"/>
              </a:ext>
            </a:extLst>
          </p:cNvPr>
          <p:cNvCxnSpPr>
            <a:cxnSpLocks/>
          </p:cNvCxnSpPr>
          <p:nvPr/>
        </p:nvCxnSpPr>
        <p:spPr>
          <a:xfrm flipV="1">
            <a:off x="6722762" y="1167216"/>
            <a:ext cx="0" cy="213651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65B338C-D95D-4B7F-B0A0-9569E13B1FA0}"/>
              </a:ext>
            </a:extLst>
          </p:cNvPr>
          <p:cNvSpPr/>
          <p:nvPr/>
        </p:nvSpPr>
        <p:spPr>
          <a:xfrm>
            <a:off x="6721311" y="112883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49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8117654-7472-4843-BB28-86511EB4496F}"/>
              </a:ext>
            </a:extLst>
          </p:cNvPr>
          <p:cNvCxnSpPr>
            <a:cxnSpLocks/>
          </p:cNvCxnSpPr>
          <p:nvPr/>
        </p:nvCxnSpPr>
        <p:spPr>
          <a:xfrm flipV="1">
            <a:off x="6473217" y="4141835"/>
            <a:ext cx="0" cy="2016439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A6B7906-ECFE-4759-9B47-55EE940D1447}"/>
              </a:ext>
            </a:extLst>
          </p:cNvPr>
          <p:cNvSpPr/>
          <p:nvPr/>
        </p:nvSpPr>
        <p:spPr>
          <a:xfrm>
            <a:off x="6476034" y="410582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46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F26F1F5-7060-4C8D-8288-4C4414D5A853}"/>
              </a:ext>
            </a:extLst>
          </p:cNvPr>
          <p:cNvCxnSpPr>
            <a:cxnSpLocks/>
          </p:cNvCxnSpPr>
          <p:nvPr/>
        </p:nvCxnSpPr>
        <p:spPr>
          <a:xfrm flipV="1">
            <a:off x="10094525" y="1167216"/>
            <a:ext cx="1240" cy="2052818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889C6A5-90E1-4063-8283-EBE1465247C5}"/>
              </a:ext>
            </a:extLst>
          </p:cNvPr>
          <p:cNvSpPr/>
          <p:nvPr/>
        </p:nvSpPr>
        <p:spPr>
          <a:xfrm>
            <a:off x="10094525" y="112883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18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5DE4343-6C4C-433E-9754-F288693FCEE3}"/>
              </a:ext>
            </a:extLst>
          </p:cNvPr>
          <p:cNvCxnSpPr>
            <a:cxnSpLocks/>
          </p:cNvCxnSpPr>
          <p:nvPr/>
        </p:nvCxnSpPr>
        <p:spPr>
          <a:xfrm flipH="1">
            <a:off x="1925669" y="2850400"/>
            <a:ext cx="1631" cy="267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0DAE987-304E-462F-B2CE-EFFCEB8A4F00}"/>
              </a:ext>
            </a:extLst>
          </p:cNvPr>
          <p:cNvCxnSpPr>
            <a:cxnSpLocks/>
          </p:cNvCxnSpPr>
          <p:nvPr/>
        </p:nvCxnSpPr>
        <p:spPr>
          <a:xfrm flipH="1">
            <a:off x="6485249" y="2972034"/>
            <a:ext cx="1631" cy="267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A4808D35-F8E8-49B2-A0AF-82537A0ABB74}"/>
              </a:ext>
            </a:extLst>
          </p:cNvPr>
          <p:cNvCxnSpPr>
            <a:cxnSpLocks/>
          </p:cNvCxnSpPr>
          <p:nvPr/>
        </p:nvCxnSpPr>
        <p:spPr>
          <a:xfrm flipH="1">
            <a:off x="5859309" y="5792323"/>
            <a:ext cx="1631" cy="267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7C2DBAE-0A06-4620-BB1B-DC2254D9225F}"/>
              </a:ext>
            </a:extLst>
          </p:cNvPr>
          <p:cNvSpPr/>
          <p:nvPr/>
        </p:nvSpPr>
        <p:spPr>
          <a:xfrm>
            <a:off x="8499388" y="5538407"/>
            <a:ext cx="296069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* </a:t>
            </a:r>
            <a:r>
              <a:rPr lang="en-US" sz="1050" dirty="0"/>
              <a:t>Arrows indicate short (incomplete) genomes.</a:t>
            </a:r>
          </a:p>
        </p:txBody>
      </p:sp>
    </p:spTree>
    <p:extLst>
      <p:ext uri="{BB962C8B-B14F-4D97-AF65-F5344CB8AC3E}">
        <p14:creationId xmlns:p14="http://schemas.microsoft.com/office/powerpoint/2010/main" val="107688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B663D7A-1202-4176-A5C1-A81563A20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578" b="9829"/>
          <a:stretch/>
        </p:blipFill>
        <p:spPr>
          <a:xfrm>
            <a:off x="276380" y="1279139"/>
            <a:ext cx="3541350" cy="241147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81F4F18-6E66-4B75-90F4-B50EF55C58E8}"/>
              </a:ext>
            </a:extLst>
          </p:cNvPr>
          <p:cNvSpPr txBox="1"/>
          <p:nvPr/>
        </p:nvSpPr>
        <p:spPr>
          <a:xfrm>
            <a:off x="1942854" y="806483"/>
            <a:ext cx="753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pCAV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A3A436-7927-43CC-B7FE-64CD620A8B1F}"/>
              </a:ext>
            </a:extLst>
          </p:cNvPr>
          <p:cNvSpPr txBox="1"/>
          <p:nvPr/>
        </p:nvSpPr>
        <p:spPr>
          <a:xfrm>
            <a:off x="5244023" y="806483"/>
            <a:ext cx="803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pMT1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69503A6-11AD-43F2-9260-59573AE0581F}"/>
              </a:ext>
            </a:extLst>
          </p:cNvPr>
          <p:cNvSpPr txBox="1"/>
          <p:nvPr/>
        </p:nvSpPr>
        <p:spPr>
          <a:xfrm>
            <a:off x="5221632" y="3824216"/>
            <a:ext cx="794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pSLy3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192FD8-BFD3-4855-9FDE-7425CD8683F0}"/>
              </a:ext>
            </a:extLst>
          </p:cNvPr>
          <p:cNvSpPr txBox="1"/>
          <p:nvPr/>
        </p:nvSpPr>
        <p:spPr>
          <a:xfrm>
            <a:off x="1616937" y="3824216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SSU5_pHCM2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4A9935-DC9C-4E5A-B791-A96D073D42AD}"/>
              </a:ext>
            </a:extLst>
          </p:cNvPr>
          <p:cNvSpPr txBox="1"/>
          <p:nvPr/>
        </p:nvSpPr>
        <p:spPr>
          <a:xfrm>
            <a:off x="9181923" y="3824216"/>
            <a:ext cx="736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pKpn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A47BF5-786D-48F5-B24A-EF790E3EF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82" t="2529" r="32688" b="10571"/>
          <a:stretch/>
        </p:blipFill>
        <p:spPr>
          <a:xfrm>
            <a:off x="3990769" y="1284615"/>
            <a:ext cx="3159265" cy="2463606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6637B1CD-D386-4E78-AB4D-5E6A575D4D55}"/>
              </a:ext>
            </a:extLst>
          </p:cNvPr>
          <p:cNvGrpSpPr/>
          <p:nvPr/>
        </p:nvGrpSpPr>
        <p:grpSpPr>
          <a:xfrm>
            <a:off x="4047618" y="4143315"/>
            <a:ext cx="3464081" cy="2261106"/>
            <a:chOff x="4127345" y="4260127"/>
            <a:chExt cx="3464081" cy="2261106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DB6DAC3-F2D3-471D-8AA5-A0B224A3A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19" t="3615" r="29335" b="13596"/>
            <a:stretch/>
          </p:blipFill>
          <p:spPr>
            <a:xfrm>
              <a:off x="4127345" y="4349230"/>
              <a:ext cx="3444687" cy="217200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76C3E4-8052-4750-8465-357DEB8719C6}"/>
                </a:ext>
              </a:extLst>
            </p:cNvPr>
            <p:cNvSpPr/>
            <p:nvPr/>
          </p:nvSpPr>
          <p:spPr>
            <a:xfrm>
              <a:off x="7430560" y="4260127"/>
              <a:ext cx="160866" cy="20489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0F238632-9ADD-412E-BF0B-27EDDFB7E3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813" r="21860"/>
          <a:stretch/>
        </p:blipFill>
        <p:spPr>
          <a:xfrm>
            <a:off x="3771703" y="6468876"/>
            <a:ext cx="3739996" cy="23078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466E8C1-8B0A-4646-BA09-18FDFC46B7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5336" b="12049"/>
          <a:stretch/>
        </p:blipFill>
        <p:spPr>
          <a:xfrm>
            <a:off x="205284" y="4224326"/>
            <a:ext cx="3681788" cy="218693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C2AB9BA-EC0C-42D2-B4FD-85D89F7949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813" r="21860"/>
          <a:stretch/>
        </p:blipFill>
        <p:spPr>
          <a:xfrm>
            <a:off x="205284" y="6468876"/>
            <a:ext cx="3739996" cy="23078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60D66B0-782E-40D2-A46D-4A6643A50C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51" r="22516" b="10414"/>
          <a:stretch/>
        </p:blipFill>
        <p:spPr>
          <a:xfrm>
            <a:off x="7609155" y="4184061"/>
            <a:ext cx="3739995" cy="221100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B7FFF95-9EC8-4A1C-BA44-F5C7896EB2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0813" r="21860"/>
          <a:stretch/>
        </p:blipFill>
        <p:spPr>
          <a:xfrm>
            <a:off x="7560536" y="6463974"/>
            <a:ext cx="3739996" cy="23078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A6E0F088-BACB-4D8A-B33A-2282D10EE5F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7244" t="40058" b="45241"/>
          <a:stretch/>
        </p:blipFill>
        <p:spPr>
          <a:xfrm>
            <a:off x="8514961" y="1885780"/>
            <a:ext cx="1555160" cy="966158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3E79D23-E578-4309-954A-9E47DB4D3815}"/>
              </a:ext>
            </a:extLst>
          </p:cNvPr>
          <p:cNvCxnSpPr>
            <a:cxnSpLocks/>
          </p:cNvCxnSpPr>
          <p:nvPr/>
        </p:nvCxnSpPr>
        <p:spPr>
          <a:xfrm flipV="1">
            <a:off x="5769961" y="4238434"/>
            <a:ext cx="1" cy="1886836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75D22CD-6351-4A8F-847C-A6954269FCA4}"/>
              </a:ext>
            </a:extLst>
          </p:cNvPr>
          <p:cNvCxnSpPr>
            <a:cxnSpLocks/>
          </p:cNvCxnSpPr>
          <p:nvPr/>
        </p:nvCxnSpPr>
        <p:spPr>
          <a:xfrm flipV="1">
            <a:off x="1917763" y="1326189"/>
            <a:ext cx="0" cy="2102811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8215F4C-52F1-4DDE-B1CB-DEAF03AB1E3B}"/>
              </a:ext>
            </a:extLst>
          </p:cNvPr>
          <p:cNvCxnSpPr>
            <a:cxnSpLocks/>
          </p:cNvCxnSpPr>
          <p:nvPr/>
        </p:nvCxnSpPr>
        <p:spPr>
          <a:xfrm flipV="1">
            <a:off x="5888464" y="1326189"/>
            <a:ext cx="0" cy="2140711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00701F6-F50C-460B-8871-26C984B689B0}"/>
              </a:ext>
            </a:extLst>
          </p:cNvPr>
          <p:cNvCxnSpPr>
            <a:cxnSpLocks/>
          </p:cNvCxnSpPr>
          <p:nvPr/>
        </p:nvCxnSpPr>
        <p:spPr>
          <a:xfrm>
            <a:off x="3050536" y="4269905"/>
            <a:ext cx="0" cy="1968469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DC1A489-24EC-4E32-A582-EA149BB2E3BD}"/>
              </a:ext>
            </a:extLst>
          </p:cNvPr>
          <p:cNvSpPr/>
          <p:nvPr/>
        </p:nvSpPr>
        <p:spPr>
          <a:xfrm>
            <a:off x="1942642" y="127913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848E4-AF2D-4375-8757-829F849340B5}"/>
              </a:ext>
            </a:extLst>
          </p:cNvPr>
          <p:cNvSpPr/>
          <p:nvPr/>
        </p:nvSpPr>
        <p:spPr>
          <a:xfrm>
            <a:off x="5892698" y="1267770"/>
            <a:ext cx="678230" cy="379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50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CA1916-92B9-4F8E-BF01-A30F1B83BEC4}"/>
              </a:ext>
            </a:extLst>
          </p:cNvPr>
          <p:cNvSpPr/>
          <p:nvPr/>
        </p:nvSpPr>
        <p:spPr>
          <a:xfrm>
            <a:off x="5759060" y="4414064"/>
            <a:ext cx="678230" cy="379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3E7976-D892-448C-BD03-31B1CE8E4A52}"/>
              </a:ext>
            </a:extLst>
          </p:cNvPr>
          <p:cNvSpPr/>
          <p:nvPr/>
        </p:nvSpPr>
        <p:spPr>
          <a:xfrm>
            <a:off x="3045600" y="4269905"/>
            <a:ext cx="688754" cy="37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71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724F663-98A4-437E-8615-F4B0D3325256}"/>
              </a:ext>
            </a:extLst>
          </p:cNvPr>
          <p:cNvCxnSpPr>
            <a:cxnSpLocks/>
          </p:cNvCxnSpPr>
          <p:nvPr/>
        </p:nvCxnSpPr>
        <p:spPr>
          <a:xfrm flipH="1" flipV="1">
            <a:off x="9277376" y="4220386"/>
            <a:ext cx="15385" cy="2005956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7336075-11BE-433C-B995-D46BCD761A17}"/>
              </a:ext>
            </a:extLst>
          </p:cNvPr>
          <p:cNvSpPr/>
          <p:nvPr/>
        </p:nvSpPr>
        <p:spPr>
          <a:xfrm>
            <a:off x="8625942" y="4184061"/>
            <a:ext cx="933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38**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724991-C370-4C30-A074-1C019A6CCE6D}"/>
              </a:ext>
            </a:extLst>
          </p:cNvPr>
          <p:cNvSpPr/>
          <p:nvPr/>
        </p:nvSpPr>
        <p:spPr>
          <a:xfrm>
            <a:off x="7899815" y="2929791"/>
            <a:ext cx="386105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</a:rPr>
              <a:t>* </a:t>
            </a:r>
            <a:r>
              <a:rPr lang="en-US" sz="1050" dirty="0"/>
              <a:t>Arrows indicate short (incomplete) genomes.</a:t>
            </a:r>
            <a:endParaRPr lang="en-US" sz="1050" dirty="0">
              <a:solidFill>
                <a:srgbClr val="C00000"/>
              </a:solidFill>
            </a:endParaRPr>
          </a:p>
          <a:p>
            <a:r>
              <a:rPr lang="en-US" sz="1050" dirty="0">
                <a:solidFill>
                  <a:srgbClr val="C00000"/>
                </a:solidFill>
              </a:rPr>
              <a:t>** </a:t>
            </a:r>
            <a:r>
              <a:rPr lang="en-US" sz="1050" dirty="0"/>
              <a:t>Hierarchical type assignment allows the exclusion of P-Ps from other types if they have more than 38 hits to pKpn.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84AC61A-8C3C-48F6-8EBB-CC0B442DC38B}"/>
              </a:ext>
            </a:extLst>
          </p:cNvPr>
          <p:cNvCxnSpPr>
            <a:cxnSpLocks/>
          </p:cNvCxnSpPr>
          <p:nvPr/>
        </p:nvCxnSpPr>
        <p:spPr>
          <a:xfrm flipH="1">
            <a:off x="1616937" y="2828336"/>
            <a:ext cx="1631" cy="2673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4C65FC79-21FE-4B45-B537-02736D633102}"/>
              </a:ext>
            </a:extLst>
          </p:cNvPr>
          <p:cNvCxnSpPr>
            <a:cxnSpLocks/>
          </p:cNvCxnSpPr>
          <p:nvPr/>
        </p:nvCxnSpPr>
        <p:spPr>
          <a:xfrm flipH="1">
            <a:off x="5799837" y="3133142"/>
            <a:ext cx="1631" cy="26738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CA91F3B5-133F-4305-881E-62111E92A913}"/>
              </a:ext>
            </a:extLst>
          </p:cNvPr>
          <p:cNvCxnSpPr>
            <a:cxnSpLocks/>
          </p:cNvCxnSpPr>
          <p:nvPr/>
        </p:nvCxnSpPr>
        <p:spPr>
          <a:xfrm>
            <a:off x="8447423" y="5805237"/>
            <a:ext cx="135075" cy="2743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31B0CD1-1B08-41DB-B183-E1CA57D7FFE4}"/>
              </a:ext>
            </a:extLst>
          </p:cNvPr>
          <p:cNvSpPr/>
          <p:nvPr/>
        </p:nvSpPr>
        <p:spPr>
          <a:xfrm>
            <a:off x="552992" y="221249"/>
            <a:ext cx="10131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MinProteins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cut offs for SSU5-related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7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50B1AD-AE35-40C9-AACA-F4149DE4E863}"/>
              </a:ext>
            </a:extLst>
          </p:cNvPr>
          <p:cNvSpPr/>
          <p:nvPr/>
        </p:nvSpPr>
        <p:spPr>
          <a:xfrm>
            <a:off x="627214" y="164108"/>
            <a:ext cx="10231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 of different parameters for protein to profile matches (for P1-like sequences) for Composition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AB4D6-9AE1-460E-9C91-F9D736197F05}"/>
              </a:ext>
            </a:extLst>
          </p:cNvPr>
          <p:cNvSpPr/>
          <p:nvPr/>
        </p:nvSpPr>
        <p:spPr>
          <a:xfrm>
            <a:off x="270650" y="5352704"/>
            <a:ext cx="118107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ea typeface="Times New Roman" panose="02020603050405020304" pitchFamily="18" charset="0"/>
              </a:rPr>
              <a:t>Counts of sequences that match at least one of 79 unique P1_1 compositions (combination of conserved proteins in a confident P1-like element). By allowing miss-matches (number of missing conserved proteins, shown on Y-axis), we evaluated the </a:t>
            </a:r>
            <a:r>
              <a:rPr lang="en-US" sz="1600" dirty="0" err="1">
                <a:ea typeface="Times New Roman" panose="02020603050405020304" pitchFamily="18" charset="0"/>
              </a:rPr>
              <a:t>completness</a:t>
            </a:r>
            <a:r>
              <a:rPr lang="en-US" sz="1600" dirty="0">
                <a:ea typeface="Times New Roman" panose="02020603050405020304" pitchFamily="18" charset="0"/>
              </a:rPr>
              <a:t> of recovered genomes for: (A) all matches, (B) minimum profile coverage of 50%, (C) </a:t>
            </a:r>
            <a:r>
              <a:rPr lang="en-US" sz="1600" dirty="0"/>
              <a:t>domain E-value ≤ 10⁻3 and a minimum coverage of 50%, and (D) a domain E-value ≤ 10⁻20 and a minimum coverage of 50%. We selected (B) 50% coverage to allow fewest miss-matches, but with good separation between P1_1, P1_2 and plasmid sequences.</a:t>
            </a:r>
            <a:endParaRPr lang="en-US" sz="1600" dirty="0">
              <a:effectLst/>
              <a:ea typeface="Times New Roman" panose="02020603050405020304" pitchFamily="18" charset="0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234FC54-B9BC-4F9C-ABB5-1AFCA570C8ED}"/>
              </a:ext>
            </a:extLst>
          </p:cNvPr>
          <p:cNvGrpSpPr/>
          <p:nvPr/>
        </p:nvGrpSpPr>
        <p:grpSpPr>
          <a:xfrm>
            <a:off x="1455279" y="581890"/>
            <a:ext cx="8907922" cy="4784437"/>
            <a:chOff x="1470757" y="449240"/>
            <a:chExt cx="9105534" cy="4953470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28B6883-B90B-4CEA-9548-BC379E7CD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0757" y="494258"/>
              <a:ext cx="9105534" cy="490845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D5C8FEC-0D21-40AB-B341-2C28E4EDF18C}"/>
                </a:ext>
              </a:extLst>
            </p:cNvPr>
            <p:cNvSpPr txBox="1"/>
            <p:nvPr/>
          </p:nvSpPr>
          <p:spPr>
            <a:xfrm>
              <a:off x="1857300" y="449240"/>
              <a:ext cx="2936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A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01C1CF8-7A66-4F2C-B9D3-42B6897F0F7A}"/>
                </a:ext>
              </a:extLst>
            </p:cNvPr>
            <p:cNvSpPr txBox="1"/>
            <p:nvPr/>
          </p:nvSpPr>
          <p:spPr>
            <a:xfrm>
              <a:off x="1804880" y="2724230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C67F41F-92FD-4D5D-9205-0D32B7010555}"/>
                </a:ext>
              </a:extLst>
            </p:cNvPr>
            <p:cNvSpPr txBox="1"/>
            <p:nvPr/>
          </p:nvSpPr>
          <p:spPr>
            <a:xfrm>
              <a:off x="5648813" y="449240"/>
              <a:ext cx="409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4A5CDBD-3B69-44C2-859A-50C29E8132F8}"/>
                </a:ext>
              </a:extLst>
            </p:cNvPr>
            <p:cNvSpPr txBox="1"/>
            <p:nvPr/>
          </p:nvSpPr>
          <p:spPr>
            <a:xfrm>
              <a:off x="5725044" y="2716055"/>
              <a:ext cx="298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274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90D7AC-25A0-4220-AEFF-5D4E3C063A9B}"/>
              </a:ext>
            </a:extLst>
          </p:cNvPr>
          <p:cNvSpPr/>
          <p:nvPr/>
        </p:nvSpPr>
        <p:spPr>
          <a:xfrm>
            <a:off x="713419" y="81465"/>
            <a:ext cx="10240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number of miss-matches (tolerance) for accurate Composition prediction on P1-like  sequences.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4570F7-D72C-46A2-B6D0-32B8ACA97351}"/>
              </a:ext>
            </a:extLst>
          </p:cNvPr>
          <p:cNvSpPr/>
          <p:nvPr/>
        </p:nvSpPr>
        <p:spPr>
          <a:xfrm>
            <a:off x="1124436" y="5893637"/>
            <a:ext cx="92341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We allowed miss-matches (as fraction of the unique compositions of conserved proteins) for each of the 79 P1_1 compositions. We tested values starting from the size of the smallest combination, over 50% to &gt;80%. The fraction (&gt;75%) was chosen as it allowed clear separation between P1_1, P1_2 and plasmid sequences.</a:t>
            </a:r>
            <a:endParaRPr lang="en-US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8271DA-06C8-4313-9DFA-BF630FA0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19" y="531467"/>
            <a:ext cx="9797563" cy="52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9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0E8151-D8AE-4854-818A-99A0C7EA5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13" y="394197"/>
            <a:ext cx="10824446" cy="57982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6A16CE-1BC9-4640-8809-8052E704E617}"/>
              </a:ext>
            </a:extLst>
          </p:cNvPr>
          <p:cNvSpPr/>
          <p:nvPr/>
        </p:nvSpPr>
        <p:spPr>
          <a:xfrm>
            <a:off x="1709529" y="24865"/>
            <a:ext cx="7988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for Composition parameters (tolerance for miss-matches) for all P-P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59007-749D-4CD8-8E07-9E6B67B03D0A}"/>
              </a:ext>
            </a:extLst>
          </p:cNvPr>
          <p:cNvSpPr/>
          <p:nvPr/>
        </p:nvSpPr>
        <p:spPr>
          <a:xfrm>
            <a:off x="1756746" y="6075024"/>
            <a:ext cx="82991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Profile-to-protein: ≥ 50% coverage, Composition match: ≥ 75% </a:t>
            </a:r>
            <a:r>
              <a:rPr lang="en-US" sz="1600"/>
              <a:t>matching proteins </a:t>
            </a:r>
            <a:r>
              <a:rPr lang="en-US" sz="1600" dirty="0"/>
              <a:t>+ tolerance to gaps (indicated by arrows and listed in Table XXX). 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98BC1AE-CACE-4B76-8B66-F8A724E95760}"/>
              </a:ext>
            </a:extLst>
          </p:cNvPr>
          <p:cNvCxnSpPr>
            <a:cxnSpLocks/>
          </p:cNvCxnSpPr>
          <p:nvPr/>
        </p:nvCxnSpPr>
        <p:spPr>
          <a:xfrm flipH="1" flipV="1">
            <a:off x="1618490" y="5145216"/>
            <a:ext cx="259984" cy="210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0893D32-3B97-44BB-AF3C-D8762FA3CE38}"/>
              </a:ext>
            </a:extLst>
          </p:cNvPr>
          <p:cNvCxnSpPr>
            <a:cxnSpLocks/>
          </p:cNvCxnSpPr>
          <p:nvPr/>
        </p:nvCxnSpPr>
        <p:spPr>
          <a:xfrm flipH="1" flipV="1">
            <a:off x="3729370" y="5379012"/>
            <a:ext cx="259984" cy="210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FD23E5-2B3A-4B8E-AB09-3C8117B03114}"/>
              </a:ext>
            </a:extLst>
          </p:cNvPr>
          <p:cNvCxnSpPr>
            <a:cxnSpLocks/>
          </p:cNvCxnSpPr>
          <p:nvPr/>
        </p:nvCxnSpPr>
        <p:spPr>
          <a:xfrm flipH="1" flipV="1">
            <a:off x="8968432" y="5273621"/>
            <a:ext cx="259984" cy="210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4D2D316-61C9-447A-9B05-570DC1612D6D}"/>
              </a:ext>
            </a:extLst>
          </p:cNvPr>
          <p:cNvCxnSpPr>
            <a:cxnSpLocks/>
          </p:cNvCxnSpPr>
          <p:nvPr/>
        </p:nvCxnSpPr>
        <p:spPr>
          <a:xfrm flipH="1" flipV="1">
            <a:off x="7153643" y="5273621"/>
            <a:ext cx="259984" cy="210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797E97A-EA50-4F09-80FC-E96EF959E578}"/>
              </a:ext>
            </a:extLst>
          </p:cNvPr>
          <p:cNvCxnSpPr>
            <a:cxnSpLocks/>
          </p:cNvCxnSpPr>
          <p:nvPr/>
        </p:nvCxnSpPr>
        <p:spPr>
          <a:xfrm flipH="1" flipV="1">
            <a:off x="5516327" y="4844689"/>
            <a:ext cx="259984" cy="210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6CE619F-B8D2-4626-9BAF-08EAAB85021A}"/>
              </a:ext>
            </a:extLst>
          </p:cNvPr>
          <p:cNvCxnSpPr>
            <a:cxnSpLocks/>
          </p:cNvCxnSpPr>
          <p:nvPr/>
        </p:nvCxnSpPr>
        <p:spPr>
          <a:xfrm flipH="1" flipV="1">
            <a:off x="1878475" y="2030720"/>
            <a:ext cx="259984" cy="210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2DA7E2C-3407-475A-9EA0-37B42766677D}"/>
              </a:ext>
            </a:extLst>
          </p:cNvPr>
          <p:cNvCxnSpPr>
            <a:cxnSpLocks/>
          </p:cNvCxnSpPr>
          <p:nvPr/>
        </p:nvCxnSpPr>
        <p:spPr>
          <a:xfrm flipH="1" flipV="1">
            <a:off x="3752511" y="2160633"/>
            <a:ext cx="259984" cy="210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B56955D-E8B1-4A56-BD2F-DD703D211848}"/>
              </a:ext>
            </a:extLst>
          </p:cNvPr>
          <p:cNvCxnSpPr>
            <a:cxnSpLocks/>
          </p:cNvCxnSpPr>
          <p:nvPr/>
        </p:nvCxnSpPr>
        <p:spPr>
          <a:xfrm flipH="1" flipV="1">
            <a:off x="5646319" y="1824334"/>
            <a:ext cx="259984" cy="210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3D821F0-E622-4A19-975D-99B25B11300E}"/>
              </a:ext>
            </a:extLst>
          </p:cNvPr>
          <p:cNvCxnSpPr>
            <a:cxnSpLocks/>
          </p:cNvCxnSpPr>
          <p:nvPr/>
        </p:nvCxnSpPr>
        <p:spPr>
          <a:xfrm flipH="1" flipV="1">
            <a:off x="7283635" y="1617695"/>
            <a:ext cx="259984" cy="210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5A025E8-90DB-450F-9550-EE8E2551E9EC}"/>
              </a:ext>
            </a:extLst>
          </p:cNvPr>
          <p:cNvCxnSpPr>
            <a:cxnSpLocks/>
          </p:cNvCxnSpPr>
          <p:nvPr/>
        </p:nvCxnSpPr>
        <p:spPr>
          <a:xfrm flipH="1" flipV="1">
            <a:off x="9098424" y="945188"/>
            <a:ext cx="259984" cy="210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1E0ED86-C292-4B38-977F-A0F95E54A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2" y="920463"/>
            <a:ext cx="11830556" cy="44132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968F5C-71DF-40D2-8381-803DF5EEC5FA}"/>
              </a:ext>
            </a:extLst>
          </p:cNvPr>
          <p:cNvSpPr/>
          <p:nvPr/>
        </p:nvSpPr>
        <p:spPr>
          <a:xfrm>
            <a:off x="735626" y="396872"/>
            <a:ext cx="4938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Genome size distributions per P-P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C18DA-8CB8-4DAC-B198-808C1A8E33A4}"/>
              </a:ext>
            </a:extLst>
          </p:cNvPr>
          <p:cNvSpPr/>
          <p:nvPr/>
        </p:nvSpPr>
        <p:spPr>
          <a:xfrm>
            <a:off x="2572518" y="5487941"/>
            <a:ext cx="7291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Size distribution for each P-P type. S</a:t>
            </a:r>
            <a:r>
              <a:rPr lang="en-US" dirty="0"/>
              <a:t>ize ranges are set as mean size ± 3xSD (after excluding fragments and typical long elements, marked with arrows)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04A431F-7793-49C1-AFD1-1D048484D6A0}"/>
              </a:ext>
            </a:extLst>
          </p:cNvPr>
          <p:cNvCxnSpPr>
            <a:cxnSpLocks/>
          </p:cNvCxnSpPr>
          <p:nvPr/>
        </p:nvCxnSpPr>
        <p:spPr>
          <a:xfrm flipH="1">
            <a:off x="6550662" y="4353515"/>
            <a:ext cx="262832" cy="326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A21B492-102B-4323-B95E-143045B0D801}"/>
              </a:ext>
            </a:extLst>
          </p:cNvPr>
          <p:cNvCxnSpPr>
            <a:cxnSpLocks/>
          </p:cNvCxnSpPr>
          <p:nvPr/>
        </p:nvCxnSpPr>
        <p:spPr>
          <a:xfrm flipH="1">
            <a:off x="5973734" y="2240838"/>
            <a:ext cx="244532" cy="2931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924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604</Words>
  <Application>Microsoft Office PowerPoint</Application>
  <PresentationFormat>Grand écran</PresentationFormat>
  <Paragraphs>50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Eugen Pfeifer</dc:creator>
  <cp:lastModifiedBy>Karina Ilchenko</cp:lastModifiedBy>
  <cp:revision>12</cp:revision>
  <dcterms:created xsi:type="dcterms:W3CDTF">2025-06-20T15:01:32Z</dcterms:created>
  <dcterms:modified xsi:type="dcterms:W3CDTF">2025-06-27T13:16:47Z</dcterms:modified>
</cp:coreProperties>
</file>