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9" r:id="rId4"/>
    <p:sldId id="269" r:id="rId5"/>
    <p:sldId id="275" r:id="rId6"/>
    <p:sldId id="266" r:id="rId7"/>
    <p:sldId id="270" r:id="rId8"/>
    <p:sldId id="264" r:id="rId9"/>
    <p:sldId id="260" r:id="rId10"/>
    <p:sldId id="262" r:id="rId11"/>
    <p:sldId id="263" r:id="rId12"/>
    <p:sldId id="265" r:id="rId13"/>
    <p:sldId id="274" r:id="rId14"/>
    <p:sldId id="279"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14995" autoAdjust="0"/>
    <p:restoredTop sz="25954" autoAdjust="0"/>
  </p:normalViewPr>
  <p:slideViewPr>
    <p:cSldViewPr snapToGrid="0">
      <p:cViewPr varScale="1">
        <p:scale>
          <a:sx n="26" d="100"/>
          <a:sy n="26" d="100"/>
        </p:scale>
        <p:origin x="3599"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0351;&#29992;&#26102;&#38271;&#36235;&#21183;%20(iOS%20&amp;%20Android)%20&#32479;&#35745;&#25253;&#2157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9992;&#25143;&#21368;&#36733;&#36235;&#21183;%20(iOS%20&amp;%20Android)%20&#32479;&#35745;&#25253;&#2157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9992;&#25143;&#26032;&#23433;&#35013;&#36235;&#21183;%20(iOS%20&amp;%20Android)%20&#32479;&#35745;&#25253;&#2157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iacheng%20Zhong\Desktop\&#30693;&#20046;\&#30693;&#20046;&#25968;&#25454;\2014-10-27_2021-03-07&#30693;&#20046;&#26376;&#29992;&#25143;&#35268;&#27169;&#36235;&#21183;%20(iOS%20&amp;%20Android)%20&#32479;&#35745;&#25253;&#2157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iacheng%20Zhong\Desktop\&#30693;&#20046;\output.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'2014-10-27~2021-03-07知乎月使用时长趋势 '!$H$2</c:f>
              <c:strCache>
                <c:ptCount val="1"/>
                <c:pt idx="0">
                  <c:v>人均单次使用时长(分钟)</c:v>
                </c:pt>
              </c:strCache>
            </c:strRef>
          </c:tx>
          <c:spPr>
            <a:ln w="28575" cap="rnd">
              <a:solidFill>
                <a:schemeClr val="accent1"/>
              </a:solidFill>
              <a:round/>
            </a:ln>
            <a:effectLst/>
          </c:spPr>
          <c:marker>
            <c:symbol val="none"/>
          </c:marker>
          <c:cat>
            <c:strRef>
              <c:f>'2014-10-27~2021-03-07知乎月使用时长趋势 '!$B$3:$B$78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'2014-10-27~2021-03-07知乎月使用时长趋势 '!$H$3:$H$78</c:f>
              <c:numCache>
                <c:formatCode>#,##0.00</c:formatCode>
                <c:ptCount val="76"/>
                <c:pt idx="0">
                  <c:v>2.2799999999999998</c:v>
                </c:pt>
                <c:pt idx="1">
                  <c:v>2.5099999999999998</c:v>
                </c:pt>
                <c:pt idx="2">
                  <c:v>2.34</c:v>
                </c:pt>
                <c:pt idx="3">
                  <c:v>2.4300000000000002</c:v>
                </c:pt>
                <c:pt idx="4">
                  <c:v>2.5</c:v>
                </c:pt>
                <c:pt idx="5">
                  <c:v>2.63</c:v>
                </c:pt>
                <c:pt idx="6">
                  <c:v>2.76</c:v>
                </c:pt>
                <c:pt idx="7">
                  <c:v>2.93</c:v>
                </c:pt>
                <c:pt idx="8">
                  <c:v>2.82</c:v>
                </c:pt>
                <c:pt idx="9">
                  <c:v>2.99</c:v>
                </c:pt>
                <c:pt idx="10">
                  <c:v>2.69</c:v>
                </c:pt>
                <c:pt idx="11">
                  <c:v>2.77</c:v>
                </c:pt>
                <c:pt idx="12">
                  <c:v>2.82</c:v>
                </c:pt>
                <c:pt idx="13">
                  <c:v>2.74</c:v>
                </c:pt>
                <c:pt idx="14">
                  <c:v>2.86</c:v>
                </c:pt>
                <c:pt idx="15">
                  <c:v>2.82</c:v>
                </c:pt>
                <c:pt idx="16">
                  <c:v>3.01</c:v>
                </c:pt>
                <c:pt idx="17">
                  <c:v>3.03</c:v>
                </c:pt>
                <c:pt idx="18">
                  <c:v>3.04</c:v>
                </c:pt>
                <c:pt idx="19">
                  <c:v>2.94</c:v>
                </c:pt>
                <c:pt idx="20">
                  <c:v>2.94</c:v>
                </c:pt>
                <c:pt idx="21">
                  <c:v>2.99</c:v>
                </c:pt>
                <c:pt idx="22">
                  <c:v>3.01</c:v>
                </c:pt>
                <c:pt idx="23">
                  <c:v>3.12</c:v>
                </c:pt>
                <c:pt idx="24">
                  <c:v>3</c:v>
                </c:pt>
                <c:pt idx="25">
                  <c:v>3.06</c:v>
                </c:pt>
                <c:pt idx="26">
                  <c:v>3.14</c:v>
                </c:pt>
                <c:pt idx="27">
                  <c:v>3.33</c:v>
                </c:pt>
                <c:pt idx="28">
                  <c:v>3.16</c:v>
                </c:pt>
                <c:pt idx="29">
                  <c:v>3.28</c:v>
                </c:pt>
                <c:pt idx="30">
                  <c:v>3.37</c:v>
                </c:pt>
                <c:pt idx="31">
                  <c:v>3.49</c:v>
                </c:pt>
                <c:pt idx="32">
                  <c:v>3.61</c:v>
                </c:pt>
                <c:pt idx="33">
                  <c:v>3.74</c:v>
                </c:pt>
                <c:pt idx="34">
                  <c:v>3.64</c:v>
                </c:pt>
                <c:pt idx="35">
                  <c:v>3.66</c:v>
                </c:pt>
                <c:pt idx="36">
                  <c:v>3.56</c:v>
                </c:pt>
                <c:pt idx="37">
                  <c:v>2.84</c:v>
                </c:pt>
                <c:pt idx="38">
                  <c:v>3.23</c:v>
                </c:pt>
                <c:pt idx="39">
                  <c:v>3.53</c:v>
                </c:pt>
                <c:pt idx="40">
                  <c:v>3.43</c:v>
                </c:pt>
                <c:pt idx="41">
                  <c:v>3.32</c:v>
                </c:pt>
                <c:pt idx="42">
                  <c:v>3.18</c:v>
                </c:pt>
                <c:pt idx="43">
                  <c:v>3.39</c:v>
                </c:pt>
                <c:pt idx="44">
                  <c:v>3.69</c:v>
                </c:pt>
                <c:pt idx="45">
                  <c:v>3.65</c:v>
                </c:pt>
                <c:pt idx="46">
                  <c:v>3.45</c:v>
                </c:pt>
                <c:pt idx="47">
                  <c:v>3.54</c:v>
                </c:pt>
                <c:pt idx="48">
                  <c:v>3.5</c:v>
                </c:pt>
                <c:pt idx="49">
                  <c:v>3.87</c:v>
                </c:pt>
                <c:pt idx="50">
                  <c:v>3.82</c:v>
                </c:pt>
                <c:pt idx="51">
                  <c:v>3.88</c:v>
                </c:pt>
                <c:pt idx="52">
                  <c:v>3.69</c:v>
                </c:pt>
                <c:pt idx="53">
                  <c:v>3.83</c:v>
                </c:pt>
                <c:pt idx="54">
                  <c:v>4.04</c:v>
                </c:pt>
                <c:pt idx="55">
                  <c:v>3.82</c:v>
                </c:pt>
                <c:pt idx="56">
                  <c:v>4.0199999999999996</c:v>
                </c:pt>
                <c:pt idx="57">
                  <c:v>4.9800000000000004</c:v>
                </c:pt>
                <c:pt idx="58">
                  <c:v>4.8099999999999996</c:v>
                </c:pt>
                <c:pt idx="59">
                  <c:v>5.0599999999999996</c:v>
                </c:pt>
                <c:pt idx="60">
                  <c:v>5.16</c:v>
                </c:pt>
                <c:pt idx="61">
                  <c:v>5.18</c:v>
                </c:pt>
                <c:pt idx="62">
                  <c:v>5.31</c:v>
                </c:pt>
                <c:pt idx="63">
                  <c:v>4.84</c:v>
                </c:pt>
                <c:pt idx="64">
                  <c:v>4.75</c:v>
                </c:pt>
                <c:pt idx="65">
                  <c:v>4.7699999999999996</c:v>
                </c:pt>
                <c:pt idx="66">
                  <c:v>4.67</c:v>
                </c:pt>
                <c:pt idx="67">
                  <c:v>4.5999999999999996</c:v>
                </c:pt>
                <c:pt idx="68">
                  <c:v>4.62</c:v>
                </c:pt>
                <c:pt idx="69">
                  <c:v>4.53</c:v>
                </c:pt>
                <c:pt idx="70">
                  <c:v>4.12</c:v>
                </c:pt>
                <c:pt idx="71">
                  <c:v>4.09</c:v>
                </c:pt>
                <c:pt idx="72">
                  <c:v>4.08</c:v>
                </c:pt>
                <c:pt idx="73">
                  <c:v>4.2</c:v>
                </c:pt>
                <c:pt idx="74">
                  <c:v>4.49</c:v>
                </c:pt>
                <c:pt idx="75">
                  <c:v>4.62</c:v>
                </c:pt>
              </c:numCache>
            </c:numRef>
          </c:val>
          <c:smooth val="0"/>
          <c:extLst>
            <c:ext xmlns:c16="http://schemas.microsoft.com/office/drawing/2014/chart" uri="{C3380CC4-5D6E-409C-BE32-E72D297353CC}">
              <c16:uniqueId val="{00000000-706B-4514-AAE5-A6CFBB1F4970}"/>
            </c:ext>
          </c:extLst>
        </c:ser>
        <c:dLbls>
          <c:showLegendKey val="0"/>
          <c:showVal val="0"/>
          <c:showCatName val="0"/>
          <c:showSerName val="0"/>
          <c:showPercent val="0"/>
          <c:showBubbleSize val="0"/>
        </c:dLbls>
        <c:smooth val="0"/>
        <c:axId val="2132633823"/>
        <c:axId val="1858418431"/>
      </c:lineChart>
      <c:catAx>
        <c:axId val="213263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418431"/>
        <c:crosses val="autoZero"/>
        <c:auto val="1"/>
        <c:lblAlgn val="ctr"/>
        <c:lblOffset val="100"/>
        <c:noMultiLvlLbl val="0"/>
      </c:catAx>
      <c:valAx>
        <c:axId val="185841843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633823"/>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'2014-10-27~2021-03-07知乎月用户卸载趋势 '!$G$2</c:f>
              <c:strCache>
                <c:ptCount val="1"/>
                <c:pt idx="0">
                  <c:v>日均卸载率(%)</c:v>
                </c:pt>
              </c:strCache>
            </c:strRef>
          </c:tx>
          <c:spPr>
            <a:ln w="28575" cap="rnd">
              <a:solidFill>
                <a:schemeClr val="accent1"/>
              </a:solidFill>
              <a:round/>
            </a:ln>
            <a:effectLst/>
          </c:spPr>
          <c:marker>
            <c:symbol val="none"/>
          </c:marker>
          <c:cat>
            <c:strRef>
              <c:f>'2014-10-27~2021-03-07知乎月用户卸载趋势 '!$B$3:$B$78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'2014-10-27~2021-03-07知乎月用户卸载趋势 '!$G$3:$G$78</c:f>
              <c:numCache>
                <c:formatCode>0.00%</c:formatCode>
                <c:ptCount val="76"/>
                <c:pt idx="0">
                  <c:v>1.46E-2</c:v>
                </c:pt>
                <c:pt idx="1">
                  <c:v>1.4800000000000001E-2</c:v>
                </c:pt>
                <c:pt idx="2">
                  <c:v>1.5300000000000001E-2</c:v>
                </c:pt>
                <c:pt idx="3">
                  <c:v>1.4999999999999999E-2</c:v>
                </c:pt>
                <c:pt idx="4">
                  <c:v>1.4800000000000001E-2</c:v>
                </c:pt>
                <c:pt idx="5">
                  <c:v>1.5900000000000001E-2</c:v>
                </c:pt>
                <c:pt idx="6">
                  <c:v>1.5600000000000001E-2</c:v>
                </c:pt>
                <c:pt idx="7">
                  <c:v>1.7600000000000001E-2</c:v>
                </c:pt>
                <c:pt idx="8">
                  <c:v>1.84E-2</c:v>
                </c:pt>
                <c:pt idx="9">
                  <c:v>1.7899999999999999E-2</c:v>
                </c:pt>
                <c:pt idx="10">
                  <c:v>1.4999999999999999E-2</c:v>
                </c:pt>
                <c:pt idx="11">
                  <c:v>1.6399999999999998E-2</c:v>
                </c:pt>
                <c:pt idx="12">
                  <c:v>1.43E-2</c:v>
                </c:pt>
                <c:pt idx="13">
                  <c:v>1.4199999999999999E-2</c:v>
                </c:pt>
                <c:pt idx="14">
                  <c:v>1.3999999999999999E-2</c:v>
                </c:pt>
                <c:pt idx="15">
                  <c:v>1.41E-2</c:v>
                </c:pt>
                <c:pt idx="16">
                  <c:v>1.4800000000000001E-2</c:v>
                </c:pt>
                <c:pt idx="17">
                  <c:v>1.5900000000000001E-2</c:v>
                </c:pt>
                <c:pt idx="18">
                  <c:v>1.4800000000000001E-2</c:v>
                </c:pt>
                <c:pt idx="19">
                  <c:v>1.7100000000000001E-2</c:v>
                </c:pt>
                <c:pt idx="20">
                  <c:v>1.6500000000000001E-2</c:v>
                </c:pt>
                <c:pt idx="21">
                  <c:v>1.77E-2</c:v>
                </c:pt>
                <c:pt idx="22">
                  <c:v>1.78E-2</c:v>
                </c:pt>
                <c:pt idx="23">
                  <c:v>1.9299999999999998E-2</c:v>
                </c:pt>
                <c:pt idx="24">
                  <c:v>1.9299999999999998E-2</c:v>
                </c:pt>
                <c:pt idx="25">
                  <c:v>1.9799999999999998E-2</c:v>
                </c:pt>
                <c:pt idx="26">
                  <c:v>0.02</c:v>
                </c:pt>
                <c:pt idx="27">
                  <c:v>2.0199999999999999E-2</c:v>
                </c:pt>
                <c:pt idx="28">
                  <c:v>2.2700000000000001E-2</c:v>
                </c:pt>
                <c:pt idx="29">
                  <c:v>2.3799999999999998E-2</c:v>
                </c:pt>
                <c:pt idx="30">
                  <c:v>2.3599999999999999E-2</c:v>
                </c:pt>
                <c:pt idx="31">
                  <c:v>2.0199999999999999E-2</c:v>
                </c:pt>
                <c:pt idx="32">
                  <c:v>1.8200000000000001E-2</c:v>
                </c:pt>
                <c:pt idx="33">
                  <c:v>1.78E-2</c:v>
                </c:pt>
                <c:pt idx="34">
                  <c:v>1.7399999999999999E-2</c:v>
                </c:pt>
                <c:pt idx="35">
                  <c:v>1.7899999999999999E-2</c:v>
                </c:pt>
                <c:pt idx="36">
                  <c:v>1.8799999999999997E-2</c:v>
                </c:pt>
                <c:pt idx="37">
                  <c:v>1.8500000000000003E-2</c:v>
                </c:pt>
                <c:pt idx="38">
                  <c:v>1.8200000000000001E-2</c:v>
                </c:pt>
                <c:pt idx="39">
                  <c:v>1.7500000000000002E-2</c:v>
                </c:pt>
                <c:pt idx="40">
                  <c:v>1.6399999999999998E-2</c:v>
                </c:pt>
                <c:pt idx="41">
                  <c:v>1.9400000000000001E-2</c:v>
                </c:pt>
                <c:pt idx="42">
                  <c:v>1.9E-2</c:v>
                </c:pt>
                <c:pt idx="43">
                  <c:v>1.9799999999999998E-2</c:v>
                </c:pt>
                <c:pt idx="44">
                  <c:v>1.9400000000000001E-2</c:v>
                </c:pt>
                <c:pt idx="45">
                  <c:v>1.8200000000000001E-2</c:v>
                </c:pt>
                <c:pt idx="46">
                  <c:v>1.66E-2</c:v>
                </c:pt>
                <c:pt idx="47">
                  <c:v>1.6E-2</c:v>
                </c:pt>
                <c:pt idx="48">
                  <c:v>1.49E-2</c:v>
                </c:pt>
                <c:pt idx="49">
                  <c:v>1.6399999999999998E-2</c:v>
                </c:pt>
                <c:pt idx="50">
                  <c:v>1.7399999999999999E-2</c:v>
                </c:pt>
                <c:pt idx="51">
                  <c:v>1.5300000000000001E-2</c:v>
                </c:pt>
                <c:pt idx="52">
                  <c:v>1.43E-2</c:v>
                </c:pt>
                <c:pt idx="53">
                  <c:v>1.26E-2</c:v>
                </c:pt>
                <c:pt idx="54">
                  <c:v>1.21E-2</c:v>
                </c:pt>
                <c:pt idx="55">
                  <c:v>1.37E-2</c:v>
                </c:pt>
                <c:pt idx="56">
                  <c:v>1.2800000000000001E-2</c:v>
                </c:pt>
                <c:pt idx="57">
                  <c:v>1.3000000000000001E-2</c:v>
                </c:pt>
                <c:pt idx="58">
                  <c:v>1.11E-2</c:v>
                </c:pt>
                <c:pt idx="59">
                  <c:v>1.29E-2</c:v>
                </c:pt>
                <c:pt idx="60">
                  <c:v>1.18E-2</c:v>
                </c:pt>
                <c:pt idx="61">
                  <c:v>1.32E-2</c:v>
                </c:pt>
                <c:pt idx="62">
                  <c:v>1.5800000000000002E-2</c:v>
                </c:pt>
                <c:pt idx="63">
                  <c:v>1.2500000000000001E-2</c:v>
                </c:pt>
                <c:pt idx="64">
                  <c:v>1.3999999999999999E-2</c:v>
                </c:pt>
                <c:pt idx="65">
                  <c:v>1.26E-2</c:v>
                </c:pt>
                <c:pt idx="66">
                  <c:v>1.1699999999999999E-2</c:v>
                </c:pt>
                <c:pt idx="67">
                  <c:v>1.2500000000000001E-2</c:v>
                </c:pt>
                <c:pt idx="68">
                  <c:v>1.41E-2</c:v>
                </c:pt>
                <c:pt idx="69">
                  <c:v>1.34E-2</c:v>
                </c:pt>
                <c:pt idx="70">
                  <c:v>1.1200000000000002E-2</c:v>
                </c:pt>
                <c:pt idx="71">
                  <c:v>1.01E-2</c:v>
                </c:pt>
                <c:pt idx="72">
                  <c:v>9.4999999999999998E-3</c:v>
                </c:pt>
                <c:pt idx="73">
                  <c:v>8.3999999999999995E-3</c:v>
                </c:pt>
                <c:pt idx="74">
                  <c:v>9.4999999999999998E-3</c:v>
                </c:pt>
                <c:pt idx="75">
                  <c:v>1.04E-2</c:v>
                </c:pt>
              </c:numCache>
            </c:numRef>
          </c:val>
          <c:smooth val="0"/>
          <c:extLst>
            <c:ext xmlns:c16="http://schemas.microsoft.com/office/drawing/2014/chart" uri="{C3380CC4-5D6E-409C-BE32-E72D297353CC}">
              <c16:uniqueId val="{00000000-FF1E-4DF4-97A2-86E11623A201}"/>
            </c:ext>
          </c:extLst>
        </c:ser>
        <c:dLbls>
          <c:showLegendKey val="0"/>
          <c:showVal val="0"/>
          <c:showCatName val="0"/>
          <c:showSerName val="0"/>
          <c:showPercent val="0"/>
          <c:showBubbleSize val="0"/>
        </c:dLbls>
        <c:smooth val="0"/>
        <c:axId val="2067385711"/>
        <c:axId val="1942505103"/>
      </c:lineChart>
      <c:catAx>
        <c:axId val="206738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05103"/>
        <c:crosses val="autoZero"/>
        <c:auto val="1"/>
        <c:lblAlgn val="ctr"/>
        <c:lblOffset val="100"/>
        <c:noMultiLvlLbl val="0"/>
      </c:catAx>
      <c:valAx>
        <c:axId val="19425051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385711"/>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'2014-10-27~2021-03-07知乎月用户新安装趋势'!$G$2</c:f>
              <c:strCache>
                <c:ptCount val="1"/>
                <c:pt idx="0">
                  <c:v>日均新安装率(%)</c:v>
                </c:pt>
              </c:strCache>
            </c:strRef>
          </c:tx>
          <c:spPr>
            <a:ln w="28575" cap="rnd">
              <a:solidFill>
                <a:schemeClr val="accent1"/>
              </a:solidFill>
              <a:round/>
            </a:ln>
            <a:effectLst/>
          </c:spPr>
          <c:marker>
            <c:symbol val="none"/>
          </c:marker>
          <c:cat>
            <c:strRef>
              <c:f>'2014-10-27~2021-03-07知乎月用户新安装趋势'!$B$3:$B$78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'2014-10-27~2021-03-07知乎月用户新安装趋势'!$G$3:$G$78</c:f>
              <c:numCache>
                <c:formatCode>0.00%</c:formatCode>
                <c:ptCount val="76"/>
                <c:pt idx="0">
                  <c:v>1.95E-2</c:v>
                </c:pt>
                <c:pt idx="1">
                  <c:v>1.9699999999999999E-2</c:v>
                </c:pt>
                <c:pt idx="2">
                  <c:v>2.0099999999999996E-2</c:v>
                </c:pt>
                <c:pt idx="3">
                  <c:v>1.9599999999999999E-2</c:v>
                </c:pt>
                <c:pt idx="4">
                  <c:v>1.9299999999999998E-2</c:v>
                </c:pt>
                <c:pt idx="5">
                  <c:v>2.06E-2</c:v>
                </c:pt>
                <c:pt idx="6">
                  <c:v>2.0099999999999996E-2</c:v>
                </c:pt>
                <c:pt idx="7">
                  <c:v>2.2499999999999999E-2</c:v>
                </c:pt>
                <c:pt idx="8">
                  <c:v>2.3300000000000001E-2</c:v>
                </c:pt>
                <c:pt idx="9">
                  <c:v>2.2499999999999999E-2</c:v>
                </c:pt>
                <c:pt idx="10">
                  <c:v>1.8700000000000001E-2</c:v>
                </c:pt>
                <c:pt idx="11">
                  <c:v>2.0299999999999999E-2</c:v>
                </c:pt>
                <c:pt idx="12">
                  <c:v>2.0400000000000001E-2</c:v>
                </c:pt>
                <c:pt idx="13">
                  <c:v>2.0400000000000001E-2</c:v>
                </c:pt>
                <c:pt idx="14">
                  <c:v>2.06E-2</c:v>
                </c:pt>
                <c:pt idx="15">
                  <c:v>2.07E-2</c:v>
                </c:pt>
                <c:pt idx="16">
                  <c:v>2.0400000000000001E-2</c:v>
                </c:pt>
                <c:pt idx="17">
                  <c:v>2.07E-2</c:v>
                </c:pt>
                <c:pt idx="18">
                  <c:v>2.1400000000000002E-2</c:v>
                </c:pt>
                <c:pt idx="19">
                  <c:v>2.2200000000000001E-2</c:v>
                </c:pt>
                <c:pt idx="20">
                  <c:v>0.02</c:v>
                </c:pt>
                <c:pt idx="21">
                  <c:v>2.0899999999999998E-2</c:v>
                </c:pt>
                <c:pt idx="22">
                  <c:v>2.1600000000000001E-2</c:v>
                </c:pt>
                <c:pt idx="23">
                  <c:v>2.2000000000000002E-2</c:v>
                </c:pt>
                <c:pt idx="24">
                  <c:v>2.12E-2</c:v>
                </c:pt>
                <c:pt idx="25">
                  <c:v>2.2099999999999998E-2</c:v>
                </c:pt>
                <c:pt idx="26">
                  <c:v>2.1000000000000001E-2</c:v>
                </c:pt>
                <c:pt idx="27">
                  <c:v>2.2799999999999997E-2</c:v>
                </c:pt>
                <c:pt idx="28">
                  <c:v>2.2700000000000001E-2</c:v>
                </c:pt>
                <c:pt idx="29">
                  <c:v>2.3900000000000001E-2</c:v>
                </c:pt>
                <c:pt idx="30">
                  <c:v>2.3E-2</c:v>
                </c:pt>
                <c:pt idx="31">
                  <c:v>1.9400000000000001E-2</c:v>
                </c:pt>
                <c:pt idx="32">
                  <c:v>1.7500000000000002E-2</c:v>
                </c:pt>
                <c:pt idx="33">
                  <c:v>1.72E-2</c:v>
                </c:pt>
                <c:pt idx="34">
                  <c:v>1.6899999999999998E-2</c:v>
                </c:pt>
                <c:pt idx="35">
                  <c:v>1.7500000000000002E-2</c:v>
                </c:pt>
                <c:pt idx="36">
                  <c:v>1.8200000000000001E-2</c:v>
                </c:pt>
                <c:pt idx="37">
                  <c:v>1.7399999999999999E-2</c:v>
                </c:pt>
                <c:pt idx="38">
                  <c:v>1.6899999999999998E-2</c:v>
                </c:pt>
                <c:pt idx="39">
                  <c:v>1.67E-2</c:v>
                </c:pt>
                <c:pt idx="40">
                  <c:v>1.5900000000000001E-2</c:v>
                </c:pt>
                <c:pt idx="41">
                  <c:v>1.89E-2</c:v>
                </c:pt>
                <c:pt idx="42">
                  <c:v>1.7899999999999999E-2</c:v>
                </c:pt>
                <c:pt idx="43">
                  <c:v>1.8500000000000003E-2</c:v>
                </c:pt>
                <c:pt idx="44">
                  <c:v>1.78E-2</c:v>
                </c:pt>
                <c:pt idx="45">
                  <c:v>1.66E-2</c:v>
                </c:pt>
                <c:pt idx="46">
                  <c:v>1.52E-2</c:v>
                </c:pt>
                <c:pt idx="47">
                  <c:v>1.4499999999999999E-2</c:v>
                </c:pt>
                <c:pt idx="48">
                  <c:v>1.3100000000000001E-2</c:v>
                </c:pt>
                <c:pt idx="49">
                  <c:v>1.43E-2</c:v>
                </c:pt>
                <c:pt idx="50">
                  <c:v>1.44E-2</c:v>
                </c:pt>
                <c:pt idx="51">
                  <c:v>1.44E-2</c:v>
                </c:pt>
                <c:pt idx="52">
                  <c:v>1.47E-2</c:v>
                </c:pt>
                <c:pt idx="53">
                  <c:v>1.3300000000000001E-2</c:v>
                </c:pt>
                <c:pt idx="54">
                  <c:v>1.3000000000000001E-2</c:v>
                </c:pt>
                <c:pt idx="55">
                  <c:v>1.4999999999999999E-2</c:v>
                </c:pt>
                <c:pt idx="56">
                  <c:v>1.32E-2</c:v>
                </c:pt>
                <c:pt idx="57">
                  <c:v>1.41E-2</c:v>
                </c:pt>
                <c:pt idx="58">
                  <c:v>1.2800000000000001E-2</c:v>
                </c:pt>
                <c:pt idx="59">
                  <c:v>1.4199999999999999E-2</c:v>
                </c:pt>
                <c:pt idx="60">
                  <c:v>1.2800000000000001E-2</c:v>
                </c:pt>
                <c:pt idx="61">
                  <c:v>1.32E-2</c:v>
                </c:pt>
                <c:pt idx="62">
                  <c:v>1.24E-2</c:v>
                </c:pt>
                <c:pt idx="63">
                  <c:v>1.32E-2</c:v>
                </c:pt>
                <c:pt idx="64">
                  <c:v>1.3600000000000001E-2</c:v>
                </c:pt>
                <c:pt idx="65">
                  <c:v>1.29E-2</c:v>
                </c:pt>
                <c:pt idx="66">
                  <c:v>1.18E-2</c:v>
                </c:pt>
                <c:pt idx="67">
                  <c:v>1.1899999999999999E-2</c:v>
                </c:pt>
                <c:pt idx="68">
                  <c:v>1.5900000000000001E-2</c:v>
                </c:pt>
                <c:pt idx="69">
                  <c:v>1.29E-2</c:v>
                </c:pt>
                <c:pt idx="70">
                  <c:v>1.15E-2</c:v>
                </c:pt>
                <c:pt idx="71">
                  <c:v>1.0500000000000001E-2</c:v>
                </c:pt>
                <c:pt idx="72">
                  <c:v>9.5999999999999992E-3</c:v>
                </c:pt>
                <c:pt idx="73">
                  <c:v>8.8000000000000005E-3</c:v>
                </c:pt>
                <c:pt idx="74">
                  <c:v>9.7999999999999997E-3</c:v>
                </c:pt>
                <c:pt idx="75">
                  <c:v>1.06E-2</c:v>
                </c:pt>
              </c:numCache>
            </c:numRef>
          </c:val>
          <c:smooth val="0"/>
          <c:extLst>
            <c:ext xmlns:c16="http://schemas.microsoft.com/office/drawing/2014/chart" uri="{C3380CC4-5D6E-409C-BE32-E72D297353CC}">
              <c16:uniqueId val="{00000000-3D68-45CF-9C22-497E3772860F}"/>
            </c:ext>
          </c:extLst>
        </c:ser>
        <c:dLbls>
          <c:showLegendKey val="0"/>
          <c:showVal val="0"/>
          <c:showCatName val="0"/>
          <c:showSerName val="0"/>
          <c:showPercent val="0"/>
          <c:showBubbleSize val="0"/>
        </c:dLbls>
        <c:smooth val="0"/>
        <c:axId val="2015468447"/>
        <c:axId val="1942514671"/>
      </c:lineChart>
      <c:catAx>
        <c:axId val="2015468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14671"/>
        <c:crosses val="autoZero"/>
        <c:auto val="1"/>
        <c:lblAlgn val="ctr"/>
        <c:lblOffset val="100"/>
        <c:noMultiLvlLbl val="0"/>
      </c:catAx>
      <c:valAx>
        <c:axId val="19425146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46844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'2014-10-27~2021-03-07知乎月用户规模趋势 '!$F$2</c:f>
              <c:strCache>
                <c:ptCount val="1"/>
                <c:pt idx="0">
                  <c:v>日均活跃用户数(万人)</c:v>
                </c:pt>
              </c:strCache>
            </c:strRef>
          </c:tx>
          <c:spPr>
            <a:ln w="28575" cap="rnd">
              <a:solidFill>
                <a:schemeClr val="accent1"/>
              </a:solidFill>
              <a:round/>
            </a:ln>
            <a:effectLst/>
          </c:spPr>
          <c:marker>
            <c:symbol val="none"/>
          </c:marker>
          <c:cat>
            <c:strRef>
              <c:f>'2014-10-27~2021-03-07知乎月用户规模趋势 '!$B$3:$B$78</c:f>
              <c:strCache>
                <c:ptCount val="76"/>
                <c:pt idx="0">
                  <c:v>2014-11</c:v>
                </c:pt>
                <c:pt idx="1">
                  <c:v>2014-12</c:v>
                </c:pt>
                <c:pt idx="2">
                  <c:v>2015-01</c:v>
                </c:pt>
                <c:pt idx="3">
                  <c:v>2015-02</c:v>
                </c:pt>
                <c:pt idx="4">
                  <c:v>2015-03</c:v>
                </c:pt>
                <c:pt idx="5">
                  <c:v>2015-04</c:v>
                </c:pt>
                <c:pt idx="6">
                  <c:v>2015-05</c:v>
                </c:pt>
                <c:pt idx="7">
                  <c:v>2015-06</c:v>
                </c:pt>
                <c:pt idx="8">
                  <c:v>2015-07</c:v>
                </c:pt>
                <c:pt idx="9">
                  <c:v>2015-08</c:v>
                </c:pt>
                <c:pt idx="10">
                  <c:v>2015-09</c:v>
                </c:pt>
                <c:pt idx="11">
                  <c:v>2015-10</c:v>
                </c:pt>
                <c:pt idx="12">
                  <c:v>2015-11</c:v>
                </c:pt>
                <c:pt idx="13">
                  <c:v>2015-12</c:v>
                </c:pt>
                <c:pt idx="14">
                  <c:v>2016-01</c:v>
                </c:pt>
                <c:pt idx="15">
                  <c:v>2016-02</c:v>
                </c:pt>
                <c:pt idx="16">
                  <c:v>2016-03</c:v>
                </c:pt>
                <c:pt idx="17">
                  <c:v>2016-04</c:v>
                </c:pt>
                <c:pt idx="18">
                  <c:v>2016-05</c:v>
                </c:pt>
                <c:pt idx="19">
                  <c:v>2016-06</c:v>
                </c:pt>
                <c:pt idx="20">
                  <c:v>2016-07</c:v>
                </c:pt>
                <c:pt idx="21">
                  <c:v>2016-08</c:v>
                </c:pt>
                <c:pt idx="22">
                  <c:v>2016-09</c:v>
                </c:pt>
                <c:pt idx="23">
                  <c:v>2016-10</c:v>
                </c:pt>
                <c:pt idx="24">
                  <c:v>2016-11</c:v>
                </c:pt>
                <c:pt idx="25">
                  <c:v>2016-12</c:v>
                </c:pt>
                <c:pt idx="26">
                  <c:v>2017-01</c:v>
                </c:pt>
                <c:pt idx="27">
                  <c:v>2017-02</c:v>
                </c:pt>
                <c:pt idx="28">
                  <c:v>2017-03</c:v>
                </c:pt>
                <c:pt idx="29">
                  <c:v>2017-04</c:v>
                </c:pt>
                <c:pt idx="30">
                  <c:v>2017-05</c:v>
                </c:pt>
                <c:pt idx="31">
                  <c:v>2017-06</c:v>
                </c:pt>
                <c:pt idx="32">
                  <c:v>2017-07</c:v>
                </c:pt>
                <c:pt idx="33">
                  <c:v>2017-08</c:v>
                </c:pt>
                <c:pt idx="34">
                  <c:v>2017-09</c:v>
                </c:pt>
                <c:pt idx="35">
                  <c:v>2017-10</c:v>
                </c:pt>
                <c:pt idx="36">
                  <c:v>2017-11</c:v>
                </c:pt>
                <c:pt idx="37">
                  <c:v>2017-12</c:v>
                </c:pt>
                <c:pt idx="38">
                  <c:v>2018-01</c:v>
                </c:pt>
                <c:pt idx="39">
                  <c:v>2018-02</c:v>
                </c:pt>
                <c:pt idx="40">
                  <c:v>2018-03</c:v>
                </c:pt>
                <c:pt idx="41">
                  <c:v>2018-04</c:v>
                </c:pt>
                <c:pt idx="42">
                  <c:v>2018-05</c:v>
                </c:pt>
                <c:pt idx="43">
                  <c:v>2018-06</c:v>
                </c:pt>
                <c:pt idx="44">
                  <c:v>2018-07</c:v>
                </c:pt>
                <c:pt idx="45">
                  <c:v>2018-08</c:v>
                </c:pt>
                <c:pt idx="46">
                  <c:v>2018-09</c:v>
                </c:pt>
                <c:pt idx="47">
                  <c:v>2018-10</c:v>
                </c:pt>
                <c:pt idx="48">
                  <c:v>2018-11</c:v>
                </c:pt>
                <c:pt idx="49">
                  <c:v>2018-12</c:v>
                </c:pt>
                <c:pt idx="50">
                  <c:v>2019-01</c:v>
                </c:pt>
                <c:pt idx="51">
                  <c:v>2019-02</c:v>
                </c:pt>
                <c:pt idx="52">
                  <c:v>2019-03</c:v>
                </c:pt>
                <c:pt idx="53">
                  <c:v>2019-04</c:v>
                </c:pt>
                <c:pt idx="54">
                  <c:v>2019-05</c:v>
                </c:pt>
                <c:pt idx="55">
                  <c:v>2019-06</c:v>
                </c:pt>
                <c:pt idx="56">
                  <c:v>2019-07</c:v>
                </c:pt>
                <c:pt idx="57">
                  <c:v>2019-08</c:v>
                </c:pt>
                <c:pt idx="58">
                  <c:v>2019-09</c:v>
                </c:pt>
                <c:pt idx="59">
                  <c:v>2019-10</c:v>
                </c:pt>
                <c:pt idx="60">
                  <c:v>2019-11</c:v>
                </c:pt>
                <c:pt idx="61">
                  <c:v>2019-12</c:v>
                </c:pt>
                <c:pt idx="62">
                  <c:v>2020-01</c:v>
                </c:pt>
                <c:pt idx="63">
                  <c:v>2020-02</c:v>
                </c:pt>
                <c:pt idx="64">
                  <c:v>2020-03</c:v>
                </c:pt>
                <c:pt idx="65">
                  <c:v>2020-04</c:v>
                </c:pt>
                <c:pt idx="66">
                  <c:v>2020-05</c:v>
                </c:pt>
                <c:pt idx="67">
                  <c:v>2020-06</c:v>
                </c:pt>
                <c:pt idx="68">
                  <c:v>2020-07</c:v>
                </c:pt>
                <c:pt idx="69">
                  <c:v>2020-08</c:v>
                </c:pt>
                <c:pt idx="70">
                  <c:v>2020-09</c:v>
                </c:pt>
                <c:pt idx="71">
                  <c:v>2020-10</c:v>
                </c:pt>
                <c:pt idx="72">
                  <c:v>2020-11</c:v>
                </c:pt>
                <c:pt idx="73">
                  <c:v>2020-12</c:v>
                </c:pt>
                <c:pt idx="74">
                  <c:v>2021-01</c:v>
                </c:pt>
                <c:pt idx="75">
                  <c:v>2021-02</c:v>
                </c:pt>
              </c:strCache>
            </c:strRef>
          </c:cat>
          <c:val>
            <c:numRef>
              <c:f>'2014-10-27~2021-03-07知乎月用户规模趋势 '!$F$3:$F$78</c:f>
              <c:numCache>
                <c:formatCode>#,##0.00</c:formatCode>
                <c:ptCount val="76"/>
                <c:pt idx="0">
                  <c:v>148.55000000000001</c:v>
                </c:pt>
                <c:pt idx="1">
                  <c:v>151.36000000000001</c:v>
                </c:pt>
                <c:pt idx="2">
                  <c:v>174.58</c:v>
                </c:pt>
                <c:pt idx="3">
                  <c:v>203.17</c:v>
                </c:pt>
                <c:pt idx="4">
                  <c:v>204.95</c:v>
                </c:pt>
                <c:pt idx="5">
                  <c:v>219.08</c:v>
                </c:pt>
                <c:pt idx="6">
                  <c:v>206.95</c:v>
                </c:pt>
                <c:pt idx="7">
                  <c:v>214.18</c:v>
                </c:pt>
                <c:pt idx="8">
                  <c:v>424.28</c:v>
                </c:pt>
                <c:pt idx="9">
                  <c:v>515.54999999999995</c:v>
                </c:pt>
                <c:pt idx="10">
                  <c:v>598.38</c:v>
                </c:pt>
                <c:pt idx="11">
                  <c:v>578.23</c:v>
                </c:pt>
                <c:pt idx="12">
                  <c:v>572.08000000000004</c:v>
                </c:pt>
                <c:pt idx="13">
                  <c:v>499.5</c:v>
                </c:pt>
                <c:pt idx="14">
                  <c:v>504.62</c:v>
                </c:pt>
                <c:pt idx="15">
                  <c:v>492.37</c:v>
                </c:pt>
                <c:pt idx="16">
                  <c:v>489.45</c:v>
                </c:pt>
                <c:pt idx="17">
                  <c:v>448.7</c:v>
                </c:pt>
                <c:pt idx="18">
                  <c:v>457.14</c:v>
                </c:pt>
                <c:pt idx="19">
                  <c:v>460.73</c:v>
                </c:pt>
                <c:pt idx="20">
                  <c:v>458.21</c:v>
                </c:pt>
                <c:pt idx="21">
                  <c:v>444.84</c:v>
                </c:pt>
                <c:pt idx="22">
                  <c:v>428.85</c:v>
                </c:pt>
                <c:pt idx="23">
                  <c:v>454.79</c:v>
                </c:pt>
                <c:pt idx="24">
                  <c:v>438.15</c:v>
                </c:pt>
                <c:pt idx="25">
                  <c:v>400.07</c:v>
                </c:pt>
                <c:pt idx="26">
                  <c:v>398.62</c:v>
                </c:pt>
                <c:pt idx="27">
                  <c:v>433.82</c:v>
                </c:pt>
                <c:pt idx="28">
                  <c:v>455.38</c:v>
                </c:pt>
                <c:pt idx="29">
                  <c:v>444.23</c:v>
                </c:pt>
                <c:pt idx="30">
                  <c:v>446.03</c:v>
                </c:pt>
                <c:pt idx="31">
                  <c:v>551.41999999999996</c:v>
                </c:pt>
                <c:pt idx="32">
                  <c:v>629.24</c:v>
                </c:pt>
                <c:pt idx="33">
                  <c:v>693.32</c:v>
                </c:pt>
                <c:pt idx="34">
                  <c:v>711.56</c:v>
                </c:pt>
                <c:pt idx="35">
                  <c:v>718.21</c:v>
                </c:pt>
                <c:pt idx="36">
                  <c:v>725.13</c:v>
                </c:pt>
                <c:pt idx="37">
                  <c:v>745.34</c:v>
                </c:pt>
                <c:pt idx="38">
                  <c:v>797.9</c:v>
                </c:pt>
                <c:pt idx="39">
                  <c:v>862.07</c:v>
                </c:pt>
                <c:pt idx="40">
                  <c:v>871.95</c:v>
                </c:pt>
                <c:pt idx="41">
                  <c:v>907.52</c:v>
                </c:pt>
                <c:pt idx="42">
                  <c:v>925.07</c:v>
                </c:pt>
                <c:pt idx="43">
                  <c:v>972.27</c:v>
                </c:pt>
                <c:pt idx="44">
                  <c:v>982.62</c:v>
                </c:pt>
                <c:pt idx="45">
                  <c:v>1053.8599999999999</c:v>
                </c:pt>
                <c:pt idx="46">
                  <c:v>1078.75</c:v>
                </c:pt>
                <c:pt idx="47">
                  <c:v>1064.43</c:v>
                </c:pt>
                <c:pt idx="48">
                  <c:v>1082.31</c:v>
                </c:pt>
                <c:pt idx="49">
                  <c:v>1064.6099999999999</c:v>
                </c:pt>
                <c:pt idx="50">
                  <c:v>1045.29</c:v>
                </c:pt>
                <c:pt idx="51">
                  <c:v>1122.1400000000001</c:v>
                </c:pt>
                <c:pt idx="52">
                  <c:v>1186.6199999999999</c:v>
                </c:pt>
                <c:pt idx="53">
                  <c:v>1224.03</c:v>
                </c:pt>
                <c:pt idx="54">
                  <c:v>1263.71</c:v>
                </c:pt>
                <c:pt idx="55">
                  <c:v>1309.82</c:v>
                </c:pt>
                <c:pt idx="56">
                  <c:v>1330.52</c:v>
                </c:pt>
                <c:pt idx="57">
                  <c:v>1405.02</c:v>
                </c:pt>
                <c:pt idx="58">
                  <c:v>1426.04</c:v>
                </c:pt>
                <c:pt idx="59">
                  <c:v>1495.8</c:v>
                </c:pt>
                <c:pt idx="60">
                  <c:v>1532.85</c:v>
                </c:pt>
                <c:pt idx="61">
                  <c:v>1568.43</c:v>
                </c:pt>
                <c:pt idx="62">
                  <c:v>1483.62</c:v>
                </c:pt>
                <c:pt idx="63">
                  <c:v>1559.21</c:v>
                </c:pt>
                <c:pt idx="64">
                  <c:v>1555.58</c:v>
                </c:pt>
                <c:pt idx="65">
                  <c:v>1541.69</c:v>
                </c:pt>
                <c:pt idx="66">
                  <c:v>1513.61</c:v>
                </c:pt>
                <c:pt idx="67">
                  <c:v>1499.21</c:v>
                </c:pt>
                <c:pt idx="68">
                  <c:v>1562.89</c:v>
                </c:pt>
                <c:pt idx="69">
                  <c:v>1611.95</c:v>
                </c:pt>
                <c:pt idx="70">
                  <c:v>1661.25</c:v>
                </c:pt>
                <c:pt idx="71">
                  <c:v>1680.06</c:v>
                </c:pt>
                <c:pt idx="72">
                  <c:v>1727.3</c:v>
                </c:pt>
                <c:pt idx="73">
                  <c:v>1762.73</c:v>
                </c:pt>
                <c:pt idx="74">
                  <c:v>1678.4</c:v>
                </c:pt>
                <c:pt idx="75">
                  <c:v>1650.76</c:v>
                </c:pt>
              </c:numCache>
            </c:numRef>
          </c:val>
          <c:smooth val="0"/>
          <c:extLst>
            <c:ext xmlns:c16="http://schemas.microsoft.com/office/drawing/2014/chart" uri="{C3380CC4-5D6E-409C-BE32-E72D297353CC}">
              <c16:uniqueId val="{00000000-F909-404D-BEBC-5682BC9D8F1A}"/>
            </c:ext>
          </c:extLst>
        </c:ser>
        <c:dLbls>
          <c:showLegendKey val="0"/>
          <c:showVal val="0"/>
          <c:showCatName val="0"/>
          <c:showSerName val="0"/>
          <c:showPercent val="0"/>
          <c:showBubbleSize val="0"/>
        </c:dLbls>
        <c:smooth val="0"/>
        <c:axId val="1936814511"/>
        <c:axId val="1942510927"/>
      </c:lineChart>
      <c:catAx>
        <c:axId val="193681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10927"/>
        <c:crosses val="autoZero"/>
        <c:auto val="1"/>
        <c:lblAlgn val="ctr"/>
        <c:lblOffset val="100"/>
        <c:noMultiLvlLbl val="0"/>
      </c:catAx>
      <c:valAx>
        <c:axId val="19425109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814511"/>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活跃占比的年龄分布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output!$C$10:$C$16</c:f>
              <c:numCache>
                <c:formatCode>General</c:formatCode>
                <c:ptCount val="7"/>
                <c:pt idx="0">
                  <c:v>0.1603</c:v>
                </c:pt>
                <c:pt idx="1">
                  <c:v>0.57520000000000004</c:v>
                </c:pt>
                <c:pt idx="2">
                  <c:v>0.1065</c:v>
                </c:pt>
                <c:pt idx="3">
                  <c:v>5.8999999999999997E-2</c:v>
                </c:pt>
                <c:pt idx="4">
                  <c:v>0.02</c:v>
                </c:pt>
                <c:pt idx="5">
                  <c:v>4.07E-2</c:v>
                </c:pt>
                <c:pt idx="6">
                  <c:v>3.8300000000000001E-2</c:v>
                </c:pt>
              </c:numCache>
            </c:numRef>
          </c:val>
          <c:extLst>
            <c:ext xmlns:c16="http://schemas.microsoft.com/office/drawing/2014/chart" uri="{C3380CC4-5D6E-409C-BE32-E72D297353CC}">
              <c16:uniqueId val="{00000000-FEAC-4B59-B97E-5C99007A2098}"/>
            </c:ext>
          </c:extLst>
        </c:ser>
        <c:ser>
          <c:idx val="1"/>
          <c:order val="1"/>
          <c:tx>
            <c:v>2019</c:v>
          </c:tx>
          <c:spPr>
            <a:solidFill>
              <a:schemeClr val="accent2"/>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output!$F$10:$F$16</c:f>
              <c:numCache>
                <c:formatCode>General</c:formatCode>
                <c:ptCount val="7"/>
                <c:pt idx="0">
                  <c:v>0.1724</c:v>
                </c:pt>
                <c:pt idx="1">
                  <c:v>0.49439999999999901</c:v>
                </c:pt>
                <c:pt idx="2">
                  <c:v>0.13239999999999999</c:v>
                </c:pt>
                <c:pt idx="3">
                  <c:v>7.3700000000000002E-2</c:v>
                </c:pt>
                <c:pt idx="4">
                  <c:v>2.6599999999999999E-2</c:v>
                </c:pt>
                <c:pt idx="5">
                  <c:v>4.8499999999999897E-2</c:v>
                </c:pt>
                <c:pt idx="6">
                  <c:v>5.1999999999999998E-2</c:v>
                </c:pt>
              </c:numCache>
            </c:numRef>
          </c:val>
          <c:extLst>
            <c:ext xmlns:c16="http://schemas.microsoft.com/office/drawing/2014/chart" uri="{C3380CC4-5D6E-409C-BE32-E72D297353CC}">
              <c16:uniqueId val="{00000001-FEAC-4B59-B97E-5C99007A2098}"/>
            </c:ext>
          </c:extLst>
        </c:ser>
        <c:ser>
          <c:idx val="2"/>
          <c:order val="2"/>
          <c:tx>
            <c:v>2020</c:v>
          </c:tx>
          <c:spPr>
            <a:solidFill>
              <a:schemeClr val="accent3"/>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output!$I$10:$I$16</c:f>
              <c:numCache>
                <c:formatCode>General</c:formatCode>
                <c:ptCount val="7"/>
                <c:pt idx="0">
                  <c:v>0.16170000000000001</c:v>
                </c:pt>
                <c:pt idx="1">
                  <c:v>0.53820000000000001</c:v>
                </c:pt>
                <c:pt idx="2">
                  <c:v>0.11840000000000001</c:v>
                </c:pt>
                <c:pt idx="3">
                  <c:v>6.7000000000000004E-2</c:v>
                </c:pt>
                <c:pt idx="4">
                  <c:v>2.52E-2</c:v>
                </c:pt>
                <c:pt idx="5">
                  <c:v>4.36E-2</c:v>
                </c:pt>
                <c:pt idx="6">
                  <c:v>4.58E-2</c:v>
                </c:pt>
              </c:numCache>
            </c:numRef>
          </c:val>
          <c:extLst>
            <c:ext xmlns:c16="http://schemas.microsoft.com/office/drawing/2014/chart" uri="{C3380CC4-5D6E-409C-BE32-E72D297353CC}">
              <c16:uniqueId val="{00000002-FEAC-4B59-B97E-5C99007A2098}"/>
            </c:ext>
          </c:extLst>
        </c:ser>
        <c:ser>
          <c:idx val="3"/>
          <c:order val="3"/>
          <c:tx>
            <c:v>2021</c:v>
          </c:tx>
          <c:spPr>
            <a:solidFill>
              <a:schemeClr val="accent4"/>
            </a:solidFill>
            <a:ln>
              <a:noFill/>
            </a:ln>
            <a:effectLst/>
          </c:spPr>
          <c:invertIfNegative val="0"/>
          <c:cat>
            <c:strRef>
              <c:f>output!$A$10:$A$16</c:f>
              <c:strCache>
                <c:ptCount val="7"/>
                <c:pt idx="0">
                  <c:v>18岁以下</c:v>
                </c:pt>
                <c:pt idx="1">
                  <c:v>19-24岁</c:v>
                </c:pt>
                <c:pt idx="2">
                  <c:v>25-30岁</c:v>
                </c:pt>
                <c:pt idx="3">
                  <c:v>31-35岁</c:v>
                </c:pt>
                <c:pt idx="4">
                  <c:v>36-40岁</c:v>
                </c:pt>
                <c:pt idx="5">
                  <c:v>41-45岁</c:v>
                </c:pt>
                <c:pt idx="6">
                  <c:v>46岁以上</c:v>
                </c:pt>
              </c:strCache>
            </c:strRef>
          </c:cat>
          <c:val>
            <c:numRef>
              <c:f>output!$L$10:$L$16</c:f>
              <c:numCache>
                <c:formatCode>General</c:formatCode>
                <c:ptCount val="7"/>
                <c:pt idx="0">
                  <c:v>0.16350000000000001</c:v>
                </c:pt>
                <c:pt idx="1">
                  <c:v>0.49009999999999998</c:v>
                </c:pt>
                <c:pt idx="2">
                  <c:v>0.1246</c:v>
                </c:pt>
                <c:pt idx="3">
                  <c:v>7.9000000000000001E-2</c:v>
                </c:pt>
                <c:pt idx="4">
                  <c:v>3.04E-2</c:v>
                </c:pt>
                <c:pt idx="5">
                  <c:v>5.4100000000000002E-2</c:v>
                </c:pt>
                <c:pt idx="6">
                  <c:v>5.8299999999999998E-2</c:v>
                </c:pt>
              </c:numCache>
            </c:numRef>
          </c:val>
          <c:extLst>
            <c:ext xmlns:c16="http://schemas.microsoft.com/office/drawing/2014/chart" uri="{C3380CC4-5D6E-409C-BE32-E72D297353CC}">
              <c16:uniqueId val="{00000003-FEAC-4B59-B97E-5C99007A2098}"/>
            </c:ext>
          </c:extLst>
        </c:ser>
        <c:dLbls>
          <c:showLegendKey val="0"/>
          <c:showVal val="0"/>
          <c:showCatName val="0"/>
          <c:showSerName val="0"/>
          <c:showPercent val="0"/>
          <c:showBubbleSize val="0"/>
        </c:dLbls>
        <c:gapWidth val="219"/>
        <c:overlap val="-27"/>
        <c:axId val="1958310399"/>
        <c:axId val="1949675231"/>
      </c:barChart>
      <c:catAx>
        <c:axId val="195831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675231"/>
        <c:crosses val="autoZero"/>
        <c:auto val="1"/>
        <c:lblAlgn val="ctr"/>
        <c:lblOffset val="100"/>
        <c:noMultiLvlLbl val="0"/>
      </c:catAx>
      <c:valAx>
        <c:axId val="1949675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310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活跃占比的年代分布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output!$A$17:$A$20</c:f>
              <c:strCache>
                <c:ptCount val="4"/>
                <c:pt idx="0">
                  <c:v>00后</c:v>
                </c:pt>
                <c:pt idx="1">
                  <c:v>90后</c:v>
                </c:pt>
                <c:pt idx="2">
                  <c:v>80后</c:v>
                </c:pt>
                <c:pt idx="3">
                  <c:v>70后</c:v>
                </c:pt>
              </c:strCache>
            </c:strRef>
          </c:cat>
          <c:val>
            <c:numRef>
              <c:f>output!$C$17:$C$20</c:f>
              <c:numCache>
                <c:formatCode>General</c:formatCode>
                <c:ptCount val="4"/>
                <c:pt idx="0">
                  <c:v>0.15890000000000001</c:v>
                </c:pt>
                <c:pt idx="1">
                  <c:v>0.63919999999999999</c:v>
                </c:pt>
                <c:pt idx="2">
                  <c:v>0.11449999999999901</c:v>
                </c:pt>
                <c:pt idx="3">
                  <c:v>6.6100000000000006E-2</c:v>
                </c:pt>
              </c:numCache>
            </c:numRef>
          </c:val>
          <c:extLst>
            <c:ext xmlns:c16="http://schemas.microsoft.com/office/drawing/2014/chart" uri="{C3380CC4-5D6E-409C-BE32-E72D297353CC}">
              <c16:uniqueId val="{00000000-47AD-4800-9879-242A471A1DE9}"/>
            </c:ext>
          </c:extLst>
        </c:ser>
        <c:ser>
          <c:idx val="1"/>
          <c:order val="1"/>
          <c:tx>
            <c:v>2019</c:v>
          </c:tx>
          <c:spPr>
            <a:solidFill>
              <a:schemeClr val="accent2"/>
            </a:solidFill>
            <a:ln>
              <a:noFill/>
            </a:ln>
            <a:effectLst/>
          </c:spPr>
          <c:invertIfNegative val="0"/>
          <c:cat>
            <c:strRef>
              <c:f>output!$A$17:$A$20</c:f>
              <c:strCache>
                <c:ptCount val="4"/>
                <c:pt idx="0">
                  <c:v>00后</c:v>
                </c:pt>
                <c:pt idx="1">
                  <c:v>90后</c:v>
                </c:pt>
                <c:pt idx="2">
                  <c:v>80后</c:v>
                </c:pt>
                <c:pt idx="3">
                  <c:v>70后</c:v>
                </c:pt>
              </c:strCache>
            </c:strRef>
          </c:cat>
          <c:val>
            <c:numRef>
              <c:f>output!$F$17:$F$20</c:f>
              <c:numCache>
                <c:formatCode>General</c:formatCode>
                <c:ptCount val="4"/>
                <c:pt idx="0">
                  <c:v>0.25469999999999998</c:v>
                </c:pt>
                <c:pt idx="1">
                  <c:v>0.4945</c:v>
                </c:pt>
                <c:pt idx="2">
                  <c:v>0.12189999999999999</c:v>
                </c:pt>
                <c:pt idx="3">
                  <c:v>8.7799999999999906E-2</c:v>
                </c:pt>
              </c:numCache>
            </c:numRef>
          </c:val>
          <c:extLst>
            <c:ext xmlns:c16="http://schemas.microsoft.com/office/drawing/2014/chart" uri="{C3380CC4-5D6E-409C-BE32-E72D297353CC}">
              <c16:uniqueId val="{00000001-47AD-4800-9879-242A471A1DE9}"/>
            </c:ext>
          </c:extLst>
        </c:ser>
        <c:ser>
          <c:idx val="2"/>
          <c:order val="2"/>
          <c:tx>
            <c:v>2020</c:v>
          </c:tx>
          <c:spPr>
            <a:solidFill>
              <a:schemeClr val="accent3"/>
            </a:solidFill>
            <a:ln>
              <a:noFill/>
            </a:ln>
            <a:effectLst/>
          </c:spPr>
          <c:invertIfNegative val="0"/>
          <c:cat>
            <c:strRef>
              <c:f>output!$A$17:$A$20</c:f>
              <c:strCache>
                <c:ptCount val="4"/>
                <c:pt idx="0">
                  <c:v>00后</c:v>
                </c:pt>
                <c:pt idx="1">
                  <c:v>90后</c:v>
                </c:pt>
                <c:pt idx="2">
                  <c:v>80后</c:v>
                </c:pt>
                <c:pt idx="3">
                  <c:v>70后</c:v>
                </c:pt>
              </c:strCache>
            </c:strRef>
          </c:cat>
          <c:val>
            <c:numRef>
              <c:f>output!$I$17:$I$20</c:f>
              <c:numCache>
                <c:formatCode>General</c:formatCode>
                <c:ptCount val="4"/>
                <c:pt idx="0">
                  <c:v>0.30990000000000001</c:v>
                </c:pt>
                <c:pt idx="1">
                  <c:v>0.47789999999999999</c:v>
                </c:pt>
                <c:pt idx="2">
                  <c:v>9.9199999999999997E-2</c:v>
                </c:pt>
                <c:pt idx="3">
                  <c:v>8.0799999999999997E-2</c:v>
                </c:pt>
              </c:numCache>
            </c:numRef>
          </c:val>
          <c:extLst>
            <c:ext xmlns:c16="http://schemas.microsoft.com/office/drawing/2014/chart" uri="{C3380CC4-5D6E-409C-BE32-E72D297353CC}">
              <c16:uniqueId val="{00000002-47AD-4800-9879-242A471A1DE9}"/>
            </c:ext>
          </c:extLst>
        </c:ser>
        <c:ser>
          <c:idx val="3"/>
          <c:order val="3"/>
          <c:tx>
            <c:v>2021</c:v>
          </c:tx>
          <c:spPr>
            <a:solidFill>
              <a:schemeClr val="accent4"/>
            </a:solidFill>
            <a:ln>
              <a:noFill/>
            </a:ln>
            <a:effectLst/>
          </c:spPr>
          <c:invertIfNegative val="0"/>
          <c:cat>
            <c:strRef>
              <c:f>output!$A$17:$A$20</c:f>
              <c:strCache>
                <c:ptCount val="4"/>
                <c:pt idx="0">
                  <c:v>00后</c:v>
                </c:pt>
                <c:pt idx="1">
                  <c:v>90后</c:v>
                </c:pt>
                <c:pt idx="2">
                  <c:v>80后</c:v>
                </c:pt>
                <c:pt idx="3">
                  <c:v>70后</c:v>
                </c:pt>
              </c:strCache>
            </c:strRef>
          </c:cat>
          <c:val>
            <c:numRef>
              <c:f>output!$L$17:$L$20</c:f>
              <c:numCache>
                <c:formatCode>General</c:formatCode>
                <c:ptCount val="4"/>
                <c:pt idx="0">
                  <c:v>0.2994</c:v>
                </c:pt>
                <c:pt idx="1">
                  <c:v>0.45289999999999903</c:v>
                </c:pt>
                <c:pt idx="2">
                  <c:v>0.1137</c:v>
                </c:pt>
                <c:pt idx="3">
                  <c:v>0.10339999999999901</c:v>
                </c:pt>
              </c:numCache>
            </c:numRef>
          </c:val>
          <c:extLst>
            <c:ext xmlns:c16="http://schemas.microsoft.com/office/drawing/2014/chart" uri="{C3380CC4-5D6E-409C-BE32-E72D297353CC}">
              <c16:uniqueId val="{00000003-47AD-4800-9879-242A471A1DE9}"/>
            </c:ext>
          </c:extLst>
        </c:ser>
        <c:dLbls>
          <c:showLegendKey val="0"/>
          <c:showVal val="0"/>
          <c:showCatName val="0"/>
          <c:showSerName val="0"/>
          <c:showPercent val="0"/>
          <c:showBubbleSize val="0"/>
        </c:dLbls>
        <c:gapWidth val="219"/>
        <c:overlap val="-27"/>
        <c:axId val="2128602303"/>
        <c:axId val="2017697183"/>
      </c:barChart>
      <c:catAx>
        <c:axId val="2128602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697183"/>
        <c:crosses val="autoZero"/>
        <c:auto val="1"/>
        <c:lblAlgn val="ctr"/>
        <c:lblOffset val="100"/>
        <c:noMultiLvlLbl val="0"/>
      </c:catAx>
      <c:valAx>
        <c:axId val="2017697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602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活跃占比的城市等级分布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output!$C$23:$C$28</c:f>
              <c:numCache>
                <c:formatCode>General</c:formatCode>
                <c:ptCount val="6"/>
                <c:pt idx="0">
                  <c:v>0.13830000000000001</c:v>
                </c:pt>
                <c:pt idx="1">
                  <c:v>0.20180000000000001</c:v>
                </c:pt>
                <c:pt idx="2">
                  <c:v>0.1777</c:v>
                </c:pt>
                <c:pt idx="3">
                  <c:v>0.2177</c:v>
                </c:pt>
                <c:pt idx="4">
                  <c:v>0.16389999999999999</c:v>
                </c:pt>
                <c:pt idx="5">
                  <c:v>0.1007</c:v>
                </c:pt>
              </c:numCache>
            </c:numRef>
          </c:val>
          <c:extLst>
            <c:ext xmlns:c16="http://schemas.microsoft.com/office/drawing/2014/chart" uri="{C3380CC4-5D6E-409C-BE32-E72D297353CC}">
              <c16:uniqueId val="{00000000-5875-461C-88EA-AA7FC9E2DE7D}"/>
            </c:ext>
          </c:extLst>
        </c:ser>
        <c:ser>
          <c:idx val="1"/>
          <c:order val="1"/>
          <c:tx>
            <c:v>2019</c:v>
          </c:tx>
          <c:spPr>
            <a:solidFill>
              <a:schemeClr val="accent2"/>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output!$F$23:$F$28</c:f>
              <c:numCache>
                <c:formatCode>General</c:formatCode>
                <c:ptCount val="6"/>
                <c:pt idx="0">
                  <c:v>0.12659999999999999</c:v>
                </c:pt>
                <c:pt idx="1">
                  <c:v>0.18079999999999999</c:v>
                </c:pt>
                <c:pt idx="2">
                  <c:v>0.17859999999999901</c:v>
                </c:pt>
                <c:pt idx="3">
                  <c:v>0.2306</c:v>
                </c:pt>
                <c:pt idx="4">
                  <c:v>0.1762</c:v>
                </c:pt>
                <c:pt idx="5">
                  <c:v>0.1071</c:v>
                </c:pt>
              </c:numCache>
            </c:numRef>
          </c:val>
          <c:extLst>
            <c:ext xmlns:c16="http://schemas.microsoft.com/office/drawing/2014/chart" uri="{C3380CC4-5D6E-409C-BE32-E72D297353CC}">
              <c16:uniqueId val="{00000001-5875-461C-88EA-AA7FC9E2DE7D}"/>
            </c:ext>
          </c:extLst>
        </c:ser>
        <c:ser>
          <c:idx val="2"/>
          <c:order val="2"/>
          <c:tx>
            <c:v>2020</c:v>
          </c:tx>
          <c:spPr>
            <a:solidFill>
              <a:schemeClr val="accent3"/>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output!$I$23:$I$28</c:f>
              <c:numCache>
                <c:formatCode>General</c:formatCode>
                <c:ptCount val="6"/>
                <c:pt idx="0">
                  <c:v>9.8499999999999893E-2</c:v>
                </c:pt>
                <c:pt idx="1">
                  <c:v>0.17799999999999999</c:v>
                </c:pt>
                <c:pt idx="2">
                  <c:v>0.1734</c:v>
                </c:pt>
                <c:pt idx="3">
                  <c:v>0.24510000000000001</c:v>
                </c:pt>
                <c:pt idx="4">
                  <c:v>0.19259999999999999</c:v>
                </c:pt>
                <c:pt idx="5">
                  <c:v>0.1124</c:v>
                </c:pt>
              </c:numCache>
            </c:numRef>
          </c:val>
          <c:extLst>
            <c:ext xmlns:c16="http://schemas.microsoft.com/office/drawing/2014/chart" uri="{C3380CC4-5D6E-409C-BE32-E72D297353CC}">
              <c16:uniqueId val="{00000002-5875-461C-88EA-AA7FC9E2DE7D}"/>
            </c:ext>
          </c:extLst>
        </c:ser>
        <c:ser>
          <c:idx val="3"/>
          <c:order val="3"/>
          <c:tx>
            <c:v>2021</c:v>
          </c:tx>
          <c:spPr>
            <a:solidFill>
              <a:schemeClr val="accent4"/>
            </a:solidFill>
            <a:ln>
              <a:noFill/>
            </a:ln>
            <a:effectLst/>
          </c:spPr>
          <c:invertIfNegative val="0"/>
          <c:cat>
            <c:strRef>
              <c:f>output!$A$23:$A$28</c:f>
              <c:strCache>
                <c:ptCount val="6"/>
                <c:pt idx="0">
                  <c:v>一线城市</c:v>
                </c:pt>
                <c:pt idx="1">
                  <c:v>新一线城市</c:v>
                </c:pt>
                <c:pt idx="2">
                  <c:v>二线城市</c:v>
                </c:pt>
                <c:pt idx="3">
                  <c:v>三线城市</c:v>
                </c:pt>
                <c:pt idx="4">
                  <c:v>四线城市</c:v>
                </c:pt>
                <c:pt idx="5">
                  <c:v>五线及以下城市</c:v>
                </c:pt>
              </c:strCache>
            </c:strRef>
          </c:cat>
          <c:val>
            <c:numRef>
              <c:f>output!$L$23:$L$28</c:f>
              <c:numCache>
                <c:formatCode>General</c:formatCode>
                <c:ptCount val="6"/>
                <c:pt idx="0">
                  <c:v>0.11699999999999899</c:v>
                </c:pt>
                <c:pt idx="1">
                  <c:v>0.16839999999999999</c:v>
                </c:pt>
                <c:pt idx="2">
                  <c:v>0.1709</c:v>
                </c:pt>
                <c:pt idx="3">
                  <c:v>0.2452</c:v>
                </c:pt>
                <c:pt idx="4">
                  <c:v>0.1898</c:v>
                </c:pt>
                <c:pt idx="5">
                  <c:v>0.108599999999999</c:v>
                </c:pt>
              </c:numCache>
            </c:numRef>
          </c:val>
          <c:extLst>
            <c:ext xmlns:c16="http://schemas.microsoft.com/office/drawing/2014/chart" uri="{C3380CC4-5D6E-409C-BE32-E72D297353CC}">
              <c16:uniqueId val="{00000003-5875-461C-88EA-AA7FC9E2DE7D}"/>
            </c:ext>
          </c:extLst>
        </c:ser>
        <c:dLbls>
          <c:showLegendKey val="0"/>
          <c:showVal val="0"/>
          <c:showCatName val="0"/>
          <c:showSerName val="0"/>
          <c:showPercent val="0"/>
          <c:showBubbleSize val="0"/>
        </c:dLbls>
        <c:gapWidth val="219"/>
        <c:overlap val="-27"/>
        <c:axId val="2014728287"/>
        <c:axId val="1949655263"/>
      </c:barChart>
      <c:catAx>
        <c:axId val="201472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655263"/>
        <c:crosses val="autoZero"/>
        <c:auto val="1"/>
        <c:lblAlgn val="ctr"/>
        <c:lblOffset val="100"/>
        <c:noMultiLvlLbl val="0"/>
      </c:catAx>
      <c:valAx>
        <c:axId val="194965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728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活跃占比的兴趣分布</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2018</c:v>
          </c:tx>
          <c:spPr>
            <a:solidFill>
              <a:schemeClr val="accent1"/>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output!$C$54:$C$84</c:f>
              <c:numCache>
                <c:formatCode>General</c:formatCode>
                <c:ptCount val="31"/>
                <c:pt idx="0">
                  <c:v>0.218</c:v>
                </c:pt>
                <c:pt idx="1">
                  <c:v>1.3599999999999999E-2</c:v>
                </c:pt>
                <c:pt idx="2">
                  <c:v>5.3099999999999897E-2</c:v>
                </c:pt>
                <c:pt idx="3">
                  <c:v>0.12379999999999999</c:v>
                </c:pt>
                <c:pt idx="4">
                  <c:v>3.8699999999999998E-2</c:v>
                </c:pt>
                <c:pt idx="5">
                  <c:v>0.19239999999999999</c:v>
                </c:pt>
                <c:pt idx="6">
                  <c:v>2.8999999999999901E-2</c:v>
                </c:pt>
                <c:pt idx="7">
                  <c:v>7.9000000000000001E-2</c:v>
                </c:pt>
                <c:pt idx="8">
                  <c:v>8.5399999999999907E-2</c:v>
                </c:pt>
                <c:pt idx="9">
                  <c:v>0.20369999999999999</c:v>
                </c:pt>
                <c:pt idx="10">
                  <c:v>0.1174</c:v>
                </c:pt>
                <c:pt idx="11">
                  <c:v>0.1439</c:v>
                </c:pt>
                <c:pt idx="12">
                  <c:v>6.5199999999999994E-2</c:v>
                </c:pt>
                <c:pt idx="13">
                  <c:v>9.7999999999999997E-3</c:v>
                </c:pt>
                <c:pt idx="14">
                  <c:v>7.09999999999999E-3</c:v>
                </c:pt>
                <c:pt idx="15">
                  <c:v>6.3099999999999906E-2</c:v>
                </c:pt>
                <c:pt idx="16">
                  <c:v>0.307</c:v>
                </c:pt>
                <c:pt idx="17">
                  <c:v>0.1353</c:v>
                </c:pt>
                <c:pt idx="18">
                  <c:v>0.83550000000000002</c:v>
                </c:pt>
                <c:pt idx="19">
                  <c:v>7.7199999999999894E-2</c:v>
                </c:pt>
                <c:pt idx="20">
                  <c:v>0.28620000000000001</c:v>
                </c:pt>
                <c:pt idx="21">
                  <c:v>0.74039999999999995</c:v>
                </c:pt>
                <c:pt idx="22">
                  <c:v>0.31859999999999999</c:v>
                </c:pt>
                <c:pt idx="23">
                  <c:v>0.62290000000000001</c:v>
                </c:pt>
                <c:pt idx="24">
                  <c:v>2.8E-3</c:v>
                </c:pt>
                <c:pt idx="25">
                  <c:v>0.41729999999999901</c:v>
                </c:pt>
                <c:pt idx="26">
                  <c:v>0.61339999999999995</c:v>
                </c:pt>
                <c:pt idx="27">
                  <c:v>0.59829999999999905</c:v>
                </c:pt>
                <c:pt idx="28">
                  <c:v>0.7984</c:v>
                </c:pt>
                <c:pt idx="29">
                  <c:v>0.15060000000000001</c:v>
                </c:pt>
                <c:pt idx="30">
                  <c:v>0.43229999999999902</c:v>
                </c:pt>
              </c:numCache>
            </c:numRef>
          </c:val>
          <c:extLst>
            <c:ext xmlns:c16="http://schemas.microsoft.com/office/drawing/2014/chart" uri="{C3380CC4-5D6E-409C-BE32-E72D297353CC}">
              <c16:uniqueId val="{00000000-D2D5-461B-9660-DCB06668B34E}"/>
            </c:ext>
          </c:extLst>
        </c:ser>
        <c:ser>
          <c:idx val="1"/>
          <c:order val="1"/>
          <c:tx>
            <c:v>2019</c:v>
          </c:tx>
          <c:spPr>
            <a:solidFill>
              <a:schemeClr val="accent2"/>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output!$F$54:$F$84</c:f>
              <c:numCache>
                <c:formatCode>General</c:formatCode>
                <c:ptCount val="31"/>
                <c:pt idx="0">
                  <c:v>0.23829999999999901</c:v>
                </c:pt>
                <c:pt idx="1">
                  <c:v>7.1999999999999998E-3</c:v>
                </c:pt>
                <c:pt idx="2">
                  <c:v>3.0200000000000001E-2</c:v>
                </c:pt>
                <c:pt idx="3">
                  <c:v>8.7499999999999994E-2</c:v>
                </c:pt>
                <c:pt idx="4">
                  <c:v>1.0800000000000001E-2</c:v>
                </c:pt>
                <c:pt idx="5">
                  <c:v>0.1883</c:v>
                </c:pt>
                <c:pt idx="6">
                  <c:v>1.16999999999999E-2</c:v>
                </c:pt>
                <c:pt idx="7">
                  <c:v>5.9499999999999997E-2</c:v>
                </c:pt>
                <c:pt idx="8">
                  <c:v>7.9699999999999993E-2</c:v>
                </c:pt>
                <c:pt idx="9">
                  <c:v>0.17129999999999901</c:v>
                </c:pt>
                <c:pt idx="10">
                  <c:v>0.11650000000000001</c:v>
                </c:pt>
                <c:pt idx="11">
                  <c:v>0.13170000000000001</c:v>
                </c:pt>
                <c:pt idx="12">
                  <c:v>3.78E-2</c:v>
                </c:pt>
                <c:pt idx="13">
                  <c:v>9.2999999999999992E-3</c:v>
                </c:pt>
                <c:pt idx="14">
                  <c:v>2.8999999999999998E-3</c:v>
                </c:pt>
                <c:pt idx="15">
                  <c:v>7.6100000000000001E-2</c:v>
                </c:pt>
                <c:pt idx="16">
                  <c:v>0.30130000000000001</c:v>
                </c:pt>
                <c:pt idx="17">
                  <c:v>0.1759</c:v>
                </c:pt>
                <c:pt idx="18">
                  <c:v>0.77539999999999998</c:v>
                </c:pt>
                <c:pt idx="19">
                  <c:v>0.1128</c:v>
                </c:pt>
                <c:pt idx="20">
                  <c:v>0.2737</c:v>
                </c:pt>
                <c:pt idx="21">
                  <c:v>0.74839999999999995</c:v>
                </c:pt>
                <c:pt idx="22">
                  <c:v>0.39149999999999902</c:v>
                </c:pt>
                <c:pt idx="23">
                  <c:v>0.58930000000000005</c:v>
                </c:pt>
                <c:pt idx="24">
                  <c:v>2.2000000000000001E-3</c:v>
                </c:pt>
                <c:pt idx="25">
                  <c:v>0.33979999999999999</c:v>
                </c:pt>
                <c:pt idx="26">
                  <c:v>0.57020000000000004</c:v>
                </c:pt>
                <c:pt idx="27">
                  <c:v>0.52600000000000002</c:v>
                </c:pt>
                <c:pt idx="28">
                  <c:v>0.79169999999999996</c:v>
                </c:pt>
                <c:pt idx="29">
                  <c:v>9.2600000000000002E-2</c:v>
                </c:pt>
                <c:pt idx="30">
                  <c:v>0.4718</c:v>
                </c:pt>
              </c:numCache>
            </c:numRef>
          </c:val>
          <c:extLst>
            <c:ext xmlns:c16="http://schemas.microsoft.com/office/drawing/2014/chart" uri="{C3380CC4-5D6E-409C-BE32-E72D297353CC}">
              <c16:uniqueId val="{00000001-D2D5-461B-9660-DCB06668B34E}"/>
            </c:ext>
          </c:extLst>
        </c:ser>
        <c:ser>
          <c:idx val="2"/>
          <c:order val="2"/>
          <c:tx>
            <c:v>2020</c:v>
          </c:tx>
          <c:spPr>
            <a:solidFill>
              <a:schemeClr val="accent3"/>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output!$I$54:$I$84</c:f>
              <c:numCache>
                <c:formatCode>General</c:formatCode>
                <c:ptCount val="31"/>
                <c:pt idx="0">
                  <c:v>0.54400000000000004</c:v>
                </c:pt>
                <c:pt idx="1">
                  <c:v>7.6E-3</c:v>
                </c:pt>
                <c:pt idx="2">
                  <c:v>3.1600000000000003E-2</c:v>
                </c:pt>
                <c:pt idx="3">
                  <c:v>0.1172</c:v>
                </c:pt>
                <c:pt idx="4">
                  <c:v>8.3999999999999995E-3</c:v>
                </c:pt>
                <c:pt idx="5">
                  <c:v>0.16109999999999999</c:v>
                </c:pt>
                <c:pt idx="6">
                  <c:v>2.9399999999999999E-2</c:v>
                </c:pt>
                <c:pt idx="7">
                  <c:v>0.10390000000000001</c:v>
                </c:pt>
                <c:pt idx="8">
                  <c:v>8.5500000000000007E-2</c:v>
                </c:pt>
                <c:pt idx="9">
                  <c:v>0.2135</c:v>
                </c:pt>
                <c:pt idx="10">
                  <c:v>0.13250000000000001</c:v>
                </c:pt>
                <c:pt idx="11">
                  <c:v>0.177399999999999</c:v>
                </c:pt>
                <c:pt idx="12">
                  <c:v>2.93E-2</c:v>
                </c:pt>
                <c:pt idx="13">
                  <c:v>1.7999999999999999E-2</c:v>
                </c:pt>
                <c:pt idx="14">
                  <c:v>3.2000000000000002E-3</c:v>
                </c:pt>
                <c:pt idx="15">
                  <c:v>6.83E-2</c:v>
                </c:pt>
                <c:pt idx="16">
                  <c:v>0.37990000000000002</c:v>
                </c:pt>
                <c:pt idx="17">
                  <c:v>0.1807</c:v>
                </c:pt>
                <c:pt idx="18">
                  <c:v>0.89939999999999998</c:v>
                </c:pt>
                <c:pt idx="19">
                  <c:v>0.10829999999999999</c:v>
                </c:pt>
                <c:pt idx="20">
                  <c:v>0.4158</c:v>
                </c:pt>
                <c:pt idx="21">
                  <c:v>0.81889999999999996</c:v>
                </c:pt>
                <c:pt idx="22">
                  <c:v>0.51639999999999997</c:v>
                </c:pt>
                <c:pt idx="23">
                  <c:v>0.82409999999999894</c:v>
                </c:pt>
                <c:pt idx="24">
                  <c:v>4.3E-3</c:v>
                </c:pt>
                <c:pt idx="25">
                  <c:v>0.55259999999999998</c:v>
                </c:pt>
                <c:pt idx="26">
                  <c:v>0.71560000000000001</c:v>
                </c:pt>
                <c:pt idx="27">
                  <c:v>0.60360000000000003</c:v>
                </c:pt>
                <c:pt idx="28">
                  <c:v>0.84079999999999999</c:v>
                </c:pt>
                <c:pt idx="29">
                  <c:v>0.21229999999999999</c:v>
                </c:pt>
                <c:pt idx="30">
                  <c:v>0.50639999999999996</c:v>
                </c:pt>
              </c:numCache>
            </c:numRef>
          </c:val>
          <c:extLst>
            <c:ext xmlns:c16="http://schemas.microsoft.com/office/drawing/2014/chart" uri="{C3380CC4-5D6E-409C-BE32-E72D297353CC}">
              <c16:uniqueId val="{00000002-D2D5-461B-9660-DCB06668B34E}"/>
            </c:ext>
          </c:extLst>
        </c:ser>
        <c:ser>
          <c:idx val="3"/>
          <c:order val="3"/>
          <c:tx>
            <c:v>2021</c:v>
          </c:tx>
          <c:spPr>
            <a:solidFill>
              <a:schemeClr val="accent4"/>
            </a:solidFill>
            <a:ln>
              <a:noFill/>
            </a:ln>
            <a:effectLst/>
          </c:spPr>
          <c:invertIfNegative val="0"/>
          <c:cat>
            <c:strRef>
              <c:f>output!$A$54:$A$84</c:f>
              <c:strCache>
                <c:ptCount val="31"/>
                <c:pt idx="0">
                  <c:v>办公</c:v>
                </c:pt>
                <c:pt idx="1">
                  <c:v>彩票</c:v>
                </c:pt>
                <c:pt idx="2">
                  <c:v>电影</c:v>
                </c:pt>
                <c:pt idx="3">
                  <c:v>动漫</c:v>
                </c:pt>
                <c:pt idx="4">
                  <c:v>搞笑</c:v>
                </c:pt>
                <c:pt idx="5">
                  <c:v>环境</c:v>
                </c:pt>
                <c:pt idx="6">
                  <c:v>记事</c:v>
                </c:pt>
                <c:pt idx="7">
                  <c:v>健康</c:v>
                </c:pt>
                <c:pt idx="8">
                  <c:v>科技</c:v>
                </c:pt>
                <c:pt idx="9">
                  <c:v>理财</c:v>
                </c:pt>
                <c:pt idx="10">
                  <c:v>旅游</c:v>
                </c:pt>
                <c:pt idx="11">
                  <c:v>美食</c:v>
                </c:pt>
                <c:pt idx="12">
                  <c:v>美图</c:v>
                </c:pt>
                <c:pt idx="13">
                  <c:v>美妆</c:v>
                </c:pt>
                <c:pt idx="14">
                  <c:v>明星</c:v>
                </c:pt>
                <c:pt idx="15">
                  <c:v>母婴</c:v>
                </c:pt>
                <c:pt idx="16">
                  <c:v>拍照</c:v>
                </c:pt>
                <c:pt idx="17">
                  <c:v>汽车</c:v>
                </c:pt>
                <c:pt idx="18">
                  <c:v>社交</c:v>
                </c:pt>
                <c:pt idx="19">
                  <c:v>生活</c:v>
                </c:pt>
                <c:pt idx="20">
                  <c:v>时尚</c:v>
                </c:pt>
                <c:pt idx="21">
                  <c:v>视频</c:v>
                </c:pt>
                <c:pt idx="22">
                  <c:v>团购</c:v>
                </c:pt>
                <c:pt idx="23">
                  <c:v>网购</c:v>
                </c:pt>
                <c:pt idx="24">
                  <c:v>星座</c:v>
                </c:pt>
                <c:pt idx="25">
                  <c:v>学习</c:v>
                </c:pt>
                <c:pt idx="26">
                  <c:v>音乐</c:v>
                </c:pt>
                <c:pt idx="27">
                  <c:v>游戏</c:v>
                </c:pt>
                <c:pt idx="28">
                  <c:v>阅读</c:v>
                </c:pt>
                <c:pt idx="29">
                  <c:v>运动</c:v>
                </c:pt>
                <c:pt idx="30">
                  <c:v>资讯</c:v>
                </c:pt>
              </c:strCache>
            </c:strRef>
          </c:cat>
          <c:val>
            <c:numRef>
              <c:f>output!$L$54:$L$84</c:f>
              <c:numCache>
                <c:formatCode>General</c:formatCode>
                <c:ptCount val="31"/>
                <c:pt idx="0">
                  <c:v>0.4909</c:v>
                </c:pt>
                <c:pt idx="1">
                  <c:v>1.4E-3</c:v>
                </c:pt>
                <c:pt idx="2">
                  <c:v>4.8799999999999899E-2</c:v>
                </c:pt>
                <c:pt idx="3">
                  <c:v>7.3300000000000004E-2</c:v>
                </c:pt>
                <c:pt idx="4">
                  <c:v>3.8999999999999998E-3</c:v>
                </c:pt>
                <c:pt idx="5">
                  <c:v>0.16689999999999999</c:v>
                </c:pt>
                <c:pt idx="6">
                  <c:v>2.4299999999999999E-2</c:v>
                </c:pt>
                <c:pt idx="7">
                  <c:v>8.3400000000000002E-2</c:v>
                </c:pt>
                <c:pt idx="8">
                  <c:v>8.48E-2</c:v>
                </c:pt>
                <c:pt idx="9">
                  <c:v>0.19600000000000001</c:v>
                </c:pt>
                <c:pt idx="10">
                  <c:v>0.13</c:v>
                </c:pt>
                <c:pt idx="11">
                  <c:v>0.20809999999999901</c:v>
                </c:pt>
                <c:pt idx="12">
                  <c:v>1.3100000000000001E-2</c:v>
                </c:pt>
                <c:pt idx="13">
                  <c:v>2.1000000000000001E-2</c:v>
                </c:pt>
                <c:pt idx="14">
                  <c:v>2.3E-3</c:v>
                </c:pt>
                <c:pt idx="15">
                  <c:v>4.3299999999999998E-2</c:v>
                </c:pt>
                <c:pt idx="16">
                  <c:v>0.2903</c:v>
                </c:pt>
                <c:pt idx="17">
                  <c:v>0.20960000000000001</c:v>
                </c:pt>
                <c:pt idx="18">
                  <c:v>0.91180000000000005</c:v>
                </c:pt>
                <c:pt idx="19">
                  <c:v>7.3700000000000002E-2</c:v>
                </c:pt>
                <c:pt idx="20">
                  <c:v>0.33860000000000001</c:v>
                </c:pt>
                <c:pt idx="21">
                  <c:v>0.76859999999999995</c:v>
                </c:pt>
                <c:pt idx="22">
                  <c:v>0.60340000000000005</c:v>
                </c:pt>
                <c:pt idx="23">
                  <c:v>0.83499999999999996</c:v>
                </c:pt>
                <c:pt idx="24">
                  <c:v>4.6999999999999898E-3</c:v>
                </c:pt>
                <c:pt idx="25">
                  <c:v>0.42749999999999999</c:v>
                </c:pt>
                <c:pt idx="26">
                  <c:v>0.61399999999999999</c:v>
                </c:pt>
                <c:pt idx="27">
                  <c:v>0.50049999999999994</c:v>
                </c:pt>
                <c:pt idx="28">
                  <c:v>1</c:v>
                </c:pt>
                <c:pt idx="29">
                  <c:v>0.11210000000000001</c:v>
                </c:pt>
                <c:pt idx="30">
                  <c:v>0.40989999999999999</c:v>
                </c:pt>
              </c:numCache>
            </c:numRef>
          </c:val>
          <c:extLst>
            <c:ext xmlns:c16="http://schemas.microsoft.com/office/drawing/2014/chart" uri="{C3380CC4-5D6E-409C-BE32-E72D297353CC}">
              <c16:uniqueId val="{00000003-D2D5-461B-9660-DCB06668B34E}"/>
            </c:ext>
          </c:extLst>
        </c:ser>
        <c:dLbls>
          <c:showLegendKey val="0"/>
          <c:showVal val="0"/>
          <c:showCatName val="0"/>
          <c:showSerName val="0"/>
          <c:showPercent val="0"/>
          <c:showBubbleSize val="0"/>
        </c:dLbls>
        <c:gapWidth val="219"/>
        <c:overlap val="-27"/>
        <c:axId val="1863508159"/>
        <c:axId val="1949654847"/>
      </c:barChart>
      <c:catAx>
        <c:axId val="186350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654847"/>
        <c:crosses val="autoZero"/>
        <c:auto val="1"/>
        <c:lblAlgn val="ctr"/>
        <c:lblOffset val="100"/>
        <c:noMultiLvlLbl val="0"/>
      </c:catAx>
      <c:valAx>
        <c:axId val="1949654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508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0689E-0604-4CC9-A917-5A163AE6479F}"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2B670-81F0-4A7C-9374-E25D4FE655DC}" type="slidenum">
              <a:rPr lang="en-US" smtClean="0"/>
              <a:t>‹#›</a:t>
            </a:fld>
            <a:endParaRPr lang="en-US"/>
          </a:p>
        </p:txBody>
      </p:sp>
    </p:spTree>
    <p:extLst>
      <p:ext uri="{BB962C8B-B14F-4D97-AF65-F5344CB8AC3E}">
        <p14:creationId xmlns:p14="http://schemas.microsoft.com/office/powerpoint/2010/main" val="4622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62B670-81F0-4A7C-9374-E25D4FE655DC}" type="slidenum">
              <a:rPr lang="en-US" smtClean="0"/>
              <a:t>1</a:t>
            </a:fld>
            <a:endParaRPr lang="en-US"/>
          </a:p>
        </p:txBody>
      </p:sp>
    </p:spTree>
    <p:extLst>
      <p:ext uri="{BB962C8B-B14F-4D97-AF65-F5344CB8AC3E}">
        <p14:creationId xmlns:p14="http://schemas.microsoft.com/office/powerpoint/2010/main" val="254518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以年轻用户为主体</a:t>
            </a:r>
            <a:endParaRPr lang="en-US" dirty="0"/>
          </a:p>
          <a:p>
            <a:pPr marL="171450" indent="-171450">
              <a:buFont typeface="Arial" panose="020B0604020202020204" pitchFamily="34" charset="0"/>
              <a:buChar char="•"/>
            </a:pPr>
            <a:r>
              <a:rPr lang="en-US" dirty="0" err="1"/>
              <a:t>知乎应用在下沉市场中的扩张很成功</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10</a:t>
            </a:fld>
            <a:endParaRPr lang="en-US"/>
          </a:p>
        </p:txBody>
      </p:sp>
    </p:spTree>
    <p:extLst>
      <p:ext uri="{BB962C8B-B14F-4D97-AF65-F5344CB8AC3E}">
        <p14:creationId xmlns:p14="http://schemas.microsoft.com/office/powerpoint/2010/main" val="304249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62B670-81F0-4A7C-9374-E25D4FE655DC}" type="slidenum">
              <a:rPr lang="en-US" smtClean="0"/>
              <a:t>11</a:t>
            </a:fld>
            <a:endParaRPr lang="en-US"/>
          </a:p>
        </p:txBody>
      </p:sp>
    </p:spTree>
    <p:extLst>
      <p:ext uri="{BB962C8B-B14F-4D97-AF65-F5344CB8AC3E}">
        <p14:creationId xmlns:p14="http://schemas.microsoft.com/office/powerpoint/2010/main" val="81410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latin typeface="+mn-lt"/>
                <a:ea typeface="+mn-ea"/>
                <a:cs typeface="+mn-cs"/>
              </a:rPr>
              <a:t>一直以来高学历、高收入和高购买力的人群都是品牌主最重视的目标客户，知乎的用户本科学历及以上的用户占比达</a:t>
            </a:r>
            <a:r>
              <a:rPr lang="en-US" altLang="zh-CN" sz="1200" kern="1200" dirty="0">
                <a:solidFill>
                  <a:schemeClr val="tx1"/>
                </a:solidFill>
                <a:latin typeface="+mn-lt"/>
                <a:ea typeface="+mn-ea"/>
                <a:cs typeface="+mn-cs"/>
              </a:rPr>
              <a:t>80%</a:t>
            </a:r>
            <a:r>
              <a:rPr lang="zh-CN" altLang="en-US" sz="1200" kern="1200" dirty="0">
                <a:solidFill>
                  <a:schemeClr val="tx1"/>
                </a:solidFill>
                <a:latin typeface="+mn-lt"/>
                <a:ea typeface="+mn-ea"/>
                <a:cs typeface="+mn-cs"/>
              </a:rPr>
              <a:t>，其中近两成拥有海外留学背景。他们或是各自行业的意见领袖，或是对专业知识充满需求的知识型中产。他们追求品质生活，关注自我提升，兴趣多元且对新兴事物保持好奇心，是引领社会主流的人群。高质量的消费者伴随更理性的消费，这是知识营销的优势所在。</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12</a:t>
            </a:fld>
            <a:endParaRPr lang="en-US"/>
          </a:p>
        </p:txBody>
      </p:sp>
    </p:spTree>
    <p:extLst>
      <p:ext uri="{BB962C8B-B14F-4D97-AF65-F5344CB8AC3E}">
        <p14:creationId xmlns:p14="http://schemas.microsoft.com/office/powerpoint/2010/main" val="54913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62B670-81F0-4A7C-9374-E25D4FE655DC}" type="slidenum">
              <a:rPr lang="en-US" smtClean="0"/>
              <a:t>13</a:t>
            </a:fld>
            <a:endParaRPr lang="en-US"/>
          </a:p>
        </p:txBody>
      </p:sp>
    </p:spTree>
    <p:extLst>
      <p:ext uri="{BB962C8B-B14F-4D97-AF65-F5344CB8AC3E}">
        <p14:creationId xmlns:p14="http://schemas.microsoft.com/office/powerpoint/2010/main" val="37824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62B670-81F0-4A7C-9374-E25D4FE655DC}" type="slidenum">
              <a:rPr lang="en-US" smtClean="0"/>
              <a:t>14</a:t>
            </a:fld>
            <a:endParaRPr lang="en-US"/>
          </a:p>
        </p:txBody>
      </p:sp>
    </p:spTree>
    <p:extLst>
      <p:ext uri="{BB962C8B-B14F-4D97-AF65-F5344CB8AC3E}">
        <p14:creationId xmlns:p14="http://schemas.microsoft.com/office/powerpoint/2010/main" val="999025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zh-CN" altLang="en-US" sz="1200" b="0" u="none" kern="1200" dirty="0">
                <a:solidFill>
                  <a:schemeClr val="tx1"/>
                </a:solidFill>
                <a:effectLst/>
                <a:latin typeface="+mn-lt"/>
                <a:ea typeface="+mn-ea"/>
                <a:cs typeface="+mn-cs"/>
              </a:rPr>
              <a:t>社交搜索</a:t>
            </a:r>
            <a:r>
              <a:rPr lang="zh-CN" altLang="en-US" sz="1200" kern="1200" dirty="0">
                <a:solidFill>
                  <a:schemeClr val="tx1"/>
                </a:solidFill>
                <a:effectLst/>
                <a:latin typeface="+mn-lt"/>
                <a:ea typeface="+mn-ea"/>
                <a:cs typeface="+mn-cs"/>
              </a:rPr>
              <a:t>上，知乎用户的得分最高。这意味着用户为了获取特定信息，往往会主动利用知乎平台来搜寻信息。作为一个专业化的社会化问答社区，知乎能够充分利用“群体智慧”，借助专家力量来为用户提供高质量的信息</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在享乐性倾向方面，微博用户的得分最高。这体现了用户能够从微博平台获得更多的愉悦感。微博能够为用户提供多种形式的信息，如视频、音频、文字、图片等；通过不同版块的内容，如话题、热搜榜和直播，用户能从中获得乐趣。</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在社交浏览方面，微博与知乎用户没有体现出显著差异，而微信用户的得分最低。这意味着，在随意的、无目的的信息搜寻中，用户往往更倾向于选择微博和知乎来满足其信息需求。</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在消费潮流信息上，微信、微博、知乎均体现出显著差异，其中微博得分最高，知乎最低。这体现了商家更喜欢利用微博来来进行产品宣传等；而随着微商等新兴电子商务的兴起，越来越多的商家也借助微信平台来进行产品的销售与推广等。</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15</a:t>
            </a:fld>
            <a:endParaRPr lang="en-US"/>
          </a:p>
        </p:txBody>
      </p:sp>
    </p:spTree>
    <p:extLst>
      <p:ext uri="{BB962C8B-B14F-4D97-AF65-F5344CB8AC3E}">
        <p14:creationId xmlns:p14="http://schemas.microsoft.com/office/powerpoint/2010/main" val="299336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这里预测内容社区在市场规模还在上升</a:t>
            </a:r>
            <a:r>
              <a:rPr lang="zh-CN" altLang="en-US" dirty="0"/>
              <a:t>。但是与之相对比的是，知乎应用的日新安装率在下降（从之后的图中可以看出）。</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2</a:t>
            </a:fld>
            <a:endParaRPr lang="en-US"/>
          </a:p>
        </p:txBody>
      </p:sp>
    </p:spTree>
    <p:extLst>
      <p:ext uri="{BB962C8B-B14F-4D97-AF65-F5344CB8AC3E}">
        <p14:creationId xmlns:p14="http://schemas.microsoft.com/office/powerpoint/2010/main" val="297232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kern="1200" dirty="0">
                <a:solidFill>
                  <a:schemeClr val="tx1"/>
                </a:solidFill>
                <a:latin typeface="+mn-lt"/>
                <a:ea typeface="+mn-ea"/>
                <a:cs typeface="+mn-cs"/>
              </a:rPr>
              <a:t>（一）以专业性社区调性为核心竞争力的问答社区</a:t>
            </a:r>
          </a:p>
          <a:p>
            <a:r>
              <a:rPr lang="zh-CN" altLang="en-US" sz="1200" b="0" kern="1200" dirty="0">
                <a:solidFill>
                  <a:schemeClr val="tx1"/>
                </a:solidFill>
                <a:latin typeface="+mn-lt"/>
                <a:ea typeface="+mn-ea"/>
                <a:cs typeface="+mn-cs"/>
              </a:rPr>
              <a:t>知乎是我国最大的问答社区，</a:t>
            </a:r>
            <a:r>
              <a:rPr lang="en-US" altLang="zh-CN" sz="1200" b="0" kern="1200" dirty="0">
                <a:solidFill>
                  <a:schemeClr val="tx1"/>
                </a:solidFill>
                <a:latin typeface="+mn-lt"/>
                <a:ea typeface="+mn-ea"/>
                <a:cs typeface="+mn-cs"/>
              </a:rPr>
              <a:t>2011</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a:t>
            </a:r>
            <a:r>
              <a:rPr lang="zh-CN" altLang="en-US" sz="1200" b="0" kern="1200" dirty="0">
                <a:solidFill>
                  <a:schemeClr val="tx1"/>
                </a:solidFill>
                <a:latin typeface="+mn-lt"/>
                <a:ea typeface="+mn-ea"/>
                <a:cs typeface="+mn-cs"/>
              </a:rPr>
              <a:t>月正式上线，在冷启动阶段采用邀请制注册，严格的注册门槛为平台建立了专业、精英的社区调性。为了扩大社区规模，</a:t>
            </a:r>
            <a:r>
              <a:rPr lang="en-US" altLang="zh-CN" sz="1200" b="0" kern="1200" dirty="0">
                <a:solidFill>
                  <a:schemeClr val="tx1"/>
                </a:solidFill>
                <a:latin typeface="+mn-lt"/>
                <a:ea typeface="+mn-ea"/>
                <a:cs typeface="+mn-cs"/>
              </a:rPr>
              <a:t>2013</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3</a:t>
            </a:r>
            <a:r>
              <a:rPr lang="zh-CN" altLang="en-US" sz="1200" b="0" kern="1200" dirty="0">
                <a:solidFill>
                  <a:schemeClr val="tx1"/>
                </a:solidFill>
                <a:latin typeface="+mn-lt"/>
                <a:ea typeface="+mn-ea"/>
                <a:cs typeface="+mn-cs"/>
              </a:rPr>
              <a:t>月知乎将用户注册模式从邀请制改变为开放式注册，注册用户数因此从</a:t>
            </a:r>
            <a:r>
              <a:rPr lang="en-US" altLang="zh-CN" sz="1200" b="0" kern="1200" dirty="0">
                <a:solidFill>
                  <a:schemeClr val="tx1"/>
                </a:solidFill>
                <a:latin typeface="+mn-lt"/>
                <a:ea typeface="+mn-ea"/>
                <a:cs typeface="+mn-cs"/>
              </a:rPr>
              <a:t>2013</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a:t>
            </a:r>
            <a:r>
              <a:rPr lang="zh-CN" altLang="en-US" sz="1200" b="0" kern="1200" dirty="0">
                <a:solidFill>
                  <a:schemeClr val="tx1"/>
                </a:solidFill>
                <a:latin typeface="+mn-lt"/>
                <a:ea typeface="+mn-ea"/>
                <a:cs typeface="+mn-cs"/>
              </a:rPr>
              <a:t>月的</a:t>
            </a:r>
            <a:r>
              <a:rPr lang="en-US" altLang="zh-CN" sz="1200" b="0" kern="1200" dirty="0">
                <a:solidFill>
                  <a:schemeClr val="tx1"/>
                </a:solidFill>
                <a:latin typeface="+mn-lt"/>
                <a:ea typeface="+mn-ea"/>
                <a:cs typeface="+mn-cs"/>
              </a:rPr>
              <a:t>40</a:t>
            </a:r>
            <a:r>
              <a:rPr lang="zh-CN" altLang="en-US" sz="1200" b="0" kern="1200" dirty="0">
                <a:solidFill>
                  <a:schemeClr val="tx1"/>
                </a:solidFill>
                <a:latin typeface="+mn-lt"/>
                <a:ea typeface="+mn-ea"/>
                <a:cs typeface="+mn-cs"/>
              </a:rPr>
              <a:t>万快速增长至</a:t>
            </a:r>
            <a:r>
              <a:rPr lang="en-US" altLang="zh-CN" sz="1200" b="0" kern="1200" dirty="0">
                <a:solidFill>
                  <a:schemeClr val="tx1"/>
                </a:solidFill>
                <a:latin typeface="+mn-lt"/>
                <a:ea typeface="+mn-ea"/>
                <a:cs typeface="+mn-cs"/>
              </a:rPr>
              <a:t>2014</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a:t>
            </a:r>
            <a:r>
              <a:rPr lang="zh-CN" altLang="en-US" sz="1200" b="0" kern="1200" dirty="0">
                <a:solidFill>
                  <a:schemeClr val="tx1"/>
                </a:solidFill>
                <a:latin typeface="+mn-lt"/>
                <a:ea typeface="+mn-ea"/>
                <a:cs typeface="+mn-cs"/>
              </a:rPr>
              <a:t>月的</a:t>
            </a:r>
            <a:r>
              <a:rPr lang="en-US" altLang="zh-CN" sz="1200" b="0" kern="1200" dirty="0">
                <a:solidFill>
                  <a:schemeClr val="tx1"/>
                </a:solidFill>
                <a:latin typeface="+mn-lt"/>
                <a:ea typeface="+mn-ea"/>
                <a:cs typeface="+mn-cs"/>
              </a:rPr>
              <a:t>350</a:t>
            </a:r>
            <a:r>
              <a:rPr lang="zh-CN" altLang="en-US" sz="1200" b="0" kern="1200" dirty="0">
                <a:solidFill>
                  <a:schemeClr val="tx1"/>
                </a:solidFill>
                <a:latin typeface="+mn-lt"/>
                <a:ea typeface="+mn-ea"/>
                <a:cs typeface="+mn-cs"/>
              </a:rPr>
              <a:t>万。随着社区用户达到一定体量，知乎开始探索流量变现的商业模式，</a:t>
            </a:r>
            <a:r>
              <a:rPr lang="en-US" altLang="zh-CN" sz="1200" b="0" kern="1200" dirty="0">
                <a:solidFill>
                  <a:schemeClr val="tx1"/>
                </a:solidFill>
                <a:latin typeface="+mn-lt"/>
                <a:ea typeface="+mn-ea"/>
                <a:cs typeface="+mn-cs"/>
              </a:rPr>
              <a:t>2016</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4</a:t>
            </a:r>
            <a:r>
              <a:rPr lang="zh-CN" altLang="en-US" sz="1200" b="0" kern="1200" dirty="0">
                <a:solidFill>
                  <a:schemeClr val="tx1"/>
                </a:solidFill>
                <a:latin typeface="+mn-lt"/>
                <a:ea typeface="+mn-ea"/>
                <a:cs typeface="+mn-cs"/>
              </a:rPr>
              <a:t>月推出付费语音问答功能“值乎”，</a:t>
            </a:r>
            <a:r>
              <a:rPr lang="en-US" altLang="zh-CN" sz="1200" b="0" kern="1200" dirty="0">
                <a:solidFill>
                  <a:schemeClr val="tx1"/>
                </a:solidFill>
                <a:latin typeface="+mn-lt"/>
                <a:ea typeface="+mn-ea"/>
                <a:cs typeface="+mn-cs"/>
              </a:rPr>
              <a:t>5</a:t>
            </a:r>
            <a:r>
              <a:rPr lang="zh-CN" altLang="en-US" sz="1200" b="0" kern="1200" dirty="0">
                <a:solidFill>
                  <a:schemeClr val="tx1"/>
                </a:solidFill>
                <a:latin typeface="+mn-lt"/>
                <a:ea typeface="+mn-ea"/>
                <a:cs typeface="+mn-cs"/>
              </a:rPr>
              <a:t>月推出</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讲 座；</a:t>
            </a:r>
            <a:r>
              <a:rPr lang="en-US" altLang="zh-CN" sz="1200" b="0" kern="1200" dirty="0">
                <a:solidFill>
                  <a:schemeClr val="tx1"/>
                </a:solidFill>
                <a:latin typeface="+mn-lt"/>
                <a:ea typeface="+mn-ea"/>
                <a:cs typeface="+mn-cs"/>
              </a:rPr>
              <a:t>2017</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5</a:t>
            </a:r>
            <a:r>
              <a:rPr lang="zh-CN" altLang="en-US" sz="1200" b="0" kern="1200" dirty="0">
                <a:solidFill>
                  <a:schemeClr val="tx1"/>
                </a:solidFill>
                <a:latin typeface="+mn-lt"/>
                <a:ea typeface="+mn-ea"/>
                <a:cs typeface="+mn-cs"/>
              </a:rPr>
              <a:t>月将值乎、</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讲座、书店等付费产品聚合成“知识市场”栏目。此后， 知乎于</a:t>
            </a:r>
            <a:r>
              <a:rPr lang="en-US" altLang="zh-CN" sz="1200" b="0" kern="1200" dirty="0">
                <a:solidFill>
                  <a:schemeClr val="tx1"/>
                </a:solidFill>
                <a:latin typeface="+mn-lt"/>
                <a:ea typeface="+mn-ea"/>
                <a:cs typeface="+mn-cs"/>
              </a:rPr>
              <a:t>2017</a:t>
            </a:r>
            <a:r>
              <a:rPr lang="zh-CN" altLang="en-US" sz="1200" b="0" kern="1200" dirty="0">
                <a:solidFill>
                  <a:schemeClr val="tx1"/>
                </a:solidFill>
                <a:latin typeface="+mn-lt"/>
                <a:ea typeface="+mn-ea"/>
                <a:cs typeface="+mn-cs"/>
              </a:rPr>
              <a:t>年</a:t>
            </a:r>
            <a:r>
              <a:rPr lang="en-US" altLang="zh-CN" sz="1200" b="0" kern="1200" dirty="0">
                <a:solidFill>
                  <a:schemeClr val="tx1"/>
                </a:solidFill>
                <a:latin typeface="+mn-lt"/>
                <a:ea typeface="+mn-ea"/>
                <a:cs typeface="+mn-cs"/>
              </a:rPr>
              <a:t>12</a:t>
            </a:r>
            <a:r>
              <a:rPr lang="zh-CN" altLang="en-US" sz="1200" b="0" kern="1200" dirty="0">
                <a:solidFill>
                  <a:schemeClr val="tx1"/>
                </a:solidFill>
                <a:latin typeface="+mn-lt"/>
                <a:ea typeface="+mn-ea"/>
                <a:cs typeface="+mn-cs"/>
              </a:rPr>
              <a:t>月推出“</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无限计划”，试水会员制度；</a:t>
            </a:r>
            <a:r>
              <a:rPr lang="en-US" altLang="zh-CN" sz="1200" b="0" kern="1200" dirty="0">
                <a:solidFill>
                  <a:schemeClr val="tx1"/>
                </a:solidFill>
                <a:latin typeface="+mn-lt"/>
                <a:ea typeface="+mn-ea"/>
                <a:cs typeface="+mn-cs"/>
              </a:rPr>
              <a:t>2018</a:t>
            </a:r>
            <a:r>
              <a:rPr lang="zh-CN" altLang="en-US" sz="1200" b="0" kern="1200" dirty="0">
                <a:solidFill>
                  <a:schemeClr val="tx1"/>
                </a:solidFill>
                <a:latin typeface="+mn-lt"/>
                <a:ea typeface="+mn-ea"/>
                <a:cs typeface="+mn-cs"/>
              </a:rPr>
              <a:t>年先后推出盐选专 栏的前身“私家课”、轻型的训练营产品“读书会”，</a:t>
            </a:r>
            <a:r>
              <a:rPr lang="en-US" altLang="zh-CN" sz="1200" b="0" kern="1200" dirty="0">
                <a:solidFill>
                  <a:schemeClr val="tx1"/>
                </a:solidFill>
                <a:latin typeface="+mn-lt"/>
                <a:ea typeface="+mn-ea"/>
                <a:cs typeface="+mn-cs"/>
              </a:rPr>
              <a:t>5</a:t>
            </a:r>
            <a:r>
              <a:rPr lang="zh-CN" altLang="en-US" sz="1200" b="0" kern="1200" dirty="0">
                <a:solidFill>
                  <a:schemeClr val="tx1"/>
                </a:solidFill>
                <a:latin typeface="+mn-lt"/>
                <a:ea typeface="+mn-ea"/>
                <a:cs typeface="+mn-cs"/>
              </a:rPr>
              <a:t>月正式开始售卖“超级会员”，同年</a:t>
            </a:r>
            <a:r>
              <a:rPr lang="en-US" altLang="zh-CN" sz="1200" b="0" kern="1200" dirty="0">
                <a:solidFill>
                  <a:schemeClr val="tx1"/>
                </a:solidFill>
                <a:latin typeface="+mn-lt"/>
                <a:ea typeface="+mn-ea"/>
                <a:cs typeface="+mn-cs"/>
              </a:rPr>
              <a:t>6</a:t>
            </a:r>
            <a:r>
              <a:rPr lang="zh-CN" altLang="en-US" sz="1200" b="0" kern="1200" dirty="0">
                <a:solidFill>
                  <a:schemeClr val="tx1"/>
                </a:solidFill>
                <a:latin typeface="+mn-lt"/>
                <a:ea typeface="+mn-ea"/>
                <a:cs typeface="+mn-cs"/>
              </a:rPr>
              <a:t>月将“知识市场”升级为“知乎大学”，形成“课程</a:t>
            </a:r>
            <a:r>
              <a:rPr lang="en-US" altLang="zh-CN" sz="1200" b="0" kern="1200" dirty="0">
                <a:solidFill>
                  <a:schemeClr val="tx1"/>
                </a:solidFill>
                <a:latin typeface="+mn-lt"/>
                <a:ea typeface="+mn-ea"/>
                <a:cs typeface="+mn-cs"/>
              </a:rPr>
              <a:t>+</a:t>
            </a:r>
            <a:r>
              <a:rPr lang="zh-CN" altLang="en-US" sz="1200" b="0" kern="1200" dirty="0">
                <a:solidFill>
                  <a:schemeClr val="tx1"/>
                </a:solidFill>
                <a:latin typeface="+mn-lt"/>
                <a:ea typeface="+mn-ea"/>
                <a:cs typeface="+mn-cs"/>
              </a:rPr>
              <a:t>书</a:t>
            </a:r>
            <a:r>
              <a:rPr lang="en-US" altLang="zh-CN" sz="1200" b="0" kern="1200" dirty="0">
                <a:solidFill>
                  <a:schemeClr val="tx1"/>
                </a:solidFill>
                <a:latin typeface="+mn-lt"/>
                <a:ea typeface="+mn-ea"/>
                <a:cs typeface="+mn-cs"/>
              </a:rPr>
              <a:t>+</a:t>
            </a:r>
            <a:r>
              <a:rPr lang="zh-CN" altLang="en-US" sz="1200" b="0" kern="1200" dirty="0">
                <a:solidFill>
                  <a:schemeClr val="tx1"/>
                </a:solidFill>
                <a:latin typeface="+mn-lt"/>
                <a:ea typeface="+mn-ea"/>
                <a:cs typeface="+mn-cs"/>
              </a:rPr>
              <a:t>训练营”的产品矩阵。</a:t>
            </a:r>
            <a:r>
              <a:rPr lang="en-US" altLang="zh-CN" sz="1200" b="0" kern="1200" dirty="0">
                <a:solidFill>
                  <a:schemeClr val="tx1"/>
                </a:solidFill>
                <a:latin typeface="+mn-lt"/>
                <a:ea typeface="+mn-ea"/>
                <a:cs typeface="+mn-cs"/>
              </a:rPr>
              <a:t>2019</a:t>
            </a:r>
            <a:r>
              <a:rPr lang="zh-CN" altLang="en-US" sz="1200" b="0" kern="1200" dirty="0">
                <a:solidFill>
                  <a:schemeClr val="tx1"/>
                </a:solidFill>
                <a:latin typeface="+mn-lt"/>
                <a:ea typeface="+mn-ea"/>
                <a:cs typeface="+mn-cs"/>
              </a:rPr>
              <a:t>年知乎推出盐选会员体系，盐选会员可以畅享</a:t>
            </a:r>
            <a:r>
              <a:rPr lang="en-US" altLang="zh-CN" sz="1200" b="0" kern="1200" dirty="0">
                <a:solidFill>
                  <a:schemeClr val="tx1"/>
                </a:solidFill>
                <a:latin typeface="+mn-lt"/>
                <a:ea typeface="+mn-ea"/>
                <a:cs typeface="+mn-cs"/>
              </a:rPr>
              <a:t>2000+</a:t>
            </a:r>
            <a:r>
              <a:rPr lang="zh-CN" altLang="en-US" sz="1200" b="0" kern="1200" dirty="0">
                <a:solidFill>
                  <a:schemeClr val="tx1"/>
                </a:solidFill>
                <a:latin typeface="+mn-lt"/>
                <a:ea typeface="+mn-ea"/>
                <a:cs typeface="+mn-cs"/>
              </a:rPr>
              <a:t>场盐选专栏、近</a:t>
            </a:r>
            <a:r>
              <a:rPr lang="en-US" altLang="zh-CN" sz="1200" b="0" kern="1200" dirty="0">
                <a:solidFill>
                  <a:schemeClr val="tx1"/>
                </a:solidFill>
                <a:latin typeface="+mn-lt"/>
                <a:ea typeface="+mn-ea"/>
                <a:cs typeface="+mn-cs"/>
              </a:rPr>
              <a:t>10000</a:t>
            </a:r>
            <a:r>
              <a:rPr lang="zh-CN" altLang="en-US" sz="1200" b="0" kern="1200" dirty="0">
                <a:solidFill>
                  <a:schemeClr val="tx1"/>
                </a:solidFill>
                <a:latin typeface="+mn-lt"/>
                <a:ea typeface="+mn-ea"/>
                <a:cs typeface="+mn-cs"/>
              </a:rPr>
              <a:t>场</a:t>
            </a:r>
            <a:r>
              <a:rPr lang="en-US" altLang="zh-CN" sz="1200" b="0" kern="1200" dirty="0">
                <a:solidFill>
                  <a:schemeClr val="tx1"/>
                </a:solidFill>
                <a:latin typeface="+mn-lt"/>
                <a:ea typeface="+mn-ea"/>
                <a:cs typeface="+mn-cs"/>
              </a:rPr>
              <a:t>Live</a:t>
            </a:r>
            <a:r>
              <a:rPr lang="zh-CN" altLang="en-US" sz="1200" b="0" kern="1200" dirty="0">
                <a:solidFill>
                  <a:schemeClr val="tx1"/>
                </a:solidFill>
                <a:latin typeface="+mn-lt"/>
                <a:ea typeface="+mn-ea"/>
                <a:cs typeface="+mn-cs"/>
              </a:rPr>
              <a:t>讲座、</a:t>
            </a:r>
            <a:r>
              <a:rPr lang="en-US" altLang="zh-CN" sz="1200" b="0" kern="1200" dirty="0">
                <a:solidFill>
                  <a:schemeClr val="tx1"/>
                </a:solidFill>
                <a:latin typeface="+mn-lt"/>
                <a:ea typeface="+mn-ea"/>
                <a:cs typeface="+mn-cs"/>
              </a:rPr>
              <a:t>34000+</a:t>
            </a:r>
            <a:r>
              <a:rPr lang="zh-CN" altLang="en-US" sz="1200" b="0" kern="1200" dirty="0">
                <a:solidFill>
                  <a:schemeClr val="tx1"/>
                </a:solidFill>
                <a:latin typeface="+mn-lt"/>
                <a:ea typeface="+mn-ea"/>
                <a:cs typeface="+mn-cs"/>
              </a:rPr>
              <a:t>本电子书</a:t>
            </a:r>
            <a:r>
              <a:rPr lang="en-US" altLang="zh-CN" sz="1200" b="0" kern="1200" dirty="0">
                <a:solidFill>
                  <a:schemeClr val="tx1"/>
                </a:solidFill>
                <a:latin typeface="+mn-lt"/>
                <a:ea typeface="+mn-ea"/>
                <a:cs typeface="+mn-cs"/>
              </a:rPr>
              <a:t>/</a:t>
            </a:r>
            <a:r>
              <a:rPr lang="zh-CN" altLang="en-US" sz="1200" b="0" kern="1200" dirty="0">
                <a:solidFill>
                  <a:schemeClr val="tx1"/>
                </a:solidFill>
                <a:latin typeface="+mn-lt"/>
                <a:ea typeface="+mn-ea"/>
                <a:cs typeface="+mn-cs"/>
              </a:rPr>
              <a:t>讲书、国内外</a:t>
            </a:r>
            <a:r>
              <a:rPr lang="en-US" altLang="zh-CN" sz="1200" b="0" kern="1200" dirty="0">
                <a:solidFill>
                  <a:schemeClr val="tx1"/>
                </a:solidFill>
                <a:latin typeface="+mn-lt"/>
                <a:ea typeface="+mn-ea"/>
                <a:cs typeface="+mn-cs"/>
              </a:rPr>
              <a:t>11000+</a:t>
            </a:r>
            <a:r>
              <a:rPr lang="zh-CN" altLang="en-US" sz="1200" b="0" kern="1200" dirty="0">
                <a:solidFill>
                  <a:schemeClr val="tx1"/>
                </a:solidFill>
                <a:latin typeface="+mn-lt"/>
                <a:ea typeface="+mn-ea"/>
                <a:cs typeface="+mn-cs"/>
              </a:rPr>
              <a:t>本杂志</a:t>
            </a:r>
            <a:endParaRPr lang="en-US" altLang="zh-CN" sz="1200" b="0" kern="1200" dirty="0">
              <a:solidFill>
                <a:schemeClr val="tx1"/>
              </a:solidFill>
              <a:latin typeface="+mn-lt"/>
              <a:ea typeface="+mn-ea"/>
              <a:cs typeface="+mn-cs"/>
            </a:endParaRPr>
          </a:p>
          <a:p>
            <a:endParaRPr lang="en-US" altLang="zh-CN" sz="1200" b="0" kern="1200" dirty="0">
              <a:solidFill>
                <a:schemeClr val="tx1"/>
              </a:solidFill>
              <a:latin typeface="+mn-lt"/>
              <a:ea typeface="+mn-ea"/>
              <a:cs typeface="+mn-cs"/>
            </a:endParaRPr>
          </a:p>
          <a:p>
            <a:r>
              <a:rPr lang="en-US" altLang="zh-CN" sz="1200" b="0"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知识付费模式给予站内的优质内容生产者一定的现金激励，促进平台内容升级。知乎的个人用户和机构号均可开通创作中心，创作者满足相关资质条件就可以提供付费咨询服务、</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讲座、盐选专栏等收费产品。 </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）付费咨询：付费咨询栏目开设在知乎用户个人界面的功能栏中，“答主”页面下设职场、教育、心理学、法律等多个分类，用户可以在细分榜单中选择答主并进行付费咨询；“问题”页面采取信 息流推荐，用户可以花</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元浏览某个问题的回答。盐值超过</a:t>
            </a:r>
            <a:r>
              <a:rPr lang="en-US" altLang="zh-CN" sz="1200" kern="1200" dirty="0">
                <a:solidFill>
                  <a:schemeClr val="tx1"/>
                </a:solidFill>
                <a:latin typeface="+mn-lt"/>
                <a:ea typeface="+mn-ea"/>
                <a:cs typeface="+mn-cs"/>
              </a:rPr>
              <a:t>500</a:t>
            </a:r>
            <a:r>
              <a:rPr lang="zh-CN" altLang="en-US" sz="1200" kern="1200" dirty="0">
                <a:solidFill>
                  <a:schemeClr val="tx1"/>
                </a:solidFill>
                <a:latin typeface="+mn-lt"/>
                <a:ea typeface="+mn-ea"/>
                <a:cs typeface="+mn-cs"/>
              </a:rPr>
              <a:t>的用户可提供付费咨询服务。</a:t>
            </a:r>
          </a:p>
          <a:p>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讲座：知乎</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是知乎推出的实时音频讲座，由主讲人针对某个主题分享知识、经验或见解，听众可以实时提问并获得解答，涉及前沿、财商、文学、艺术、社科等多个领域。截止</a:t>
            </a:r>
            <a:r>
              <a:rPr lang="en-US" altLang="zh-CN" sz="1200" kern="1200" dirty="0">
                <a:solidFill>
                  <a:schemeClr val="tx1"/>
                </a:solidFill>
                <a:latin typeface="+mn-lt"/>
                <a:ea typeface="+mn-ea"/>
                <a:cs typeface="+mn-cs"/>
              </a:rPr>
              <a:t>2021</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月，我们统计</a:t>
            </a:r>
            <a:r>
              <a:rPr lang="en-US" altLang="zh-CN" sz="1200" kern="1200" dirty="0">
                <a:solidFill>
                  <a:schemeClr val="tx1"/>
                </a:solidFill>
                <a:latin typeface="+mn-lt"/>
                <a:ea typeface="+mn-ea"/>
                <a:cs typeface="+mn-cs"/>
              </a:rPr>
              <a:t>8310</a:t>
            </a:r>
            <a:r>
              <a:rPr lang="zh-CN" altLang="en-US" sz="1200" kern="1200" dirty="0">
                <a:solidFill>
                  <a:schemeClr val="tx1"/>
                </a:solidFill>
                <a:latin typeface="+mn-lt"/>
                <a:ea typeface="+mn-ea"/>
                <a:cs typeface="+mn-cs"/>
              </a:rPr>
              <a:t>场</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讲座的平均时长为</a:t>
            </a:r>
            <a:r>
              <a:rPr lang="en-US" altLang="zh-CN" sz="1200" kern="1200" dirty="0">
                <a:solidFill>
                  <a:schemeClr val="tx1"/>
                </a:solidFill>
                <a:latin typeface="+mn-lt"/>
                <a:ea typeface="+mn-ea"/>
                <a:cs typeface="+mn-cs"/>
              </a:rPr>
              <a:t>53</a:t>
            </a:r>
            <a:r>
              <a:rPr lang="zh-CN" altLang="en-US" sz="1200" kern="1200" dirty="0">
                <a:solidFill>
                  <a:schemeClr val="tx1"/>
                </a:solidFill>
                <a:latin typeface="+mn-lt"/>
                <a:ea typeface="+mn-ea"/>
                <a:cs typeface="+mn-cs"/>
              </a:rPr>
              <a:t>分钟， 其中</a:t>
            </a:r>
            <a:r>
              <a:rPr lang="en-US" altLang="zh-CN" sz="1200" kern="1200" dirty="0">
                <a:solidFill>
                  <a:schemeClr val="tx1"/>
                </a:solidFill>
                <a:latin typeface="+mn-lt"/>
                <a:ea typeface="+mn-ea"/>
                <a:cs typeface="+mn-cs"/>
              </a:rPr>
              <a:t>84%</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讲座向盐选会员免费开放（普通用户需单独付费观看），剩余</a:t>
            </a:r>
            <a:r>
              <a:rPr lang="en-US" altLang="zh-CN" sz="1200" kern="1200" dirty="0">
                <a:solidFill>
                  <a:schemeClr val="tx1"/>
                </a:solidFill>
                <a:latin typeface="+mn-lt"/>
                <a:ea typeface="+mn-ea"/>
                <a:cs typeface="+mn-cs"/>
              </a:rPr>
              <a:t>16% </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讲座面向所有用户实行单独收费。随着时间推移，一般越早发布的</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讲座、 单独收费的比例越低，这是因为早期讲座内容的时效性较弱，且不具备用户与主讲之间的互动功能。</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）盐选专栏：盐选专栏是创作者提供的</a:t>
            </a:r>
            <a:r>
              <a:rPr lang="zh-CN" altLang="en-US" sz="1200" b="1" kern="1200" dirty="0">
                <a:solidFill>
                  <a:schemeClr val="tx1"/>
                </a:solidFill>
                <a:latin typeface="+mn-lt"/>
                <a:ea typeface="+mn-ea"/>
                <a:cs typeface="+mn-cs"/>
              </a:rPr>
              <a:t>订阅内容</a:t>
            </a:r>
            <a:r>
              <a:rPr lang="zh-CN" altLang="en-US" sz="1200" kern="1200" dirty="0">
                <a:solidFill>
                  <a:schemeClr val="tx1"/>
                </a:solidFill>
                <a:latin typeface="+mn-lt"/>
                <a:ea typeface="+mn-ea"/>
                <a:cs typeface="+mn-cs"/>
              </a:rPr>
              <a:t>。截止</a:t>
            </a:r>
            <a:r>
              <a:rPr lang="en-US" altLang="zh-CN" sz="1200" kern="1200" dirty="0">
                <a:solidFill>
                  <a:schemeClr val="tx1"/>
                </a:solidFill>
                <a:latin typeface="+mn-lt"/>
                <a:ea typeface="+mn-ea"/>
                <a:cs typeface="+mn-cs"/>
              </a:rPr>
              <a:t>2021</a:t>
            </a:r>
            <a:r>
              <a:rPr lang="zh-CN" altLang="en-US"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月，我们统计了</a:t>
            </a:r>
            <a:r>
              <a:rPr lang="en-US" altLang="zh-CN" sz="1200" kern="1200" dirty="0">
                <a:solidFill>
                  <a:schemeClr val="tx1"/>
                </a:solidFill>
                <a:latin typeface="+mn-lt"/>
                <a:ea typeface="+mn-ea"/>
                <a:cs typeface="+mn-cs"/>
              </a:rPr>
              <a:t>3635</a:t>
            </a:r>
            <a:r>
              <a:rPr lang="zh-CN" altLang="en-US" sz="1200" kern="1200" dirty="0">
                <a:solidFill>
                  <a:schemeClr val="tx1"/>
                </a:solidFill>
                <a:latin typeface="+mn-lt"/>
                <a:ea typeface="+mn-ea"/>
                <a:cs typeface="+mn-cs"/>
              </a:rPr>
              <a:t>场盐选专栏，形式分别为文字内容（占比</a:t>
            </a:r>
            <a:r>
              <a:rPr lang="en-US" altLang="zh-CN" sz="1200" kern="1200" dirty="0">
                <a:solidFill>
                  <a:schemeClr val="tx1"/>
                </a:solidFill>
                <a:latin typeface="+mn-lt"/>
                <a:ea typeface="+mn-ea"/>
                <a:cs typeface="+mn-cs"/>
              </a:rPr>
              <a:t>39.7%</a:t>
            </a:r>
            <a:r>
              <a:rPr lang="zh-CN" altLang="en-US" sz="1200" kern="1200" dirty="0">
                <a:solidFill>
                  <a:schemeClr val="tx1"/>
                </a:solidFill>
                <a:latin typeface="+mn-lt"/>
                <a:ea typeface="+mn-ea"/>
                <a:cs typeface="+mn-cs"/>
              </a:rPr>
              <a:t>）、音频内容（占比</a:t>
            </a:r>
            <a:r>
              <a:rPr lang="en-US" altLang="zh-CN" sz="1200" kern="1200" dirty="0">
                <a:solidFill>
                  <a:schemeClr val="tx1"/>
                </a:solidFill>
                <a:latin typeface="+mn-lt"/>
                <a:ea typeface="+mn-ea"/>
                <a:cs typeface="+mn-cs"/>
              </a:rPr>
              <a:t>28.3%</a:t>
            </a:r>
            <a:r>
              <a:rPr lang="zh-CN" altLang="en-US" sz="1200" kern="1200" dirty="0">
                <a:solidFill>
                  <a:schemeClr val="tx1"/>
                </a:solidFill>
                <a:latin typeface="+mn-lt"/>
                <a:ea typeface="+mn-ea"/>
                <a:cs typeface="+mn-cs"/>
              </a:rPr>
              <a:t>）、视频内容（占比</a:t>
            </a:r>
            <a:r>
              <a:rPr lang="en-US" altLang="zh-CN" sz="1200" kern="1200" dirty="0">
                <a:solidFill>
                  <a:schemeClr val="tx1"/>
                </a:solidFill>
                <a:latin typeface="+mn-lt"/>
                <a:ea typeface="+mn-ea"/>
                <a:cs typeface="+mn-cs"/>
              </a:rPr>
              <a:t>32.0%</a:t>
            </a:r>
            <a:r>
              <a:rPr lang="zh-CN" altLang="en-US" sz="1200" kern="1200" dirty="0">
                <a:solidFill>
                  <a:schemeClr val="tx1"/>
                </a:solidFill>
                <a:latin typeface="+mn-lt"/>
                <a:ea typeface="+mn-ea"/>
                <a:cs typeface="+mn-cs"/>
              </a:rPr>
              <a:t>），其中知乎独家或自制的内容占比达到</a:t>
            </a:r>
            <a:r>
              <a:rPr lang="en-US" altLang="zh-CN" sz="1200" kern="1200" dirty="0">
                <a:solidFill>
                  <a:schemeClr val="tx1"/>
                </a:solidFill>
                <a:latin typeface="+mn-lt"/>
                <a:ea typeface="+mn-ea"/>
                <a:cs typeface="+mn-cs"/>
              </a:rPr>
              <a:t>28.2%</a:t>
            </a:r>
            <a:r>
              <a:rPr lang="zh-CN" altLang="en-US" sz="1200" kern="1200" dirty="0">
                <a:solidFill>
                  <a:schemeClr val="tx1"/>
                </a:solidFill>
                <a:latin typeface="+mn-lt"/>
                <a:ea typeface="+mn-ea"/>
                <a:cs typeface="+mn-cs"/>
              </a:rPr>
              <a:t>。内容类别涵盖科学、财商、故事、亲子等等，故事专栏的热度最高，热度总榜</a:t>
            </a:r>
            <a:r>
              <a:rPr lang="en-US" altLang="zh-CN" sz="1200" kern="1200" dirty="0">
                <a:solidFill>
                  <a:schemeClr val="tx1"/>
                </a:solidFill>
                <a:latin typeface="+mn-lt"/>
                <a:ea typeface="+mn-ea"/>
                <a:cs typeface="+mn-cs"/>
              </a:rPr>
              <a:t>TOP100</a:t>
            </a:r>
            <a:r>
              <a:rPr lang="zh-CN" altLang="en-US" sz="1200" kern="1200" dirty="0">
                <a:solidFill>
                  <a:schemeClr val="tx1"/>
                </a:solidFill>
                <a:latin typeface="+mn-lt"/>
                <a:ea typeface="+mn-ea"/>
                <a:cs typeface="+mn-cs"/>
              </a:rPr>
              <a:t>中有</a:t>
            </a:r>
            <a:r>
              <a:rPr lang="en-US" altLang="zh-CN" sz="1200" kern="1200" dirty="0">
                <a:solidFill>
                  <a:schemeClr val="tx1"/>
                </a:solidFill>
                <a:latin typeface="+mn-lt"/>
                <a:ea typeface="+mn-ea"/>
                <a:cs typeface="+mn-cs"/>
              </a:rPr>
              <a:t>87</a:t>
            </a:r>
            <a:r>
              <a:rPr lang="zh-CN" altLang="en-US" sz="1200" kern="1200" dirty="0">
                <a:solidFill>
                  <a:schemeClr val="tx1"/>
                </a:solidFill>
                <a:latin typeface="+mn-lt"/>
                <a:ea typeface="+mn-ea"/>
                <a:cs typeface="+mn-cs"/>
              </a:rPr>
              <a:t>个故事专栏。目前</a:t>
            </a:r>
            <a:r>
              <a:rPr lang="en-US" altLang="zh-CN" sz="1200" kern="1200" dirty="0">
                <a:solidFill>
                  <a:schemeClr val="tx1"/>
                </a:solidFill>
                <a:latin typeface="+mn-lt"/>
                <a:ea typeface="+mn-ea"/>
                <a:cs typeface="+mn-cs"/>
              </a:rPr>
              <a:t>94.8%</a:t>
            </a:r>
            <a:r>
              <a:rPr lang="zh-CN" altLang="en-US" sz="1200" kern="1200" dirty="0">
                <a:solidFill>
                  <a:schemeClr val="tx1"/>
                </a:solidFill>
                <a:latin typeface="+mn-lt"/>
                <a:ea typeface="+mn-ea"/>
                <a:cs typeface="+mn-cs"/>
              </a:rPr>
              <a:t>的盐选专栏对盐选会员免费开放，随着时间推移，盐选专栏逐渐向轻度化、泛娱乐内容发展，专栏的单独收费比例也随之降低。</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3</a:t>
            </a:fld>
            <a:endParaRPr lang="en-US"/>
          </a:p>
        </p:txBody>
      </p:sp>
    </p:spTree>
    <p:extLst>
      <p:ext uri="{BB962C8B-B14F-4D97-AF65-F5344CB8AC3E}">
        <p14:creationId xmlns:p14="http://schemas.microsoft.com/office/powerpoint/2010/main" val="384603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62B670-81F0-4A7C-9374-E25D4FE655DC}" type="slidenum">
              <a:rPr lang="en-US" smtClean="0"/>
              <a:t>4</a:t>
            </a:fld>
            <a:endParaRPr lang="en-US"/>
          </a:p>
        </p:txBody>
      </p:sp>
    </p:spTree>
    <p:extLst>
      <p:ext uri="{BB962C8B-B14F-4D97-AF65-F5344CB8AC3E}">
        <p14:creationId xmlns:p14="http://schemas.microsoft.com/office/powerpoint/2010/main" val="150445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latin typeface="+mn-lt"/>
                <a:ea typeface="+mn-ea"/>
                <a:cs typeface="+mn-cs"/>
              </a:rPr>
              <a:t>Except as specifically noted, the following table sets forth information with respect to the beneficial ownership of our ordinary shares on an as-converted basis as of the date of this prospectus by: </a:t>
            </a:r>
          </a:p>
          <a:p>
            <a:pPr marL="171450" indent="-171450">
              <a:buFont typeface="Arial" panose="020B0604020202020204" pitchFamily="34" charset="0"/>
              <a:buChar char="•"/>
            </a:pPr>
            <a:r>
              <a:rPr lang="en-US" altLang="zh-CN" sz="1200" kern="1200" dirty="0">
                <a:solidFill>
                  <a:schemeClr val="tx1"/>
                </a:solidFill>
                <a:latin typeface="+mn-lt"/>
                <a:ea typeface="+mn-ea"/>
                <a:cs typeface="+mn-cs"/>
              </a:rPr>
              <a:t>each of our directors and executive officers; </a:t>
            </a:r>
          </a:p>
          <a:p>
            <a:pPr marL="171450" indent="-171450">
              <a:buFont typeface="Arial" panose="020B0604020202020204" pitchFamily="34" charset="0"/>
              <a:buChar char="•"/>
            </a:pPr>
            <a:r>
              <a:rPr lang="en-US" altLang="zh-CN" sz="1200" kern="1200" dirty="0">
                <a:solidFill>
                  <a:schemeClr val="tx1"/>
                </a:solidFill>
                <a:latin typeface="+mn-lt"/>
                <a:ea typeface="+mn-ea"/>
                <a:cs typeface="+mn-cs"/>
              </a:rPr>
              <a:t>each person known to us to own beneficially more than 5% of our ordinary shares; [and</a:t>
            </a:r>
          </a:p>
          <a:p>
            <a:pPr marL="171450" indent="-171450">
              <a:buFont typeface="Arial" panose="020B0604020202020204" pitchFamily="34" charset="0"/>
              <a:buChar char="•"/>
            </a:pPr>
            <a:r>
              <a:rPr lang="en-US" altLang="zh-CN" sz="1200" kern="1200" dirty="0">
                <a:solidFill>
                  <a:schemeClr val="tx1"/>
                </a:solidFill>
                <a:latin typeface="+mn-lt"/>
                <a:ea typeface="+mn-ea"/>
                <a:cs typeface="+mn-cs"/>
              </a:rPr>
              <a:t>each selling shareholder].</a:t>
            </a:r>
            <a:endParaRPr lang="zh-CN" altLang="en-US"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The calculations in the table below are based on 220,867,200 Class A ordinary shares and 19,227,592 Class B ordinary shares on an as-converted basis outstanding as of the date of this prospectus, and Class A ordinary shares and Class B ordinary shares outstanding immediately after the completion of this offering, assuming the underwriters do not exercise their option to purchase additional ADSs. Each holder of Class A ordinary shares is entitled to one vote per share and each holder of our Class B ordinary shares is entitled to ten votes per share on all matters submitted to them for a vote.</a:t>
            </a:r>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Beneficial ownership is determined in accordance with the rules and regulations of the SEC. In computing the number of shares beneficially owned by a person and the percentage ownership of that person, we have included shares that the person has the right</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to acquire within 60 days, including through the exercise of any option, warrant or other right or the conversion of any other security. These shares, however, are not included in the computation of the percentage ownership of any other person.</a:t>
            </a:r>
          </a:p>
          <a:p>
            <a:endParaRPr lang="en-US" sz="120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IPO</a:t>
            </a:r>
            <a:r>
              <a:rPr lang="zh-CN" altLang="en-US" sz="1200" b="0" i="0" kern="1200" dirty="0">
                <a:solidFill>
                  <a:schemeClr val="tx1"/>
                </a:solidFill>
                <a:effectLst/>
                <a:latin typeface="+mn-lt"/>
                <a:ea typeface="+mn-ea"/>
                <a:cs typeface="+mn-cs"/>
              </a:rPr>
              <a:t>前，周源持股为</a:t>
            </a:r>
            <a:r>
              <a:rPr lang="en-US" altLang="zh-CN" sz="1200" b="0" i="0" kern="1200" dirty="0">
                <a:solidFill>
                  <a:schemeClr val="tx1"/>
                </a:solidFill>
                <a:effectLst/>
                <a:latin typeface="+mn-lt"/>
                <a:ea typeface="+mn-ea"/>
                <a:cs typeface="+mn-cs"/>
              </a:rPr>
              <a:t>8.2%</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46.6%</a:t>
            </a:r>
            <a:r>
              <a:rPr lang="zh-CN" altLang="en-US" sz="1200" b="0" i="0" kern="1200" dirty="0">
                <a:solidFill>
                  <a:schemeClr val="tx1"/>
                </a:solidFill>
                <a:effectLst/>
                <a:latin typeface="+mn-lt"/>
                <a:ea typeface="+mn-ea"/>
                <a:cs typeface="+mn-cs"/>
              </a:rPr>
              <a:t>的投票权；创新工场持股为</a:t>
            </a:r>
            <a:r>
              <a:rPr lang="en-US" altLang="zh-CN" sz="1200" b="0" i="0" kern="1200" dirty="0">
                <a:solidFill>
                  <a:schemeClr val="tx1"/>
                </a:solidFill>
                <a:effectLst/>
                <a:latin typeface="+mn-lt"/>
                <a:ea typeface="+mn-ea"/>
                <a:cs typeface="+mn-cs"/>
              </a:rPr>
              <a:t>13.1%</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7.6%</a:t>
            </a:r>
            <a:r>
              <a:rPr lang="zh-CN" altLang="en-US" sz="1200" b="0" i="0" kern="1200" dirty="0">
                <a:solidFill>
                  <a:schemeClr val="tx1"/>
                </a:solidFill>
                <a:effectLst/>
                <a:latin typeface="+mn-lt"/>
                <a:ea typeface="+mn-ea"/>
                <a:cs typeface="+mn-cs"/>
              </a:rPr>
              <a:t>的投票权；腾讯持股为</a:t>
            </a:r>
            <a:r>
              <a:rPr lang="en-US" altLang="zh-CN" sz="1200" b="0" i="0" kern="1200" dirty="0">
                <a:solidFill>
                  <a:schemeClr val="tx1"/>
                </a:solidFill>
                <a:effectLst/>
                <a:latin typeface="+mn-lt"/>
                <a:ea typeface="+mn-ea"/>
                <a:cs typeface="+mn-cs"/>
              </a:rPr>
              <a:t>12.3%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7.1%</a:t>
            </a:r>
            <a:r>
              <a:rPr lang="zh-CN" altLang="en-US" sz="1200" b="0" i="0" kern="1200" dirty="0">
                <a:solidFill>
                  <a:schemeClr val="tx1"/>
                </a:solidFill>
                <a:effectLst/>
                <a:latin typeface="+mn-lt"/>
                <a:ea typeface="+mn-ea"/>
                <a:cs typeface="+mn-cs"/>
              </a:rPr>
              <a:t>的投票权；</a:t>
            </a:r>
            <a:r>
              <a:rPr lang="en-US" sz="1200" b="0" i="0" kern="1200" dirty="0" err="1">
                <a:solidFill>
                  <a:schemeClr val="tx1"/>
                </a:solidFill>
                <a:effectLst/>
                <a:latin typeface="+mn-lt"/>
                <a:ea typeface="+mn-ea"/>
                <a:cs typeface="+mn-cs"/>
              </a:rPr>
              <a:t>Qiming</a:t>
            </a:r>
            <a:r>
              <a:rPr lang="en-US" sz="1200" b="0" i="0" kern="1200" dirty="0">
                <a:solidFill>
                  <a:schemeClr val="tx1"/>
                </a:solidFill>
                <a:effectLst/>
                <a:latin typeface="+mn-lt"/>
                <a:ea typeface="+mn-ea"/>
                <a:cs typeface="+mn-cs"/>
              </a:rPr>
              <a:t> Entities</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11.3%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6.6%</a:t>
            </a:r>
            <a:r>
              <a:rPr lang="zh-CN" altLang="en-US" sz="1200" b="0" i="0" kern="1200" dirty="0">
                <a:solidFill>
                  <a:schemeClr val="tx1"/>
                </a:solidFill>
                <a:effectLst/>
                <a:latin typeface="+mn-lt"/>
                <a:ea typeface="+mn-ea"/>
                <a:cs typeface="+mn-cs"/>
              </a:rPr>
              <a:t>的投票权；</a:t>
            </a:r>
            <a:r>
              <a:rPr lang="en-US" sz="1200" b="0" i="0" kern="1200" dirty="0">
                <a:solidFill>
                  <a:schemeClr val="tx1"/>
                </a:solidFill>
                <a:effectLst/>
                <a:latin typeface="+mn-lt"/>
                <a:ea typeface="+mn-ea"/>
                <a:cs typeface="+mn-cs"/>
              </a:rPr>
              <a:t>SAIF IV Mobile Apps (BVI) Limited</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9.3%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5.4%</a:t>
            </a:r>
            <a:r>
              <a:rPr lang="zh-CN" altLang="en-US" sz="1200" b="0" i="0" kern="1200" dirty="0">
                <a:solidFill>
                  <a:schemeClr val="tx1"/>
                </a:solidFill>
                <a:effectLst/>
                <a:latin typeface="+mn-lt"/>
                <a:ea typeface="+mn-ea"/>
                <a:cs typeface="+mn-cs"/>
              </a:rPr>
              <a:t>的投票权；</a:t>
            </a:r>
            <a:r>
              <a:rPr lang="en-US" sz="1200" b="0" i="0" kern="1200" dirty="0">
                <a:solidFill>
                  <a:schemeClr val="tx1"/>
                </a:solidFill>
                <a:effectLst/>
                <a:latin typeface="+mn-lt"/>
                <a:ea typeface="+mn-ea"/>
                <a:cs typeface="+mn-cs"/>
              </a:rPr>
              <a:t>Cosmic Blue Investments Limited</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8.3%</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的投票权；</a:t>
            </a:r>
            <a:r>
              <a:rPr lang="en-US" sz="1200" b="0" i="0" kern="1200" dirty="0">
                <a:solidFill>
                  <a:schemeClr val="tx1"/>
                </a:solidFill>
                <a:effectLst/>
                <a:latin typeface="+mn-lt"/>
                <a:ea typeface="+mn-ea"/>
                <a:cs typeface="+mn-cs"/>
              </a:rPr>
              <a:t>CTG Evergreen Investment XX Limited</a:t>
            </a:r>
            <a:r>
              <a:rPr lang="zh-CN" altLang="en-US" sz="1200" b="0" i="0" kern="1200" dirty="0">
                <a:solidFill>
                  <a:schemeClr val="tx1"/>
                </a:solidFill>
                <a:effectLst/>
                <a:latin typeface="+mn-lt"/>
                <a:ea typeface="+mn-ea"/>
                <a:cs typeface="+mn-cs"/>
              </a:rPr>
              <a:t>持股为</a:t>
            </a:r>
            <a:r>
              <a:rPr lang="en-US" altLang="zh-CN" sz="1200" b="0" i="0" kern="1200" dirty="0">
                <a:solidFill>
                  <a:schemeClr val="tx1"/>
                </a:solidFill>
                <a:effectLst/>
                <a:latin typeface="+mn-lt"/>
                <a:ea typeface="+mn-ea"/>
                <a:cs typeface="+mn-cs"/>
              </a:rPr>
              <a:t>6.8%</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的投票权。</a:t>
            </a:r>
          </a:p>
          <a:p>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5</a:t>
            </a:fld>
            <a:endParaRPr lang="en-US"/>
          </a:p>
        </p:txBody>
      </p:sp>
    </p:spTree>
    <p:extLst>
      <p:ext uri="{BB962C8B-B14F-4D97-AF65-F5344CB8AC3E}">
        <p14:creationId xmlns:p14="http://schemas.microsoft.com/office/powerpoint/2010/main" val="452892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1. </a:t>
            </a:r>
            <a:r>
              <a:rPr lang="zh-CN" altLang="en-US" sz="1200" kern="1200" dirty="0">
                <a:solidFill>
                  <a:schemeClr val="tx1"/>
                </a:solidFill>
                <a:latin typeface="+mn-lt"/>
                <a:ea typeface="+mn-ea"/>
                <a:cs typeface="+mn-cs"/>
              </a:rPr>
              <a:t>基于搜索引擎的精英问答平台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而在知乎这一问答平台上线之初，其创造和发展一定程度上模拟了外国问答网站</a:t>
            </a:r>
            <a:r>
              <a:rPr lang="en-US" altLang="zh-CN" dirty="0"/>
              <a:t>Quora</a:t>
            </a:r>
            <a:r>
              <a:rPr lang="zh-CN" altLang="en-US" dirty="0"/>
              <a:t>的发展经验，严格的注册邀请制度、设计初衷及其投票赞同多功能等有所借鉴， 另一方面基于精英知识分子对实用性知识的需求，平台内部早期聚集了一批专业性较强的专家级用户，其促成了知乎内部专业性内容的发展与创新，“打造严谨专业的精英问答平台”已成为知乎追求的方向。知乎平台对外宣传的主题正在处于不断的发展变化之中</a:t>
            </a:r>
            <a:r>
              <a:rPr lang="en-US" altLang="zh-CN" dirty="0"/>
              <a:t>——</a:t>
            </a:r>
            <a:r>
              <a:rPr lang="zh-CN" altLang="en-US" dirty="0"/>
              <a:t>由主打专业性与权威性的知识内容，到主打开拓受众的视野与见闻，再到主打在知乎平台上发挥不同人的不同优势。而与此同时，知乎的宣传口号也一直在变化。从刚上线时的“最专业的问答社区”，到“开拓更大的世界”，以及现在的“与他人分享你的世界”，基于搜索引擎而不断变化的“精英付费语音问答平台”正逐步开放其受众面，在权威精英的认证下鼓励认真、严谨而开放的科学态度成为知乎最大的标识。</a:t>
            </a:r>
            <a:endParaRPr lang="en-US" dirty="0"/>
          </a:p>
          <a:p>
            <a:endParaRPr lang="en-US" dirty="0"/>
          </a:p>
          <a:p>
            <a:r>
              <a:rPr lang="en-US" altLang="zh-CN" sz="1200" kern="1200" dirty="0">
                <a:solidFill>
                  <a:schemeClr val="tx1"/>
                </a:solidFill>
                <a:latin typeface="+mn-lt"/>
                <a:ea typeface="+mn-ea"/>
                <a:cs typeface="+mn-cs"/>
              </a:rPr>
              <a:t>2. </a:t>
            </a:r>
            <a:r>
              <a:rPr lang="zh-CN" altLang="en-US" sz="1200" kern="1200" dirty="0">
                <a:solidFill>
                  <a:schemeClr val="tx1"/>
                </a:solidFill>
                <a:latin typeface="+mn-lt"/>
                <a:ea typeface="+mn-ea"/>
                <a:cs typeface="+mn-cs"/>
              </a:rPr>
              <a:t>用户信任与自我实现为基础的社交区域</a:t>
            </a:r>
            <a:endParaRPr lang="en-US" dirty="0"/>
          </a:p>
          <a:p>
            <a:r>
              <a:rPr lang="zh-CN" altLang="en-US" sz="1200" kern="1200" dirty="0">
                <a:solidFill>
                  <a:schemeClr val="tx1"/>
                </a:solidFill>
                <a:latin typeface="+mn-lt"/>
                <a:ea typeface="+mn-ea"/>
                <a:cs typeface="+mn-cs"/>
              </a:rPr>
              <a:t>知乎在其动态发展的过程当中由权威性的知识问答社区逐渐向亲民化、大众化的方向发展。严苛的审核制度使得发展初期的知乎用户增长缓慢，高质量的内容问答限制了用户增长的条件。因而在 </a:t>
            </a:r>
            <a:r>
              <a:rPr lang="en-US" altLang="zh-CN" sz="1200" kern="1200" dirty="0">
                <a:solidFill>
                  <a:schemeClr val="tx1"/>
                </a:solidFill>
                <a:latin typeface="+mn-lt"/>
                <a:ea typeface="+mn-ea"/>
                <a:cs typeface="+mn-cs"/>
              </a:rPr>
              <a:t>2013 </a:t>
            </a:r>
            <a:r>
              <a:rPr lang="zh-CN" altLang="en-US" sz="1200" kern="1200" dirty="0">
                <a:solidFill>
                  <a:schemeClr val="tx1"/>
                </a:solidFill>
                <a:latin typeface="+mn-lt"/>
                <a:ea typeface="+mn-ea"/>
                <a:cs typeface="+mn-cs"/>
              </a:rPr>
              <a:t>年初，知乎的定位与主题开始从为高端用户服务的专业问答网站社区向基于兴趣的社交区域发展，知乎平台向公众放开注册制度，鼓励用户将知乎账号与 </a:t>
            </a:r>
            <a:r>
              <a:rPr lang="en-US" altLang="zh-CN" sz="1200" kern="1200" dirty="0" err="1">
                <a:solidFill>
                  <a:schemeClr val="tx1"/>
                </a:solidFill>
                <a:latin typeface="+mn-lt"/>
                <a:ea typeface="+mn-ea"/>
                <a:cs typeface="+mn-cs"/>
              </a:rPr>
              <a:t>qq</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微博账号绑定，是在社会的网络关系上形成的、基于各行各 业及生活中的问题与兴趣形成社区化的知识问答平台，将社交关系融入到线上问答平台当中，以关系社区的形式帮助疑问者解决问题。</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除去以信任为基础，自我实现的价值在知乎上的作用不可被忽视。它在满足用户分享知识的同时也满足了个人获取关注、建立威望的需求。相较于微博、</a:t>
            </a:r>
            <a:r>
              <a:rPr lang="en-US" altLang="zh-CN" sz="1200" kern="1200" dirty="0">
                <a:solidFill>
                  <a:schemeClr val="tx1"/>
                </a:solidFill>
                <a:latin typeface="+mn-lt"/>
                <a:ea typeface="+mn-ea"/>
                <a:cs typeface="+mn-cs"/>
              </a:rPr>
              <a:t>SNS</a:t>
            </a:r>
            <a:r>
              <a:rPr lang="zh-CN" altLang="en-US" sz="1200" kern="1200" dirty="0">
                <a:solidFill>
                  <a:schemeClr val="tx1"/>
                </a:solidFill>
                <a:latin typeface="+mn-lt"/>
                <a:ea typeface="+mn-ea"/>
                <a:cs typeface="+mn-cs"/>
              </a:rPr>
              <a:t>等社交为主要需求的社交平台，满足了人的社交需求，那么，知乎等问答社区则是满足了人的最高层次的两个需求：社会承认和自我实现的需求。尤其是在这样一个具有专业性、权威性的精英社区，回答的问题被精英、名人所“赞同”和“感谢”，顶层需求的强烈满足感比其他任何激励措施都更加持续有效。</a:t>
            </a:r>
            <a:endParaRPr lang="en-US" altLang="zh-CN"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3. </a:t>
            </a:r>
            <a:r>
              <a:rPr lang="zh-CN" altLang="en-US" sz="1200" kern="1200" dirty="0">
                <a:solidFill>
                  <a:schemeClr val="tx1"/>
                </a:solidFill>
                <a:latin typeface="+mn-lt"/>
                <a:ea typeface="+mn-ea"/>
                <a:cs typeface="+mn-cs"/>
              </a:rPr>
              <a:t>免费向知识变现转变的知识分享平台</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同期产生的知乎</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与知乎书店等知识付费产品以多样化、丰富 的知识体系与用户达成深度互动。对于 </a:t>
            </a:r>
            <a:r>
              <a:rPr lang="en-US" altLang="zh-CN" sz="1200" kern="1200" dirty="0">
                <a:solidFill>
                  <a:schemeClr val="tx1"/>
                </a:solidFill>
                <a:latin typeface="+mn-lt"/>
                <a:ea typeface="+mn-ea"/>
                <a:cs typeface="+mn-cs"/>
              </a:rPr>
              <a:t>2019 </a:t>
            </a:r>
            <a:r>
              <a:rPr lang="zh-CN" altLang="en-US" sz="1200" kern="1200" dirty="0">
                <a:solidFill>
                  <a:schemeClr val="tx1"/>
                </a:solidFill>
                <a:latin typeface="+mn-lt"/>
                <a:ea typeface="+mn-ea"/>
                <a:cs typeface="+mn-cs"/>
              </a:rPr>
              <a:t>年三月份知乎“盐选会员”的推出，知乎创始人、</a:t>
            </a:r>
            <a:r>
              <a:rPr lang="en-US" altLang="zh-CN" sz="1200" kern="1200" dirty="0">
                <a:solidFill>
                  <a:schemeClr val="tx1"/>
                </a:solidFill>
                <a:latin typeface="+mn-lt"/>
                <a:ea typeface="+mn-ea"/>
                <a:cs typeface="+mn-cs"/>
              </a:rPr>
              <a:t>CEO </a:t>
            </a:r>
            <a:r>
              <a:rPr lang="zh-CN" altLang="en-US" sz="1200" kern="1200" dirty="0">
                <a:solidFill>
                  <a:schemeClr val="tx1"/>
                </a:solidFill>
                <a:latin typeface="+mn-lt"/>
                <a:ea typeface="+mn-ea"/>
                <a:cs typeface="+mn-cs"/>
              </a:rPr>
              <a:t>周源表示：“这是知乎首次推出的全站式会员体系，我们希望把知乎的盐选会员服务打造为全网优质付费内容的精选，并且与社区平台深入整合，进一步丰富和完善知乎的商业模式。”</a:t>
            </a:r>
            <a:r>
              <a:rPr lang="en-US" altLang="zh-CN" sz="1200" kern="1200" dirty="0">
                <a:solidFill>
                  <a:schemeClr val="tx1"/>
                </a:solidFill>
                <a:latin typeface="+mn-lt"/>
                <a:ea typeface="+mn-ea"/>
                <a:cs typeface="+mn-cs"/>
              </a:rPr>
              <a:t>12</a:t>
            </a:r>
            <a:r>
              <a:rPr lang="zh-CN" altLang="en-US" sz="1200" kern="1200" dirty="0">
                <a:solidFill>
                  <a:schemeClr val="tx1"/>
                </a:solidFill>
                <a:latin typeface="+mn-lt"/>
                <a:ea typeface="+mn-ea"/>
                <a:cs typeface="+mn-cs"/>
              </a:rPr>
              <a:t>但同时根据互联网数据分析平台“易观千帆”调查显示，知乎用户在</a:t>
            </a:r>
            <a:r>
              <a:rPr lang="en-US" altLang="zh-CN" sz="1200" kern="1200" dirty="0">
                <a:solidFill>
                  <a:schemeClr val="tx1"/>
                </a:solidFill>
                <a:latin typeface="+mn-lt"/>
                <a:ea typeface="+mn-ea"/>
                <a:cs typeface="+mn-cs"/>
              </a:rPr>
              <a:t>2016</a:t>
            </a:r>
            <a:r>
              <a:rPr lang="zh-CN" altLang="en-US" sz="1200" kern="1200" dirty="0">
                <a:solidFill>
                  <a:schemeClr val="tx1"/>
                </a:solidFill>
                <a:latin typeface="+mn-lt"/>
                <a:ea typeface="+mn-ea"/>
                <a:cs typeface="+mn-cs"/>
              </a:rPr>
              <a:t>年到</a:t>
            </a:r>
            <a:r>
              <a:rPr lang="en-US" altLang="zh-CN" sz="1200" kern="1200" dirty="0">
                <a:solidFill>
                  <a:schemeClr val="tx1"/>
                </a:solidFill>
                <a:latin typeface="+mn-lt"/>
                <a:ea typeface="+mn-ea"/>
                <a:cs typeface="+mn-cs"/>
              </a:rPr>
              <a:t>2018</a:t>
            </a:r>
            <a:r>
              <a:rPr lang="zh-CN" altLang="en-US" sz="1200" kern="1200" dirty="0">
                <a:solidFill>
                  <a:schemeClr val="tx1"/>
                </a:solidFill>
                <a:latin typeface="+mn-lt"/>
                <a:ea typeface="+mn-ea"/>
                <a:cs typeface="+mn-cs"/>
              </a:rPr>
              <a:t>年的两年的时间内，逐渐从中高和高消费者为主，转变为中高和中等消费者为主。以前邀请制的精英集散地，正在向普惠型社区转变。中、高消费者流失，用户消费降级，对于知识付费来说并不是个好势头。</a:t>
            </a:r>
            <a:r>
              <a:rPr lang="en-US" altLang="zh-CN" sz="1200" kern="1200" dirty="0">
                <a:solidFill>
                  <a:schemeClr val="tx1"/>
                </a:solidFill>
                <a:latin typeface="+mn-lt"/>
                <a:ea typeface="+mn-ea"/>
                <a:cs typeface="+mn-cs"/>
              </a:rPr>
              <a:t>13</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6</a:t>
            </a:fld>
            <a:endParaRPr lang="en-US"/>
          </a:p>
        </p:txBody>
      </p:sp>
    </p:spTree>
    <p:extLst>
      <p:ext uri="{BB962C8B-B14F-4D97-AF65-F5344CB8AC3E}">
        <p14:creationId xmlns:p14="http://schemas.microsoft.com/office/powerpoint/2010/main" val="198176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err="1">
                <a:solidFill>
                  <a:schemeClr val="tx1"/>
                </a:solidFill>
                <a:latin typeface="+mn-lt"/>
                <a:ea typeface="+mn-ea"/>
                <a:cs typeface="+mn-cs"/>
              </a:rPr>
              <a:t>Zhihu</a:t>
            </a:r>
            <a:r>
              <a:rPr lang="en-US" altLang="zh-CN" sz="1200" kern="1200" dirty="0">
                <a:solidFill>
                  <a:schemeClr val="tx1"/>
                </a:solidFill>
                <a:latin typeface="+mn-lt"/>
                <a:ea typeface="+mn-ea"/>
                <a:cs typeface="+mn-cs"/>
              </a:rPr>
              <a:t> have incurred net loss and negative operating cash flow in the past. In 2019 and 2020, we had net loss of RMB1.0 billion and RMB517.6 million (US$79.3 million) and negative operating cash flow of RMB715.5 million and RMB244.4 million (US$37.5 million), respectively.</a:t>
            </a:r>
          </a:p>
          <a:p>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We cannot assure you that we will be able to generate profits or positive operating cash flow in the future. Our ability to achieve profitability and positive operating cash flow principally depends on our ability to further expand our user base and increase our revenue, but we cannot assure you that our user base will continue to maintain the growth momentum. We also need to continue enhancing our monetization to increase our revenue. We may experience losses and negative operating cash flow in the future due to our continued spending in marketing and cloud services and investments in technology, people, and new initiatives. We incurred in the past and expect to continue to incur in future periods share-based compensation expenses, and we expect our costs and operating expenses to continue to increase in absolute amounts as we expand our business, which may result in future losses. In addition, our ability to achieve and sustain profitability is affected by various factors, some of which are beyond our control, such as changes in macroeconomic conditions or competitive dynamics in the industry. If we cannot effectively maintain or achieve revenue growth at scale, or we are unable to maintain and enhance our profitability and liquidity, our business, financial condition, and results of operations may be materially and adversely affected.</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altLang="zh-CN" sz="1200" b="1" i="1" kern="1200" dirty="0">
                <a:solidFill>
                  <a:schemeClr val="tx1"/>
                </a:solidFill>
                <a:latin typeface="+mn-lt"/>
                <a:ea typeface="+mn-ea"/>
                <a:cs typeface="+mn-cs"/>
              </a:rPr>
              <a:t>Revenue</a:t>
            </a:r>
            <a:endParaRPr lang="zh-CN" altLang="en-US" sz="1200" b="1" i="1" kern="1200" dirty="0">
              <a:solidFill>
                <a:schemeClr val="tx1"/>
              </a:solidFill>
              <a:latin typeface="+mn-lt"/>
              <a:ea typeface="+mn-ea"/>
              <a:cs typeface="+mn-cs"/>
            </a:endParaRPr>
          </a:p>
          <a:p>
            <a:r>
              <a:rPr lang="en-US" altLang="zh-CN" sz="1200" b="0" i="0" kern="1200" dirty="0">
                <a:solidFill>
                  <a:schemeClr val="tx1"/>
                </a:solidFill>
                <a:latin typeface="+mn-lt"/>
                <a:ea typeface="+mn-ea"/>
                <a:cs typeface="+mn-cs"/>
              </a:rPr>
              <a:t>We generate revenue primarily through (</a:t>
            </a:r>
            <a:r>
              <a:rPr lang="en-US" altLang="zh-CN" sz="1200" b="0" i="0" kern="1200" dirty="0" err="1">
                <a:solidFill>
                  <a:schemeClr val="tx1"/>
                </a:solidFill>
                <a:latin typeface="+mn-lt"/>
                <a:ea typeface="+mn-ea"/>
                <a:cs typeface="+mn-cs"/>
              </a:rPr>
              <a:t>i</a:t>
            </a:r>
            <a:r>
              <a:rPr lang="en-US" altLang="zh-CN" sz="1200" b="0" i="0" kern="1200" dirty="0">
                <a:solidFill>
                  <a:schemeClr val="tx1"/>
                </a:solidFill>
                <a:latin typeface="+mn-lt"/>
                <a:ea typeface="+mn-ea"/>
                <a:cs typeface="+mn-cs"/>
              </a:rPr>
              <a:t>) advertising, (ii) paid membership, and (iii) content-commerce solutions. We also generate revenue from other services such as online education and e-commerce. The following table sets forth a breakdown of revenue by type both in absolute amount and as a percentage of our revenue for the periods indicated.</a:t>
            </a:r>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7</a:t>
            </a:fld>
            <a:endParaRPr lang="en-US"/>
          </a:p>
        </p:txBody>
      </p:sp>
    </p:spTree>
    <p:extLst>
      <p:ext uri="{BB962C8B-B14F-4D97-AF65-F5344CB8AC3E}">
        <p14:creationId xmlns:p14="http://schemas.microsoft.com/office/powerpoint/2010/main" val="73061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latin typeface="+mn-lt"/>
                <a:ea typeface="+mn-ea"/>
                <a:cs typeface="+mn-cs"/>
              </a:rPr>
              <a:t>平台知识话题内容社区板块的丰富和内容功能的加强，是知乎平台发展的核心方向，而知乎的商业模式也主要由知识内容板块的发展和用户对知识内容的需求驱动形成。对于</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端商业模式来说，知乎围绕着知识内容，从营销线、商品线、平台线和内容线进行了多角度布局，与</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端需求方一齐加强平台内容的丰富度和专业度。对于</a:t>
            </a:r>
            <a:r>
              <a:rPr lang="en-US" altLang="zh-CN" sz="1200" kern="1200" dirty="0">
                <a:solidFill>
                  <a:schemeClr val="tx1"/>
                </a:solidFill>
                <a:latin typeface="+mn-lt"/>
                <a:ea typeface="+mn-ea"/>
                <a:cs typeface="+mn-cs"/>
              </a:rPr>
              <a:t>C</a:t>
            </a:r>
            <a:r>
              <a:rPr lang="zh-CN" altLang="en-US" sz="1200" kern="1200" dirty="0">
                <a:solidFill>
                  <a:schemeClr val="tx1"/>
                </a:solidFill>
                <a:latin typeface="+mn-lt"/>
                <a:ea typeface="+mn-ea"/>
                <a:cs typeface="+mn-cs"/>
              </a:rPr>
              <a:t>端商业模式来说，会员购买、付费问答、内容付费模式的搭建帮助创作者提升了其内容变现能力和曝光度、激励其创作；并帮助用户筛选出精选内容，提升用户的内容体验。</a:t>
            </a:r>
            <a:endParaRPr lang="en-US" altLang="zh-CN"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知识类话题的交流是知乎的平台特征，也使知乎相较于娱乐、消费类等内容话题方向的平台来说，更能为教育行业品牌主提供贴合教育内容方向的营销环境。知乎以问答作为主要内容交流方式之一，使教育品牌主可以以品牌号的方式积极参与教育相关内容的问答，与用户建立起深度联系。知乎所搭建的以传授知识为主要目的的讲座</a:t>
            </a:r>
            <a:r>
              <a:rPr lang="en-US" altLang="zh-CN" sz="1200" kern="1200" dirty="0">
                <a:solidFill>
                  <a:schemeClr val="tx1"/>
                </a:solidFill>
                <a:latin typeface="+mn-lt"/>
                <a:ea typeface="+mn-ea"/>
                <a:cs typeface="+mn-cs"/>
              </a:rPr>
              <a:t>Live</a:t>
            </a:r>
            <a:r>
              <a:rPr lang="zh-CN" altLang="en-US" sz="1200" kern="1200" dirty="0">
                <a:solidFill>
                  <a:schemeClr val="tx1"/>
                </a:solidFill>
                <a:latin typeface="+mn-lt"/>
                <a:ea typeface="+mn-ea"/>
                <a:cs typeface="+mn-cs"/>
              </a:rPr>
              <a:t>和盐选专栏内容版块已使 平台用户对专业、深度的内容学习形成习惯，教育行业品牌主可通过与知乎合作，将课程内容与以上内容版块相融合，提升课程内容的用户覆盖面、引流转化能力等。</a:t>
            </a:r>
            <a:endParaRPr lang="en-US" dirty="0"/>
          </a:p>
          <a:p>
            <a:endParaRPr lang="en-US" dirty="0"/>
          </a:p>
        </p:txBody>
      </p:sp>
      <p:sp>
        <p:nvSpPr>
          <p:cNvPr id="4" name="Slide Number Placeholder 3"/>
          <p:cNvSpPr>
            <a:spLocks noGrp="1"/>
          </p:cNvSpPr>
          <p:nvPr>
            <p:ph type="sldNum" sz="quarter" idx="5"/>
          </p:nvPr>
        </p:nvSpPr>
        <p:spPr/>
        <p:txBody>
          <a:bodyPr/>
          <a:lstStyle/>
          <a:p>
            <a:fld id="{9562B670-81F0-4A7C-9374-E25D4FE655DC}" type="slidenum">
              <a:rPr lang="en-US" smtClean="0"/>
              <a:t>8</a:t>
            </a:fld>
            <a:endParaRPr lang="en-US"/>
          </a:p>
        </p:txBody>
      </p:sp>
    </p:spTree>
    <p:extLst>
      <p:ext uri="{BB962C8B-B14F-4D97-AF65-F5344CB8AC3E}">
        <p14:creationId xmlns:p14="http://schemas.microsoft.com/office/powerpoint/2010/main" val="170044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注意</a:t>
            </a:r>
            <a:r>
              <a:rPr lang="zh-CN" altLang="en-US" dirty="0"/>
              <a:t>：</a:t>
            </a:r>
            <a:r>
              <a:rPr lang="en-US" dirty="0" err="1"/>
              <a:t>日新安装率在逐步降低</a:t>
            </a:r>
            <a:r>
              <a:rPr lang="zh-CN" altLang="en-US" dirty="0"/>
              <a:t>，</a:t>
            </a:r>
            <a:r>
              <a:rPr lang="en-US" dirty="0" err="1"/>
              <a:t>可能</a:t>
            </a:r>
            <a:r>
              <a:rPr lang="zh-CN" altLang="en-US" dirty="0"/>
              <a:t>表现</a:t>
            </a:r>
            <a:r>
              <a:rPr lang="en-US" dirty="0" err="1"/>
              <a:t>知乎的渗透率增长在放缓</a:t>
            </a:r>
            <a:r>
              <a:rPr lang="en-US" dirty="0"/>
              <a:t>。</a:t>
            </a:r>
          </a:p>
        </p:txBody>
      </p:sp>
      <p:sp>
        <p:nvSpPr>
          <p:cNvPr id="4" name="Slide Number Placeholder 3"/>
          <p:cNvSpPr>
            <a:spLocks noGrp="1"/>
          </p:cNvSpPr>
          <p:nvPr>
            <p:ph type="sldNum" sz="quarter" idx="5"/>
          </p:nvPr>
        </p:nvSpPr>
        <p:spPr/>
        <p:txBody>
          <a:bodyPr/>
          <a:lstStyle/>
          <a:p>
            <a:fld id="{9562B670-81F0-4A7C-9374-E25D4FE655DC}" type="slidenum">
              <a:rPr lang="en-US" smtClean="0"/>
              <a:t>9</a:t>
            </a:fld>
            <a:endParaRPr lang="en-US"/>
          </a:p>
        </p:txBody>
      </p:sp>
    </p:spTree>
    <p:extLst>
      <p:ext uri="{BB962C8B-B14F-4D97-AF65-F5344CB8AC3E}">
        <p14:creationId xmlns:p14="http://schemas.microsoft.com/office/powerpoint/2010/main" val="103383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F10A-E140-486C-88C3-E9B5962E0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C1172-8E36-4FF0-B1D1-B22D3478F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37B20-8352-4DF0-AF98-FEC16344714C}"/>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5" name="Footer Placeholder 4">
            <a:extLst>
              <a:ext uri="{FF2B5EF4-FFF2-40B4-BE49-F238E27FC236}">
                <a16:creationId xmlns:a16="http://schemas.microsoft.com/office/drawing/2014/main" id="{FA50AF8C-15F3-4935-83E1-B010E5F4C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65830-1BD1-4D3B-BD6C-64735BAF4840}"/>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34925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10DC-B3E3-4763-9800-FB6F6147C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C3819-9E08-4FA3-9CC5-1BAFF6950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AFD2E-FCE8-4000-B80B-384CEC5807C6}"/>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5" name="Footer Placeholder 4">
            <a:extLst>
              <a:ext uri="{FF2B5EF4-FFF2-40B4-BE49-F238E27FC236}">
                <a16:creationId xmlns:a16="http://schemas.microsoft.com/office/drawing/2014/main" id="{7642D140-21CA-4622-86D3-01B1CC8E3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E2A81-8EC3-4EDC-BF3C-02405C38CD82}"/>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54726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1B2F3-088A-43F4-B731-9833B591A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AA8E4-FAFA-4A5D-A9D9-4ABBE3A2B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1A6DA-11F5-47ED-B15B-7070C22B3B50}"/>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5" name="Footer Placeholder 4">
            <a:extLst>
              <a:ext uri="{FF2B5EF4-FFF2-40B4-BE49-F238E27FC236}">
                <a16:creationId xmlns:a16="http://schemas.microsoft.com/office/drawing/2014/main" id="{351838EC-177B-4DDD-AA7C-BDB36F21C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086CC-0339-4DE3-A426-B6926B37CE14}"/>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342372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C587-81C8-4836-A736-E191C02EA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BA072-EAF9-4437-B65C-24010307EA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4A70E-06C3-4C90-BE3D-7479FA109FEA}"/>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5" name="Footer Placeholder 4">
            <a:extLst>
              <a:ext uri="{FF2B5EF4-FFF2-40B4-BE49-F238E27FC236}">
                <a16:creationId xmlns:a16="http://schemas.microsoft.com/office/drawing/2014/main" id="{38C1D2F1-BF4F-402F-AA25-4177E88B0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8C0A7-F7CC-4AFE-89BB-D8291A6FE1DA}"/>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77646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FFC-7511-45A5-B521-D043442D6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FB374F-C86C-4407-B5C7-E8C3609FA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D0819-55C2-4568-A75C-C8BEC7E1C5E1}"/>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5" name="Footer Placeholder 4">
            <a:extLst>
              <a:ext uri="{FF2B5EF4-FFF2-40B4-BE49-F238E27FC236}">
                <a16:creationId xmlns:a16="http://schemas.microsoft.com/office/drawing/2014/main" id="{C0D6E3BF-FE4C-4362-B46B-E31825F1F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98348-06EF-45B4-9976-D6F9BD9B6E41}"/>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21747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FBA-F113-4125-97E9-91B9CD9AE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EE7390-6826-44C1-8DF8-400082BF4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500F7E-A8FE-4D7E-892A-8748DA63D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51FDF-40B0-4C53-A66D-D71048109E95}"/>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6" name="Footer Placeholder 5">
            <a:extLst>
              <a:ext uri="{FF2B5EF4-FFF2-40B4-BE49-F238E27FC236}">
                <a16:creationId xmlns:a16="http://schemas.microsoft.com/office/drawing/2014/main" id="{4DE572C6-1A30-464B-8EF5-852FB4CC6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5B2C7-0272-43E5-9E10-9679A1DA9BF6}"/>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407705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792C-16B7-4C68-A63E-0DF4BE4C7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B0906-B504-49B0-996C-491A1112B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6654F-DBDF-4856-8041-6EEDDAF14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5607A-DE57-4A36-B992-E2831B649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35048-11E0-4016-8AB1-D23E03E8DD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2505A-7886-4AB4-AAC1-FC3AEE1705EC}"/>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8" name="Footer Placeholder 7">
            <a:extLst>
              <a:ext uri="{FF2B5EF4-FFF2-40B4-BE49-F238E27FC236}">
                <a16:creationId xmlns:a16="http://schemas.microsoft.com/office/drawing/2014/main" id="{4A8F04B2-4CF1-4261-A243-B2E127118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A8EDB-5929-4B8A-BB31-4A209047E164}"/>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5929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EDC5-760A-4C60-8213-A6E921110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207B41-3DD4-42AA-A0A5-D65192ED8603}"/>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4" name="Footer Placeholder 3">
            <a:extLst>
              <a:ext uri="{FF2B5EF4-FFF2-40B4-BE49-F238E27FC236}">
                <a16:creationId xmlns:a16="http://schemas.microsoft.com/office/drawing/2014/main" id="{A9831D37-5642-49B3-B035-6DFD4697C2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DEC37-5AE0-4395-ADCA-41CCB1E63899}"/>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7953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9841A-AEA4-49B7-9550-9ADA3BADFD56}"/>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3" name="Footer Placeholder 2">
            <a:extLst>
              <a:ext uri="{FF2B5EF4-FFF2-40B4-BE49-F238E27FC236}">
                <a16:creationId xmlns:a16="http://schemas.microsoft.com/office/drawing/2014/main" id="{A922CD32-9E73-42C6-8D2E-E41C04D827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E92DD-DDF5-412F-BE1C-1B45697D51EE}"/>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96142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9BB7-F93E-4102-ACE8-E177907EF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D023DA-11FD-4C4E-9D15-892706856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17F6F-3C95-4429-A969-6304BFC6D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AABA0-9327-4A81-B7C7-F79B8264D48E}"/>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6" name="Footer Placeholder 5">
            <a:extLst>
              <a:ext uri="{FF2B5EF4-FFF2-40B4-BE49-F238E27FC236}">
                <a16:creationId xmlns:a16="http://schemas.microsoft.com/office/drawing/2014/main" id="{D785711B-E580-4775-8454-D5D0AD8D4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6D419-A2B0-4D90-9BAF-A0B49A669792}"/>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210905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CF24-693C-495F-8A45-79CBE34CE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13665F-090E-4ADD-9886-56F77DB11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084DE2-2EA8-4D3D-BAF2-F63EC350D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B444A-AF9C-483A-A2AB-B0565862B4E4}"/>
              </a:ext>
            </a:extLst>
          </p:cNvPr>
          <p:cNvSpPr>
            <a:spLocks noGrp="1"/>
          </p:cNvSpPr>
          <p:nvPr>
            <p:ph type="dt" sz="half" idx="10"/>
          </p:nvPr>
        </p:nvSpPr>
        <p:spPr/>
        <p:txBody>
          <a:bodyPr/>
          <a:lstStyle/>
          <a:p>
            <a:fld id="{17446165-55C3-4D83-AA82-8C85518F66E9}" type="datetimeFigureOut">
              <a:rPr lang="en-US" smtClean="0"/>
              <a:t>3/15/2021</a:t>
            </a:fld>
            <a:endParaRPr lang="en-US"/>
          </a:p>
        </p:txBody>
      </p:sp>
      <p:sp>
        <p:nvSpPr>
          <p:cNvPr id="6" name="Footer Placeholder 5">
            <a:extLst>
              <a:ext uri="{FF2B5EF4-FFF2-40B4-BE49-F238E27FC236}">
                <a16:creationId xmlns:a16="http://schemas.microsoft.com/office/drawing/2014/main" id="{3827DFD0-7BEC-4301-B453-DDEFE2480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48EE4-2723-45D6-B03A-A16F14864CEE}"/>
              </a:ext>
            </a:extLst>
          </p:cNvPr>
          <p:cNvSpPr>
            <a:spLocks noGrp="1"/>
          </p:cNvSpPr>
          <p:nvPr>
            <p:ph type="sldNum" sz="quarter" idx="12"/>
          </p:nvPr>
        </p:nvSpPr>
        <p:spPr/>
        <p:txBody>
          <a:bodyPr/>
          <a:lstStyle/>
          <a:p>
            <a:fld id="{F405EA47-2963-4573-BB62-6B9DADB159EA}" type="slidenum">
              <a:rPr lang="en-US" smtClean="0"/>
              <a:t>‹#›</a:t>
            </a:fld>
            <a:endParaRPr lang="en-US"/>
          </a:p>
        </p:txBody>
      </p:sp>
    </p:spTree>
    <p:extLst>
      <p:ext uri="{BB962C8B-B14F-4D97-AF65-F5344CB8AC3E}">
        <p14:creationId xmlns:p14="http://schemas.microsoft.com/office/powerpoint/2010/main" val="121752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4FE72-8D55-426E-8D6E-ED179208C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C6721B-4A36-408E-B251-53A3E782C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A2F4-01E3-4216-996A-3F1472D4B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46165-55C3-4D83-AA82-8C85518F66E9}" type="datetimeFigureOut">
              <a:rPr lang="en-US" smtClean="0"/>
              <a:t>3/15/2021</a:t>
            </a:fld>
            <a:endParaRPr lang="en-US"/>
          </a:p>
        </p:txBody>
      </p:sp>
      <p:sp>
        <p:nvSpPr>
          <p:cNvPr id="5" name="Footer Placeholder 4">
            <a:extLst>
              <a:ext uri="{FF2B5EF4-FFF2-40B4-BE49-F238E27FC236}">
                <a16:creationId xmlns:a16="http://schemas.microsoft.com/office/drawing/2014/main" id="{CB647A79-743E-49DB-BF30-3236D0413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8F42C-0B17-45E2-B577-CB4574F6D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5EA47-2963-4573-BB62-6B9DADB159EA}" type="slidenum">
              <a:rPr lang="en-US" smtClean="0"/>
              <a:t>‹#›</a:t>
            </a:fld>
            <a:endParaRPr lang="en-US"/>
          </a:p>
        </p:txBody>
      </p:sp>
    </p:spTree>
    <p:extLst>
      <p:ext uri="{BB962C8B-B14F-4D97-AF65-F5344CB8AC3E}">
        <p14:creationId xmlns:p14="http://schemas.microsoft.com/office/powerpoint/2010/main" val="283953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D0B-893A-462C-AB85-3220407BDD69}"/>
              </a:ext>
            </a:extLst>
          </p:cNvPr>
          <p:cNvSpPr>
            <a:spLocks noGrp="1"/>
          </p:cNvSpPr>
          <p:nvPr>
            <p:ph type="ctrTitle"/>
          </p:nvPr>
        </p:nvSpPr>
        <p:spPr/>
        <p:txBody>
          <a:bodyPr>
            <a:normAutofit/>
          </a:bodyPr>
          <a:lstStyle/>
          <a:p>
            <a:r>
              <a:rPr lang="en-US" dirty="0" err="1">
                <a:latin typeface="楷体" panose="02010609060101010101" pitchFamily="49" charset="-122"/>
                <a:ea typeface="楷体" panose="02010609060101010101" pitchFamily="49" charset="-122"/>
              </a:rPr>
              <a:t>关于</a:t>
            </a:r>
            <a:r>
              <a:rPr lang="zh-CN" altLang="en-US" dirty="0">
                <a:latin typeface="楷体" panose="02010609060101010101" pitchFamily="49" charset="-122"/>
                <a:ea typeface="楷体" panose="02010609060101010101" pitchFamily="49" charset="-122"/>
              </a:rPr>
              <a:t>“</a:t>
            </a:r>
            <a:r>
              <a:rPr lang="en-US" dirty="0" err="1">
                <a:latin typeface="楷体" panose="02010609060101010101" pitchFamily="49" charset="-122"/>
                <a:ea typeface="楷体" panose="02010609060101010101" pitchFamily="49" charset="-122"/>
              </a:rPr>
              <a:t>知乎</a:t>
            </a:r>
            <a:r>
              <a:rPr lang="zh-CN" altLang="en-US" dirty="0">
                <a:latin typeface="楷体" panose="02010609060101010101" pitchFamily="49" charset="-122"/>
                <a:ea typeface="楷体" panose="02010609060101010101" pitchFamily="49" charset="-122"/>
              </a:rPr>
              <a:t>”</a:t>
            </a:r>
            <a:r>
              <a:rPr lang="en-US" dirty="0" err="1">
                <a:latin typeface="楷体" panose="02010609060101010101" pitchFamily="49" charset="-122"/>
                <a:ea typeface="楷体" panose="02010609060101010101" pitchFamily="49" charset="-122"/>
              </a:rPr>
              <a:t>的分析</a:t>
            </a:r>
            <a:r>
              <a:rPr lang="zh-CN" altLang="en-US" dirty="0">
                <a:latin typeface="楷体" panose="02010609060101010101" pitchFamily="49" charset="-122"/>
                <a:ea typeface="楷体" panose="02010609060101010101" pitchFamily="49" charset="-122"/>
              </a:rPr>
              <a:t>报告</a:t>
            </a:r>
            <a:endParaRPr lang="en-US" dirty="0">
              <a:latin typeface="楷体" panose="02010609060101010101" pitchFamily="49" charset="-122"/>
              <a:ea typeface="楷体" panose="02010609060101010101" pitchFamily="49" charset="-122"/>
            </a:endParaRPr>
          </a:p>
        </p:txBody>
      </p:sp>
      <p:sp>
        <p:nvSpPr>
          <p:cNvPr id="3" name="Subtitle 2">
            <a:extLst>
              <a:ext uri="{FF2B5EF4-FFF2-40B4-BE49-F238E27FC236}">
                <a16:creationId xmlns:a16="http://schemas.microsoft.com/office/drawing/2014/main" id="{5C413281-6620-46CD-A5BB-5BF6FC871061}"/>
              </a:ext>
            </a:extLst>
          </p:cNvPr>
          <p:cNvSpPr>
            <a:spLocks noGrp="1"/>
          </p:cNvSpPr>
          <p:nvPr>
            <p:ph type="subTitle" idx="1"/>
          </p:nvPr>
        </p:nvSpPr>
        <p:spPr>
          <a:xfrm>
            <a:off x="1524000" y="3621386"/>
            <a:ext cx="9144000" cy="1636414"/>
          </a:xfrm>
        </p:spPr>
        <p:txBody>
          <a:bodyPr>
            <a:normAutofit fontScale="92500" lnSpcReduction="10000"/>
          </a:bodyPr>
          <a:lstStyle/>
          <a:p>
            <a:endParaRPr lang="en-US" altLang="zh-CN" dirty="0"/>
          </a:p>
          <a:p>
            <a:endParaRPr lang="en-US" altLang="zh-CN" dirty="0"/>
          </a:p>
          <a:p>
            <a:r>
              <a:rPr lang="zh-CN" altLang="en-US" dirty="0"/>
              <a:t>钟佳成</a:t>
            </a:r>
            <a:endParaRPr lang="en-US" altLang="zh-CN" dirty="0"/>
          </a:p>
          <a:p>
            <a:r>
              <a:rPr lang="en-US" altLang="zh-CN" dirty="0"/>
              <a:t>2021</a:t>
            </a:r>
            <a:r>
              <a:rPr lang="zh-CN" altLang="en-US" dirty="0"/>
              <a:t>年</a:t>
            </a:r>
            <a:r>
              <a:rPr lang="en-US" altLang="zh-CN" dirty="0"/>
              <a:t>3</a:t>
            </a:r>
            <a:r>
              <a:rPr lang="zh-CN" altLang="en-US" dirty="0"/>
              <a:t>月</a:t>
            </a:r>
            <a:r>
              <a:rPr lang="en-US" altLang="zh-CN" dirty="0"/>
              <a:t>14</a:t>
            </a:r>
            <a:r>
              <a:rPr lang="zh-CN" altLang="en-US" dirty="0"/>
              <a:t>日</a:t>
            </a:r>
            <a:endParaRPr lang="en-US" dirty="0"/>
          </a:p>
        </p:txBody>
      </p:sp>
    </p:spTree>
    <p:extLst>
      <p:ext uri="{BB962C8B-B14F-4D97-AF65-F5344CB8AC3E}">
        <p14:creationId xmlns:p14="http://schemas.microsoft.com/office/powerpoint/2010/main" val="99470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AC94-53D4-40F9-BA03-51C907204AC2}"/>
              </a:ext>
            </a:extLst>
          </p:cNvPr>
          <p:cNvSpPr>
            <a:spLocks noGrp="1"/>
          </p:cNvSpPr>
          <p:nvPr>
            <p:ph type="title"/>
          </p:nvPr>
        </p:nvSpPr>
        <p:spPr>
          <a:xfrm>
            <a:off x="838200" y="365125"/>
            <a:ext cx="10515600" cy="1219835"/>
          </a:xfrm>
        </p:spPr>
        <p:txBody>
          <a:bodyPr/>
          <a:lstStyle/>
          <a:p>
            <a:r>
              <a:rPr lang="zh-CN" altLang="en-US" dirty="0"/>
              <a:t>知乎</a:t>
            </a:r>
            <a:r>
              <a:rPr lang="en-US" altLang="zh-CN" dirty="0"/>
              <a:t>APP</a:t>
            </a:r>
            <a:r>
              <a:rPr lang="zh-CN" altLang="en-US" dirty="0"/>
              <a:t>运营数据</a:t>
            </a:r>
            <a:endParaRPr lang="en-US" dirty="0"/>
          </a:p>
        </p:txBody>
      </p:sp>
      <p:sp>
        <p:nvSpPr>
          <p:cNvPr id="3" name="Content Placeholder 2">
            <a:extLst>
              <a:ext uri="{FF2B5EF4-FFF2-40B4-BE49-F238E27FC236}">
                <a16:creationId xmlns:a16="http://schemas.microsoft.com/office/drawing/2014/main" id="{894599ED-0B76-4140-99E8-2C269E9ABB53}"/>
              </a:ext>
            </a:extLst>
          </p:cNvPr>
          <p:cNvSpPr>
            <a:spLocks noGrp="1"/>
          </p:cNvSpPr>
          <p:nvPr>
            <p:ph idx="1"/>
          </p:nvPr>
        </p:nvSpPr>
        <p:spPr>
          <a:xfrm>
            <a:off x="838200" y="1584960"/>
            <a:ext cx="10515600" cy="5214033"/>
          </a:xfrm>
        </p:spPr>
        <p:txBody>
          <a:bodyPr/>
          <a:lstStyle/>
          <a:p>
            <a:pPr marL="0" indent="0">
              <a:buNone/>
            </a:pPr>
            <a:endParaRPr lang="en-US" dirty="0"/>
          </a:p>
        </p:txBody>
      </p:sp>
      <p:graphicFrame>
        <p:nvGraphicFramePr>
          <p:cNvPr id="4" name="Chart 3">
            <a:extLst>
              <a:ext uri="{FF2B5EF4-FFF2-40B4-BE49-F238E27FC236}">
                <a16:creationId xmlns:a16="http://schemas.microsoft.com/office/drawing/2014/main" id="{102C903B-C2D1-42B4-9E22-EE2D3273454B}"/>
              </a:ext>
            </a:extLst>
          </p:cNvPr>
          <p:cNvGraphicFramePr>
            <a:graphicFrameLocks/>
          </p:cNvGraphicFramePr>
          <p:nvPr>
            <p:extLst>
              <p:ext uri="{D42A27DB-BD31-4B8C-83A1-F6EECF244321}">
                <p14:modId xmlns:p14="http://schemas.microsoft.com/office/powerpoint/2010/main" val="907704915"/>
              </p:ext>
            </p:extLst>
          </p:nvPr>
        </p:nvGraphicFramePr>
        <p:xfrm>
          <a:off x="838200" y="1584960"/>
          <a:ext cx="4592694" cy="2743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8F32D2A-339A-4674-93B9-27173CDC068E}"/>
              </a:ext>
            </a:extLst>
          </p:cNvPr>
          <p:cNvGraphicFramePr>
            <a:graphicFrameLocks/>
          </p:cNvGraphicFramePr>
          <p:nvPr>
            <p:extLst>
              <p:ext uri="{D42A27DB-BD31-4B8C-83A1-F6EECF244321}">
                <p14:modId xmlns:p14="http://schemas.microsoft.com/office/powerpoint/2010/main" val="3564032737"/>
              </p:ext>
            </p:extLst>
          </p:nvPr>
        </p:nvGraphicFramePr>
        <p:xfrm>
          <a:off x="6954742" y="1581328"/>
          <a:ext cx="4399058" cy="2687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5DB52E98-31D0-4A28-ACCA-5EB931DB89FD}"/>
              </a:ext>
            </a:extLst>
          </p:cNvPr>
          <p:cNvGraphicFramePr>
            <a:graphicFrameLocks/>
          </p:cNvGraphicFramePr>
          <p:nvPr>
            <p:extLst>
              <p:ext uri="{D42A27DB-BD31-4B8C-83A1-F6EECF244321}">
                <p14:modId xmlns:p14="http://schemas.microsoft.com/office/powerpoint/2010/main" val="2449885570"/>
              </p:ext>
            </p:extLst>
          </p:nvPr>
        </p:nvGraphicFramePr>
        <p:xfrm>
          <a:off x="3799653" y="4114800"/>
          <a:ext cx="4592694"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437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3320-B8D0-4483-90DF-AD4959F8142F}"/>
              </a:ext>
            </a:extLst>
          </p:cNvPr>
          <p:cNvSpPr>
            <a:spLocks noGrp="1"/>
          </p:cNvSpPr>
          <p:nvPr>
            <p:ph type="title"/>
          </p:nvPr>
        </p:nvSpPr>
        <p:spPr>
          <a:xfrm>
            <a:off x="838200" y="365125"/>
            <a:ext cx="10515600" cy="719963"/>
          </a:xfrm>
        </p:spPr>
        <p:txBody>
          <a:bodyPr/>
          <a:lstStyle/>
          <a:p>
            <a:r>
              <a:rPr lang="zh-CN" altLang="en-US" dirty="0"/>
              <a:t>知乎</a:t>
            </a:r>
            <a:r>
              <a:rPr lang="en-US" altLang="zh-CN" dirty="0"/>
              <a:t>APP</a:t>
            </a:r>
            <a:r>
              <a:rPr lang="zh-CN" altLang="en-US" dirty="0"/>
              <a:t>运营数据</a:t>
            </a:r>
            <a:endParaRPr lang="en-US" dirty="0"/>
          </a:p>
        </p:txBody>
      </p:sp>
      <p:graphicFrame>
        <p:nvGraphicFramePr>
          <p:cNvPr id="4" name="Content Placeholder 3">
            <a:extLst>
              <a:ext uri="{FF2B5EF4-FFF2-40B4-BE49-F238E27FC236}">
                <a16:creationId xmlns:a16="http://schemas.microsoft.com/office/drawing/2014/main" id="{D9424158-0277-4E6B-95FA-D32897CA7F4E}"/>
              </a:ext>
            </a:extLst>
          </p:cNvPr>
          <p:cNvGraphicFramePr>
            <a:graphicFrameLocks noGrp="1"/>
          </p:cNvGraphicFramePr>
          <p:nvPr>
            <p:ph idx="1"/>
            <p:extLst>
              <p:ext uri="{D42A27DB-BD31-4B8C-83A1-F6EECF244321}">
                <p14:modId xmlns:p14="http://schemas.microsoft.com/office/powerpoint/2010/main" val="3111538049"/>
              </p:ext>
            </p:extLst>
          </p:nvPr>
        </p:nvGraphicFramePr>
        <p:xfrm>
          <a:off x="499872" y="1085088"/>
          <a:ext cx="11192256" cy="50231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90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152E-0585-43E7-B995-51546180E424}"/>
              </a:ext>
            </a:extLst>
          </p:cNvPr>
          <p:cNvSpPr>
            <a:spLocks noGrp="1"/>
          </p:cNvSpPr>
          <p:nvPr>
            <p:ph type="title"/>
          </p:nvPr>
        </p:nvSpPr>
        <p:spPr/>
        <p:txBody>
          <a:bodyPr/>
          <a:lstStyle/>
          <a:p>
            <a:r>
              <a:rPr lang="zh-CN" altLang="en-US" dirty="0"/>
              <a:t>知乎用户特征</a:t>
            </a:r>
            <a:endParaRPr lang="en-US" dirty="0"/>
          </a:p>
        </p:txBody>
      </p:sp>
      <p:pic>
        <p:nvPicPr>
          <p:cNvPr id="5" name="Content Placeholder 3">
            <a:extLst>
              <a:ext uri="{FF2B5EF4-FFF2-40B4-BE49-F238E27FC236}">
                <a16:creationId xmlns:a16="http://schemas.microsoft.com/office/drawing/2014/main" id="{BBDB3491-74C5-43BB-AE54-1F104154E061}"/>
              </a:ext>
            </a:extLst>
          </p:cNvPr>
          <p:cNvPicPr>
            <a:picLocks noGrp="1" noChangeAspect="1"/>
          </p:cNvPicPr>
          <p:nvPr>
            <p:ph idx="1"/>
          </p:nvPr>
        </p:nvPicPr>
        <p:blipFill>
          <a:blip r:embed="rId3"/>
          <a:stretch>
            <a:fillRect/>
          </a:stretch>
        </p:blipFill>
        <p:spPr>
          <a:xfrm>
            <a:off x="200830" y="2978450"/>
            <a:ext cx="5602561" cy="2656677"/>
          </a:xfrm>
          <a:prstGeom prst="rect">
            <a:avLst/>
          </a:prstGeom>
        </p:spPr>
      </p:pic>
      <p:pic>
        <p:nvPicPr>
          <p:cNvPr id="6" name="Content Placeholder 3">
            <a:extLst>
              <a:ext uri="{FF2B5EF4-FFF2-40B4-BE49-F238E27FC236}">
                <a16:creationId xmlns:a16="http://schemas.microsoft.com/office/drawing/2014/main" id="{7620B339-10E6-46EC-8B07-DF727312F5AC}"/>
              </a:ext>
            </a:extLst>
          </p:cNvPr>
          <p:cNvPicPr>
            <a:picLocks noChangeAspect="1"/>
          </p:cNvPicPr>
          <p:nvPr/>
        </p:nvPicPr>
        <p:blipFill>
          <a:blip r:embed="rId4"/>
          <a:stretch>
            <a:fillRect/>
          </a:stretch>
        </p:blipFill>
        <p:spPr>
          <a:xfrm>
            <a:off x="6577588" y="2845209"/>
            <a:ext cx="5413582" cy="2923157"/>
          </a:xfrm>
          <a:prstGeom prst="rect">
            <a:avLst/>
          </a:prstGeom>
        </p:spPr>
      </p:pic>
      <p:sp>
        <p:nvSpPr>
          <p:cNvPr id="7" name="TextBox 6">
            <a:extLst>
              <a:ext uri="{FF2B5EF4-FFF2-40B4-BE49-F238E27FC236}">
                <a16:creationId xmlns:a16="http://schemas.microsoft.com/office/drawing/2014/main" id="{B2768549-6C4F-46CA-B8BF-F0A0341B9441}"/>
              </a:ext>
            </a:extLst>
          </p:cNvPr>
          <p:cNvSpPr txBox="1"/>
          <p:nvPr/>
        </p:nvSpPr>
        <p:spPr>
          <a:xfrm>
            <a:off x="838200" y="2123969"/>
            <a:ext cx="7340471"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知乎的知乎用户相较于其他平台更加的年轻，同时有较高的学历背景</a:t>
            </a:r>
            <a:endParaRPr lang="en-US" dirty="0"/>
          </a:p>
        </p:txBody>
      </p:sp>
    </p:spTree>
    <p:extLst>
      <p:ext uri="{BB962C8B-B14F-4D97-AF65-F5344CB8AC3E}">
        <p14:creationId xmlns:p14="http://schemas.microsoft.com/office/powerpoint/2010/main" val="328802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2FCC-9595-4AE4-833F-9F0F615A9135}"/>
              </a:ext>
            </a:extLst>
          </p:cNvPr>
          <p:cNvSpPr>
            <a:spLocks noGrp="1"/>
          </p:cNvSpPr>
          <p:nvPr>
            <p:ph type="title"/>
          </p:nvPr>
        </p:nvSpPr>
        <p:spPr/>
        <p:txBody>
          <a:bodyPr/>
          <a:lstStyle/>
          <a:p>
            <a:r>
              <a:rPr lang="en-US" dirty="0" err="1"/>
              <a:t>知乎的优势</a:t>
            </a:r>
            <a:endParaRPr lang="en-US" dirty="0"/>
          </a:p>
        </p:txBody>
      </p:sp>
      <p:sp>
        <p:nvSpPr>
          <p:cNvPr id="3" name="Content Placeholder 2">
            <a:extLst>
              <a:ext uri="{FF2B5EF4-FFF2-40B4-BE49-F238E27FC236}">
                <a16:creationId xmlns:a16="http://schemas.microsoft.com/office/drawing/2014/main" id="{555C5D02-0322-4A3D-A1A2-46A775D50A87}"/>
              </a:ext>
            </a:extLst>
          </p:cNvPr>
          <p:cNvSpPr>
            <a:spLocks noGrp="1"/>
          </p:cNvSpPr>
          <p:nvPr>
            <p:ph idx="1"/>
          </p:nvPr>
        </p:nvSpPr>
        <p:spPr/>
        <p:txBody>
          <a:bodyPr/>
          <a:lstStyle/>
          <a:p>
            <a:r>
              <a:rPr lang="zh-CN" altLang="en-US" dirty="0"/>
              <a:t>值得标志性的，值得信赖的在线内容社区</a:t>
            </a:r>
            <a:endParaRPr lang="en-US" altLang="zh-CN" dirty="0"/>
          </a:p>
          <a:p>
            <a:r>
              <a:rPr lang="zh-CN" altLang="en-US" dirty="0"/>
              <a:t>处于快速增长中的、高质量的用户生产内容</a:t>
            </a:r>
            <a:endParaRPr lang="en-US" altLang="zh-CN" dirty="0"/>
          </a:p>
          <a:p>
            <a:r>
              <a:rPr lang="zh-CN" altLang="en-US" dirty="0"/>
              <a:t>用户群体呈多样化增长，并且用户参与度很高</a:t>
            </a:r>
            <a:endParaRPr lang="en-US" altLang="zh-CN" dirty="0"/>
          </a:p>
          <a:p>
            <a:r>
              <a:rPr lang="zh-CN" altLang="en-US" dirty="0"/>
              <a:t>创新且内容为核心的变现方式</a:t>
            </a:r>
            <a:endParaRPr lang="en-US" altLang="zh-CN" dirty="0"/>
          </a:p>
          <a:p>
            <a:r>
              <a:rPr lang="zh-CN" altLang="en-US" dirty="0"/>
              <a:t>高超的技术的支撑和数据观分析能力</a:t>
            </a:r>
            <a:endParaRPr lang="en-US" altLang="zh-CN" dirty="0"/>
          </a:p>
          <a:p>
            <a:r>
              <a:rPr lang="zh-CN" altLang="en-US" dirty="0"/>
              <a:t>高水平的管理团队和很强的股东</a:t>
            </a:r>
            <a:endParaRPr lang="en-US" altLang="zh-CN" dirty="0"/>
          </a:p>
        </p:txBody>
      </p:sp>
    </p:spTree>
    <p:extLst>
      <p:ext uri="{BB962C8B-B14F-4D97-AF65-F5344CB8AC3E}">
        <p14:creationId xmlns:p14="http://schemas.microsoft.com/office/powerpoint/2010/main" val="247471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FBE0-5679-48BD-A898-8352FEF7A5D0}"/>
              </a:ext>
            </a:extLst>
          </p:cNvPr>
          <p:cNvSpPr>
            <a:spLocks noGrp="1"/>
          </p:cNvSpPr>
          <p:nvPr>
            <p:ph type="title"/>
          </p:nvPr>
        </p:nvSpPr>
        <p:spPr>
          <a:xfrm>
            <a:off x="838200" y="365125"/>
            <a:ext cx="10515600" cy="939419"/>
          </a:xfrm>
        </p:spPr>
        <p:txBody>
          <a:bodyPr/>
          <a:lstStyle/>
          <a:p>
            <a:r>
              <a:rPr lang="en-US" dirty="0" err="1"/>
              <a:t>知乎面临的挑战</a:t>
            </a:r>
            <a:endParaRPr lang="en-US" dirty="0"/>
          </a:p>
        </p:txBody>
      </p:sp>
      <p:sp>
        <p:nvSpPr>
          <p:cNvPr id="3" name="Content Placeholder 2">
            <a:extLst>
              <a:ext uri="{FF2B5EF4-FFF2-40B4-BE49-F238E27FC236}">
                <a16:creationId xmlns:a16="http://schemas.microsoft.com/office/drawing/2014/main" id="{2F97BC8A-707D-4837-B45A-B5722E150A43}"/>
              </a:ext>
            </a:extLst>
          </p:cNvPr>
          <p:cNvSpPr>
            <a:spLocks noGrp="1"/>
          </p:cNvSpPr>
          <p:nvPr>
            <p:ph idx="1"/>
          </p:nvPr>
        </p:nvSpPr>
        <p:spPr>
          <a:xfrm>
            <a:off x="838200" y="1450848"/>
            <a:ext cx="10515600" cy="5157216"/>
          </a:xfrm>
        </p:spPr>
        <p:txBody>
          <a:bodyPr>
            <a:normAutofit fontScale="70000" lnSpcReduction="20000"/>
          </a:bodyPr>
          <a:lstStyle/>
          <a:p>
            <a:r>
              <a:rPr lang="zh-CN" altLang="en-US" dirty="0"/>
              <a:t>知乎整体上的缺陷与弱点 </a:t>
            </a:r>
            <a:r>
              <a:rPr lang="en-US" altLang="zh-CN" dirty="0"/>
              <a:t>(</a:t>
            </a:r>
            <a:r>
              <a:rPr lang="zh-CN" altLang="en-US" dirty="0"/>
              <a:t>张则妍 </a:t>
            </a:r>
            <a:r>
              <a:rPr lang="en-US" altLang="zh-CN" dirty="0"/>
              <a:t>and </a:t>
            </a:r>
            <a:r>
              <a:rPr lang="zh-CN" altLang="en-US" dirty="0"/>
              <a:t>张思琦 </a:t>
            </a:r>
            <a:r>
              <a:rPr lang="en-US" altLang="zh-CN" dirty="0"/>
              <a:t>2017)</a:t>
            </a:r>
          </a:p>
          <a:p>
            <a:pPr lvl="1"/>
            <a:r>
              <a:rPr lang="zh-CN" altLang="en-US" dirty="0"/>
              <a:t>精英人群回答问题入不敷出</a:t>
            </a:r>
            <a:endParaRPr lang="en-US" dirty="0"/>
          </a:p>
          <a:p>
            <a:pPr lvl="1"/>
            <a:r>
              <a:rPr lang="zh-CN" altLang="en-US" dirty="0"/>
              <a:t>尚未找到合适的商业模式</a:t>
            </a:r>
            <a:endParaRPr lang="en-US" altLang="zh-CN" dirty="0"/>
          </a:p>
          <a:p>
            <a:pPr lvl="1"/>
            <a:r>
              <a:rPr lang="zh-CN" altLang="en-US" dirty="0"/>
              <a:t>广告数量和质量可能会影响用户满意度</a:t>
            </a:r>
            <a:endParaRPr lang="en-US" altLang="zh-CN" dirty="0"/>
          </a:p>
          <a:p>
            <a:pPr lvl="1"/>
            <a:r>
              <a:rPr lang="zh-CN" altLang="en-US" dirty="0"/>
              <a:t>问题过于个性或专业化，难以推广到一般层面</a:t>
            </a:r>
            <a:endParaRPr lang="en-US" altLang="zh-CN" dirty="0"/>
          </a:p>
          <a:p>
            <a:endParaRPr lang="en-US" altLang="zh-CN" dirty="0"/>
          </a:p>
          <a:p>
            <a:r>
              <a:rPr lang="zh-CN" altLang="en-US" dirty="0"/>
              <a:t>知乎 </a:t>
            </a:r>
            <a:r>
              <a:rPr lang="en-US" altLang="zh-CN" dirty="0"/>
              <a:t>live</a:t>
            </a:r>
            <a:r>
              <a:rPr lang="zh-CN" altLang="en-US" dirty="0"/>
              <a:t>知识变现的优势与存在问题 </a:t>
            </a:r>
            <a:endParaRPr lang="en-US" altLang="zh-CN" dirty="0"/>
          </a:p>
          <a:p>
            <a:pPr lvl="1"/>
            <a:r>
              <a:rPr lang="zh-CN" altLang="en-US" sz="2900" dirty="0"/>
              <a:t>（一） 知乎 </a:t>
            </a:r>
            <a:r>
              <a:rPr lang="en-US" altLang="zh-CN" sz="2900" dirty="0"/>
              <a:t>live</a:t>
            </a:r>
            <a:r>
              <a:rPr lang="zh-CN" altLang="en-US" sz="2900" dirty="0"/>
              <a:t>知识变现的优势 </a:t>
            </a:r>
            <a:endParaRPr lang="en-US" altLang="zh-CN" sz="2900" dirty="0"/>
          </a:p>
          <a:p>
            <a:pPr marL="0" indent="0">
              <a:buNone/>
            </a:pPr>
            <a:r>
              <a:rPr lang="en-US" altLang="zh-CN" sz="2400" dirty="0"/>
              <a:t>	1. </a:t>
            </a:r>
            <a:r>
              <a:rPr lang="zh-CN" altLang="en-US" sz="2400" dirty="0"/>
              <a:t>用户粘性高，社交建立垂类优势</a:t>
            </a:r>
            <a:endParaRPr lang="en-US" sz="2400" dirty="0"/>
          </a:p>
          <a:p>
            <a:pPr marL="0" indent="0">
              <a:buNone/>
            </a:pPr>
            <a:r>
              <a:rPr lang="en-US" altLang="zh-CN" sz="2900" dirty="0"/>
              <a:t>	2. </a:t>
            </a:r>
            <a:r>
              <a:rPr lang="zh-CN" altLang="en-US" sz="2900" dirty="0"/>
              <a:t>深度内容营销，覆盖范围广</a:t>
            </a:r>
            <a:endParaRPr lang="en-US" sz="2900" dirty="0"/>
          </a:p>
          <a:p>
            <a:pPr lvl="1"/>
            <a:r>
              <a:rPr lang="zh-CN" altLang="en-US" sz="2900" dirty="0"/>
              <a:t>（二）知乎 </a:t>
            </a:r>
            <a:r>
              <a:rPr lang="en-US" altLang="zh-CN" sz="2900" dirty="0"/>
              <a:t>live</a:t>
            </a:r>
            <a:r>
              <a:rPr lang="zh-CN" altLang="en-US" sz="2900" dirty="0"/>
              <a:t>知识变现存在的问题 </a:t>
            </a:r>
            <a:endParaRPr lang="en-US" altLang="zh-CN" sz="2900" dirty="0"/>
          </a:p>
          <a:p>
            <a:pPr marL="457200" lvl="1" indent="0">
              <a:buNone/>
            </a:pPr>
            <a:r>
              <a:rPr lang="en-US" altLang="zh-CN" dirty="0"/>
              <a:t>	1. </a:t>
            </a:r>
            <a:r>
              <a:rPr lang="zh-CN" altLang="en-US" dirty="0"/>
              <a:t>定价不合理，知乎 </a:t>
            </a:r>
            <a:r>
              <a:rPr lang="en-US" altLang="zh-CN" dirty="0"/>
              <a:t>live </a:t>
            </a:r>
            <a:r>
              <a:rPr lang="zh-CN" altLang="en-US" dirty="0"/>
              <a:t>大 </a:t>
            </a:r>
            <a:r>
              <a:rPr lang="en-US" altLang="zh-CN" dirty="0"/>
              <a:t>V </a:t>
            </a:r>
            <a:r>
              <a:rPr lang="zh-CN" altLang="en-US" dirty="0"/>
              <a:t>出走</a:t>
            </a:r>
            <a:endParaRPr lang="en-US" dirty="0"/>
          </a:p>
          <a:p>
            <a:pPr marL="457200" lvl="1" indent="0">
              <a:buNone/>
            </a:pPr>
            <a:r>
              <a:rPr lang="en-US" altLang="zh-CN" dirty="0"/>
              <a:t>	2. </a:t>
            </a:r>
            <a:r>
              <a:rPr lang="zh-CN" altLang="en-US" dirty="0"/>
              <a:t>内容质量有待提高</a:t>
            </a:r>
            <a:endParaRPr lang="en-US" altLang="zh-CN" dirty="0"/>
          </a:p>
          <a:p>
            <a:pPr marL="0" indent="0">
              <a:buNone/>
            </a:pPr>
            <a:endParaRPr lang="en-US" altLang="zh-CN" dirty="0"/>
          </a:p>
          <a:p>
            <a:pPr marL="0" indent="0">
              <a:buNone/>
            </a:pPr>
            <a:endParaRPr lang="en-US" altLang="zh-CN" dirty="0"/>
          </a:p>
          <a:p>
            <a:pPr marL="0" indent="0">
              <a:buNone/>
            </a:pPr>
            <a:r>
              <a:rPr lang="zh-CN" altLang="en-US" sz="1900" dirty="0"/>
              <a:t>来源：</a:t>
            </a:r>
            <a:endParaRPr lang="en-US" altLang="zh-CN" sz="1900" dirty="0"/>
          </a:p>
          <a:p>
            <a:pPr marL="0" indent="0">
              <a:buNone/>
            </a:pPr>
            <a:r>
              <a:rPr lang="zh-CN" altLang="en-US" sz="1900" dirty="0"/>
              <a:t>张则妍 </a:t>
            </a:r>
            <a:r>
              <a:rPr lang="en-US" altLang="zh-CN" sz="1900" dirty="0"/>
              <a:t>and </a:t>
            </a:r>
            <a:r>
              <a:rPr lang="zh-CN" altLang="en-US" sz="1900" dirty="0"/>
              <a:t>张思琦 </a:t>
            </a:r>
            <a:r>
              <a:rPr lang="en-US" altLang="zh-CN" sz="1900" dirty="0"/>
              <a:t>(2017). "</a:t>
            </a:r>
            <a:r>
              <a:rPr lang="zh-CN" altLang="en-US" sz="1900" dirty="0"/>
              <a:t>知乎网络问答社区的盈利方式分析</a:t>
            </a:r>
            <a:r>
              <a:rPr lang="en-US" altLang="zh-CN" sz="1900" dirty="0"/>
              <a:t>." </a:t>
            </a:r>
            <a:r>
              <a:rPr lang="zh-CN" altLang="en-US" sz="1900" u="sng" dirty="0"/>
              <a:t>收藏</a:t>
            </a:r>
            <a:r>
              <a:rPr lang="zh-CN" altLang="en-US" sz="1900" dirty="0"/>
              <a:t> </a:t>
            </a:r>
            <a:r>
              <a:rPr lang="en-US" altLang="zh-CN" sz="1900" b="1" dirty="0"/>
              <a:t>5</a:t>
            </a:r>
            <a:r>
              <a:rPr lang="en-US" altLang="zh-CN" sz="1900" dirty="0"/>
              <a:t>.</a:t>
            </a:r>
          </a:p>
        </p:txBody>
      </p:sp>
    </p:spTree>
    <p:extLst>
      <p:ext uri="{BB962C8B-B14F-4D97-AF65-F5344CB8AC3E}">
        <p14:creationId xmlns:p14="http://schemas.microsoft.com/office/powerpoint/2010/main" val="18112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C7A6-CF7B-4667-B11D-B44480638357}"/>
              </a:ext>
            </a:extLst>
          </p:cNvPr>
          <p:cNvSpPr>
            <a:spLocks noGrp="1"/>
          </p:cNvSpPr>
          <p:nvPr>
            <p:ph type="title"/>
          </p:nvPr>
        </p:nvSpPr>
        <p:spPr/>
        <p:txBody>
          <a:bodyPr/>
          <a:lstStyle/>
          <a:p>
            <a:r>
              <a:rPr lang="zh-CN" altLang="en-US" dirty="0"/>
              <a:t>对比微信、微博和知乎</a:t>
            </a:r>
            <a:br>
              <a:rPr lang="en-US" altLang="zh-CN" dirty="0"/>
            </a:br>
            <a:r>
              <a:rPr lang="en-US" altLang="zh-CN" sz="2800" dirty="0"/>
              <a:t>(</a:t>
            </a:r>
            <a:r>
              <a:rPr lang="zh-CN" altLang="en-US" sz="2800" dirty="0"/>
              <a:t>甘春梅</a:t>
            </a:r>
            <a:r>
              <a:rPr lang="en-US" altLang="zh-CN" sz="2800" dirty="0"/>
              <a:t>, </a:t>
            </a:r>
            <a:r>
              <a:rPr lang="zh-CN" altLang="en-US" sz="2800" dirty="0"/>
              <a:t>袁园 </a:t>
            </a:r>
            <a:r>
              <a:rPr lang="en-US" altLang="zh-CN" sz="2800" dirty="0"/>
              <a:t>et al. 2018)</a:t>
            </a:r>
            <a:endParaRPr lang="en-US" sz="2800" dirty="0"/>
          </a:p>
        </p:txBody>
      </p:sp>
      <p:sp>
        <p:nvSpPr>
          <p:cNvPr id="3" name="Content Placeholder 2">
            <a:extLst>
              <a:ext uri="{FF2B5EF4-FFF2-40B4-BE49-F238E27FC236}">
                <a16:creationId xmlns:a16="http://schemas.microsoft.com/office/drawing/2014/main" id="{D95980F1-5A51-4572-AD59-B0F1FD2F1B6D}"/>
              </a:ext>
            </a:extLst>
          </p:cNvPr>
          <p:cNvSpPr>
            <a:spLocks noGrp="1"/>
          </p:cNvSpPr>
          <p:nvPr>
            <p:ph idx="1"/>
          </p:nvPr>
        </p:nvSpPr>
        <p:spPr>
          <a:xfrm>
            <a:off x="838200" y="2401823"/>
            <a:ext cx="10515600" cy="3775139"/>
          </a:xfrm>
        </p:spPr>
        <p:txBody>
          <a:bodyPr>
            <a:normAutofit lnSpcReduction="10000"/>
          </a:bodyPr>
          <a:lstStyle/>
          <a:p>
            <a:r>
              <a:rPr lang="zh-CN" altLang="en-US" dirty="0"/>
              <a:t>社交搜索上，知乎用户的得分最高</a:t>
            </a:r>
            <a:endParaRPr lang="en-US" altLang="zh-CN" dirty="0"/>
          </a:p>
          <a:p>
            <a:r>
              <a:rPr lang="zh-CN" altLang="en-US" dirty="0"/>
              <a:t>在社交浏览方面，微博与知乎用户没有体现出显著差异</a:t>
            </a:r>
            <a:endParaRPr lang="en-US" altLang="zh-CN" dirty="0"/>
          </a:p>
          <a:p>
            <a:r>
              <a:rPr lang="zh-CN" altLang="en-US" dirty="0"/>
              <a:t>在消费潮流信息上，微信、微博、知乎均体现出显著差异，其中微博得分最高，知乎最低</a:t>
            </a:r>
            <a:endParaRPr lang="en-US" altLang="zh-CN" dirty="0"/>
          </a:p>
          <a:p>
            <a:endParaRPr lang="en-US" dirty="0"/>
          </a:p>
          <a:p>
            <a:pPr marL="0" indent="0">
              <a:buNone/>
            </a:pPr>
            <a:endParaRPr lang="en-US" dirty="0"/>
          </a:p>
          <a:p>
            <a:pPr marL="0" indent="0">
              <a:buNone/>
            </a:pPr>
            <a:r>
              <a:rPr lang="zh-CN" altLang="en-US" sz="1300" dirty="0"/>
              <a:t>来源：</a:t>
            </a:r>
            <a:endParaRPr lang="en-US" sz="1300" dirty="0"/>
          </a:p>
          <a:p>
            <a:pPr marL="0" indent="0">
              <a:buNone/>
            </a:pPr>
            <a:r>
              <a:rPr lang="zh-CN" altLang="en-US" sz="1300" dirty="0"/>
              <a:t>甘春梅</a:t>
            </a:r>
            <a:r>
              <a:rPr lang="en-US" altLang="zh-CN" sz="1300" dirty="0"/>
              <a:t>, </a:t>
            </a:r>
            <a:r>
              <a:rPr lang="en-US" sz="1300" dirty="0"/>
              <a:t>et al. (2018). "</a:t>
            </a:r>
            <a:r>
              <a:rPr lang="zh-CN" altLang="en-US" sz="1300" dirty="0"/>
              <a:t>社交媒体用户信息搜寻行为差异分析</a:t>
            </a:r>
            <a:r>
              <a:rPr lang="en-US" altLang="zh-CN" sz="1300" dirty="0"/>
              <a:t>: </a:t>
            </a:r>
            <a:r>
              <a:rPr lang="zh-CN" altLang="en-US" sz="1300" dirty="0"/>
              <a:t>基于微信</a:t>
            </a:r>
            <a:r>
              <a:rPr lang="en-US" altLang="zh-CN" sz="1300" dirty="0"/>
              <a:t>, </a:t>
            </a:r>
            <a:r>
              <a:rPr lang="zh-CN" altLang="en-US" sz="1300" dirty="0"/>
              <a:t>微博与知乎的比较</a:t>
            </a:r>
            <a:r>
              <a:rPr lang="en-US" altLang="zh-CN" sz="1300" dirty="0"/>
              <a:t>." </a:t>
            </a:r>
            <a:r>
              <a:rPr lang="zh-CN" altLang="en-US" sz="1300" u="sng" dirty="0"/>
              <a:t>第十三届 </a:t>
            </a:r>
            <a:r>
              <a:rPr lang="en-US" altLang="zh-CN" sz="1300" u="sng" dirty="0"/>
              <a:t>(2018) </a:t>
            </a:r>
            <a:r>
              <a:rPr lang="zh-CN" altLang="en-US" sz="1300" u="sng" dirty="0"/>
              <a:t>中国管理学年会论文集</a:t>
            </a:r>
            <a:r>
              <a:rPr lang="en-US" altLang="zh-CN" sz="1300" dirty="0"/>
              <a:t>.</a:t>
            </a:r>
          </a:p>
          <a:p>
            <a:pPr marL="0" indent="0">
              <a:buNone/>
            </a:pPr>
            <a:r>
              <a:rPr lang="en-US" altLang="zh-CN" sz="1300" dirty="0"/>
              <a:t>	</a:t>
            </a:r>
          </a:p>
          <a:p>
            <a:pPr marL="0" indent="0">
              <a:buNone/>
            </a:pPr>
            <a:endParaRPr lang="en-US" u="sng" dirty="0"/>
          </a:p>
        </p:txBody>
      </p:sp>
    </p:spTree>
    <p:extLst>
      <p:ext uri="{BB962C8B-B14F-4D97-AF65-F5344CB8AC3E}">
        <p14:creationId xmlns:p14="http://schemas.microsoft.com/office/powerpoint/2010/main" val="25945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689F-5CE0-4F97-B202-9BEFBC88F5D2}"/>
              </a:ext>
            </a:extLst>
          </p:cNvPr>
          <p:cNvSpPr>
            <a:spLocks noGrp="1"/>
          </p:cNvSpPr>
          <p:nvPr>
            <p:ph type="title"/>
          </p:nvPr>
        </p:nvSpPr>
        <p:spPr/>
        <p:txBody>
          <a:bodyPr/>
          <a:lstStyle/>
          <a:p>
            <a:r>
              <a:rPr lang="en-US" dirty="0" err="1"/>
              <a:t>中国内容社群的市场规模估计</a:t>
            </a:r>
            <a:endParaRPr lang="en-US" dirty="0"/>
          </a:p>
        </p:txBody>
      </p:sp>
      <p:pic>
        <p:nvPicPr>
          <p:cNvPr id="4" name="Content Placeholder 3">
            <a:extLst>
              <a:ext uri="{FF2B5EF4-FFF2-40B4-BE49-F238E27FC236}">
                <a16:creationId xmlns:a16="http://schemas.microsoft.com/office/drawing/2014/main" id="{9F673603-64B3-48EB-8A0E-2822CA4236D4}"/>
              </a:ext>
            </a:extLst>
          </p:cNvPr>
          <p:cNvPicPr>
            <a:picLocks noGrp="1" noChangeAspect="1"/>
          </p:cNvPicPr>
          <p:nvPr>
            <p:ph idx="1"/>
          </p:nvPr>
        </p:nvPicPr>
        <p:blipFill>
          <a:blip r:embed="rId3"/>
          <a:stretch>
            <a:fillRect/>
          </a:stretch>
        </p:blipFill>
        <p:spPr>
          <a:xfrm>
            <a:off x="1730488" y="1825625"/>
            <a:ext cx="8731023" cy="4351338"/>
          </a:xfrm>
          <a:prstGeom prst="rect">
            <a:avLst/>
          </a:prstGeom>
        </p:spPr>
      </p:pic>
    </p:spTree>
    <p:extLst>
      <p:ext uri="{BB962C8B-B14F-4D97-AF65-F5344CB8AC3E}">
        <p14:creationId xmlns:p14="http://schemas.microsoft.com/office/powerpoint/2010/main" val="187112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792D-55DE-419E-B3F5-F265A8B32523}"/>
              </a:ext>
            </a:extLst>
          </p:cNvPr>
          <p:cNvSpPr>
            <a:spLocks noGrp="1"/>
          </p:cNvSpPr>
          <p:nvPr>
            <p:ph type="title"/>
          </p:nvPr>
        </p:nvSpPr>
        <p:spPr/>
        <p:txBody>
          <a:bodyPr/>
          <a:lstStyle/>
          <a:p>
            <a:r>
              <a:rPr lang="zh-CN" altLang="en-US" dirty="0"/>
              <a:t>历史</a:t>
            </a:r>
            <a:endParaRPr lang="en-US" dirty="0"/>
          </a:p>
        </p:txBody>
      </p:sp>
      <p:pic>
        <p:nvPicPr>
          <p:cNvPr id="4" name="Content Placeholder 3">
            <a:extLst>
              <a:ext uri="{FF2B5EF4-FFF2-40B4-BE49-F238E27FC236}">
                <a16:creationId xmlns:a16="http://schemas.microsoft.com/office/drawing/2014/main" id="{10BB6352-23CF-4ACF-BF1E-587742E1CC67}"/>
              </a:ext>
            </a:extLst>
          </p:cNvPr>
          <p:cNvPicPr>
            <a:picLocks noGrp="1" noChangeAspect="1"/>
          </p:cNvPicPr>
          <p:nvPr>
            <p:ph idx="1"/>
          </p:nvPr>
        </p:nvPicPr>
        <p:blipFill>
          <a:blip r:embed="rId3"/>
          <a:stretch>
            <a:fillRect/>
          </a:stretch>
        </p:blipFill>
        <p:spPr>
          <a:xfrm>
            <a:off x="1774365" y="1736724"/>
            <a:ext cx="8643269" cy="3727223"/>
          </a:xfrm>
          <a:prstGeom prst="rect">
            <a:avLst/>
          </a:prstGeom>
        </p:spPr>
      </p:pic>
    </p:spTree>
    <p:extLst>
      <p:ext uri="{BB962C8B-B14F-4D97-AF65-F5344CB8AC3E}">
        <p14:creationId xmlns:p14="http://schemas.microsoft.com/office/powerpoint/2010/main" val="153053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7732-E22A-468B-A088-CA37A578D3B6}"/>
              </a:ext>
            </a:extLst>
          </p:cNvPr>
          <p:cNvSpPr>
            <a:spLocks noGrp="1"/>
          </p:cNvSpPr>
          <p:nvPr>
            <p:ph type="title"/>
          </p:nvPr>
        </p:nvSpPr>
        <p:spPr/>
        <p:txBody>
          <a:bodyPr/>
          <a:lstStyle/>
          <a:p>
            <a:r>
              <a:rPr lang="zh-CN" altLang="en-US" dirty="0"/>
              <a:t>知乎的组成</a:t>
            </a:r>
            <a:endParaRPr lang="en-US" dirty="0"/>
          </a:p>
        </p:txBody>
      </p:sp>
      <p:pic>
        <p:nvPicPr>
          <p:cNvPr id="4" name="Content Placeholder 3">
            <a:extLst>
              <a:ext uri="{FF2B5EF4-FFF2-40B4-BE49-F238E27FC236}">
                <a16:creationId xmlns:a16="http://schemas.microsoft.com/office/drawing/2014/main" id="{CB28AC03-BE93-4769-8DA9-F3E4AEB9931C}"/>
              </a:ext>
            </a:extLst>
          </p:cNvPr>
          <p:cNvPicPr>
            <a:picLocks noGrp="1" noChangeAspect="1"/>
          </p:cNvPicPr>
          <p:nvPr>
            <p:ph idx="1"/>
          </p:nvPr>
        </p:nvPicPr>
        <p:blipFill>
          <a:blip r:embed="rId3"/>
          <a:stretch>
            <a:fillRect/>
          </a:stretch>
        </p:blipFill>
        <p:spPr>
          <a:xfrm>
            <a:off x="838200" y="2059224"/>
            <a:ext cx="10515600" cy="3884140"/>
          </a:xfrm>
          <a:prstGeom prst="rect">
            <a:avLst/>
          </a:prstGeom>
        </p:spPr>
      </p:pic>
    </p:spTree>
    <p:extLst>
      <p:ext uri="{BB962C8B-B14F-4D97-AF65-F5344CB8AC3E}">
        <p14:creationId xmlns:p14="http://schemas.microsoft.com/office/powerpoint/2010/main" val="307058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1354-6F29-44F8-8583-AEA823C8485B}"/>
              </a:ext>
            </a:extLst>
          </p:cNvPr>
          <p:cNvSpPr>
            <a:spLocks noGrp="1"/>
          </p:cNvSpPr>
          <p:nvPr>
            <p:ph type="title"/>
          </p:nvPr>
        </p:nvSpPr>
        <p:spPr/>
        <p:txBody>
          <a:bodyPr/>
          <a:lstStyle/>
          <a:p>
            <a:r>
              <a:rPr lang="en-US" dirty="0" err="1"/>
              <a:t>知乎的持股结构</a:t>
            </a:r>
            <a:endParaRPr lang="en-US" dirty="0"/>
          </a:p>
        </p:txBody>
      </p:sp>
      <p:pic>
        <p:nvPicPr>
          <p:cNvPr id="4" name="Content Placeholder 3">
            <a:extLst>
              <a:ext uri="{FF2B5EF4-FFF2-40B4-BE49-F238E27FC236}">
                <a16:creationId xmlns:a16="http://schemas.microsoft.com/office/drawing/2014/main" id="{9E132C8C-B26D-47AF-881B-75FD4FC1F1F8}"/>
              </a:ext>
            </a:extLst>
          </p:cNvPr>
          <p:cNvPicPr>
            <a:picLocks noGrp="1" noChangeAspect="1"/>
          </p:cNvPicPr>
          <p:nvPr>
            <p:ph idx="1"/>
          </p:nvPr>
        </p:nvPicPr>
        <p:blipFill>
          <a:blip r:embed="rId3"/>
          <a:stretch>
            <a:fillRect/>
          </a:stretch>
        </p:blipFill>
        <p:spPr>
          <a:xfrm>
            <a:off x="2647540" y="1943612"/>
            <a:ext cx="6896919" cy="4351338"/>
          </a:xfrm>
          <a:prstGeom prst="rect">
            <a:avLst/>
          </a:prstGeom>
        </p:spPr>
      </p:pic>
    </p:spTree>
    <p:extLst>
      <p:ext uri="{BB962C8B-B14F-4D97-AF65-F5344CB8AC3E}">
        <p14:creationId xmlns:p14="http://schemas.microsoft.com/office/powerpoint/2010/main" val="294244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90F7-63E3-4366-AA02-DC9F21F09A88}"/>
              </a:ext>
            </a:extLst>
          </p:cNvPr>
          <p:cNvSpPr>
            <a:spLocks noGrp="1"/>
          </p:cNvSpPr>
          <p:nvPr>
            <p:ph type="title"/>
          </p:nvPr>
        </p:nvSpPr>
        <p:spPr/>
        <p:txBody>
          <a:bodyPr/>
          <a:lstStyle/>
          <a:p>
            <a:r>
              <a:rPr lang="zh-CN" altLang="en-US" dirty="0"/>
              <a:t>知乎的初步定位及现状</a:t>
            </a:r>
            <a:endParaRPr lang="en-US" dirty="0"/>
          </a:p>
        </p:txBody>
      </p:sp>
      <p:sp>
        <p:nvSpPr>
          <p:cNvPr id="3" name="Content Placeholder 2">
            <a:extLst>
              <a:ext uri="{FF2B5EF4-FFF2-40B4-BE49-F238E27FC236}">
                <a16:creationId xmlns:a16="http://schemas.microsoft.com/office/drawing/2014/main" id="{1675351A-C3B1-41E5-A647-353903CB64FC}"/>
              </a:ext>
            </a:extLst>
          </p:cNvPr>
          <p:cNvSpPr>
            <a:spLocks noGrp="1"/>
          </p:cNvSpPr>
          <p:nvPr>
            <p:ph idx="1"/>
          </p:nvPr>
        </p:nvSpPr>
        <p:spPr>
          <a:xfrm>
            <a:off x="838200" y="1825624"/>
            <a:ext cx="10515600" cy="4867783"/>
          </a:xfrm>
        </p:spPr>
        <p:txBody>
          <a:bodyPr>
            <a:normAutofit fontScale="85000" lnSpcReduction="10000"/>
          </a:bodyPr>
          <a:lstStyle/>
          <a:p>
            <a:pPr>
              <a:lnSpc>
                <a:spcPct val="120000"/>
              </a:lnSpc>
            </a:pPr>
            <a:r>
              <a:rPr lang="zh-CN" altLang="en-US" dirty="0"/>
              <a:t>知乎的初步定位</a:t>
            </a:r>
            <a:endParaRPr lang="en-US" altLang="zh-CN" dirty="0"/>
          </a:p>
          <a:p>
            <a:pPr marL="971550" lvl="1" indent="-514350">
              <a:lnSpc>
                <a:spcPct val="120000"/>
              </a:lnSpc>
              <a:buFont typeface="+mj-lt"/>
              <a:buAutoNum type="arabicPeriod"/>
            </a:pPr>
            <a:r>
              <a:rPr lang="zh-CN" altLang="en-US" dirty="0"/>
              <a:t>基于搜索引擎的精英问答平台</a:t>
            </a:r>
            <a:endParaRPr lang="en-US" altLang="zh-CN" dirty="0"/>
          </a:p>
          <a:p>
            <a:pPr marL="971550" lvl="1" indent="-514350">
              <a:lnSpc>
                <a:spcPct val="120000"/>
              </a:lnSpc>
              <a:buFont typeface="+mj-lt"/>
              <a:buAutoNum type="arabicPeriod"/>
            </a:pPr>
            <a:r>
              <a:rPr lang="zh-CN" altLang="en-US" dirty="0"/>
              <a:t>用户信任与自我实现为基础的社交区域</a:t>
            </a:r>
            <a:endParaRPr lang="en-US" altLang="zh-CN" dirty="0"/>
          </a:p>
          <a:p>
            <a:pPr marL="971550" lvl="1" indent="-514350">
              <a:lnSpc>
                <a:spcPct val="120000"/>
              </a:lnSpc>
              <a:buFont typeface="+mj-lt"/>
              <a:buAutoNum type="arabicPeriod"/>
            </a:pPr>
            <a:r>
              <a:rPr lang="zh-CN" altLang="en-US" dirty="0"/>
              <a:t>免费向知识变现转变的知识分享平台</a:t>
            </a:r>
            <a:endParaRPr lang="en-US" altLang="zh-CN" dirty="0"/>
          </a:p>
          <a:p>
            <a:pPr>
              <a:lnSpc>
                <a:spcPct val="120000"/>
              </a:lnSpc>
            </a:pPr>
            <a:r>
              <a:rPr lang="zh-CN" altLang="en-US" dirty="0"/>
              <a:t>知乎的近期现状</a:t>
            </a:r>
            <a:endParaRPr lang="en-US" altLang="zh-CN" dirty="0"/>
          </a:p>
          <a:p>
            <a:pPr lvl="1">
              <a:lnSpc>
                <a:spcPct val="120000"/>
              </a:lnSpc>
            </a:pPr>
            <a:r>
              <a:rPr lang="zh-CN" altLang="en-US" dirty="0"/>
              <a:t>知乎已经发展为中国最大的在线问答社区。截止到</a:t>
            </a:r>
            <a:r>
              <a:rPr lang="en-US" altLang="zh-CN" dirty="0"/>
              <a:t>2020年末</a:t>
            </a:r>
            <a:r>
              <a:rPr lang="zh-CN" altLang="en-US" dirty="0"/>
              <a:t>，</a:t>
            </a:r>
            <a:r>
              <a:rPr lang="en-US" altLang="zh-CN" dirty="0"/>
              <a:t>知乎拥有4,300万内容创作者。他们贡献了3亿多的问答。在2020年第四季度</a:t>
            </a:r>
            <a:r>
              <a:rPr lang="zh-CN" altLang="en-US" dirty="0"/>
              <a:t>，</a:t>
            </a:r>
            <a:r>
              <a:rPr lang="en-US" altLang="zh-CN" dirty="0"/>
              <a:t>知乎的平均MAU是7,500万</a:t>
            </a:r>
            <a:r>
              <a:rPr lang="zh-CN" altLang="en-US" dirty="0"/>
              <a:t>，</a:t>
            </a:r>
            <a:r>
              <a:rPr lang="en-US" altLang="zh-CN" dirty="0" err="1"/>
              <a:t>月平均用户</a:t>
            </a:r>
            <a:r>
              <a:rPr lang="zh-CN" altLang="en-US" dirty="0"/>
              <a:t>联络</a:t>
            </a:r>
            <a:r>
              <a:rPr lang="en-US" altLang="zh-CN" dirty="0"/>
              <a:t>为6.7</a:t>
            </a:r>
            <a:r>
              <a:rPr lang="zh-CN" altLang="en-US" dirty="0"/>
              <a:t>亿</a:t>
            </a:r>
            <a:r>
              <a:rPr lang="en-US" altLang="zh-CN" dirty="0"/>
              <a:t>次</a:t>
            </a:r>
          </a:p>
          <a:p>
            <a:pPr lvl="1">
              <a:lnSpc>
                <a:spcPct val="120000"/>
              </a:lnSpc>
            </a:pPr>
            <a:r>
              <a:rPr lang="zh-CN" altLang="en-US" dirty="0"/>
              <a:t> 知乎自</a:t>
            </a:r>
            <a:r>
              <a:rPr lang="en-US" altLang="zh-CN" dirty="0"/>
              <a:t>2016年起，引入了在线广告。在2018年引入了付费内容</a:t>
            </a:r>
            <a:r>
              <a:rPr lang="zh-CN" altLang="en-US" dirty="0"/>
              <a:t>，并且在</a:t>
            </a:r>
            <a:r>
              <a:rPr lang="en-US" altLang="zh-CN" dirty="0"/>
              <a:t>2019年上半年</a:t>
            </a:r>
            <a:r>
              <a:rPr lang="zh-CN" altLang="en-US" dirty="0"/>
              <a:t>创立</a:t>
            </a:r>
            <a:r>
              <a:rPr lang="en-US" altLang="zh-CN" dirty="0" err="1"/>
              <a:t>知乎盐选用户项目</a:t>
            </a:r>
            <a:r>
              <a:rPr lang="en-US" altLang="zh-CN" dirty="0"/>
              <a:t> </a:t>
            </a:r>
            <a:r>
              <a:rPr lang="zh-CN" altLang="en-US" dirty="0"/>
              <a:t>，最终在</a:t>
            </a:r>
            <a:r>
              <a:rPr lang="en-US" altLang="zh-CN" dirty="0"/>
              <a:t>2020年初期开始了内容商业解决方案。知乎的变现方式在不停地拓展，包括了在线教育和电商相关服务</a:t>
            </a:r>
            <a:r>
              <a:rPr lang="zh-CN" altLang="en-US" dirty="0"/>
              <a:t>。知乎的收益从</a:t>
            </a:r>
            <a:r>
              <a:rPr lang="en-US" altLang="zh-CN" dirty="0"/>
              <a:t>2019年的6.7亿增长至2020年的14亿</a:t>
            </a:r>
            <a:r>
              <a:rPr lang="zh-CN" altLang="en-US" dirty="0"/>
              <a:t>。而知乎的年损失为</a:t>
            </a:r>
            <a:r>
              <a:rPr lang="en-US" altLang="zh-CN" dirty="0"/>
              <a:t>2019年的10亿和2020年的5亿</a:t>
            </a:r>
          </a:p>
          <a:p>
            <a:pPr lvl="1">
              <a:lnSpc>
                <a:spcPct val="120000"/>
              </a:lnSpc>
            </a:pPr>
            <a:endParaRPr lang="en-US" altLang="zh-CN" dirty="0"/>
          </a:p>
          <a:p>
            <a:pPr marL="514350" indent="-514350">
              <a:lnSpc>
                <a:spcPct val="120000"/>
              </a:lnSpc>
              <a:buFont typeface="+mj-lt"/>
              <a:buAutoNum type="arabicPeriod"/>
            </a:pPr>
            <a:endParaRPr lang="en-US" altLang="zh-CN" dirty="0"/>
          </a:p>
          <a:p>
            <a:pPr marL="514350" indent="-514350">
              <a:lnSpc>
                <a:spcPct val="120000"/>
              </a:lnSpc>
              <a:buFont typeface="+mj-lt"/>
              <a:buAutoNum type="arabicPeriod"/>
            </a:pPr>
            <a:endParaRPr lang="en-US" altLang="zh-CN" dirty="0"/>
          </a:p>
          <a:p>
            <a:pPr marL="514350" indent="-514350">
              <a:lnSpc>
                <a:spcPct val="120000"/>
              </a:lnSpc>
              <a:buFont typeface="+mj-lt"/>
              <a:buAutoNum type="arabicPeriod"/>
            </a:pPr>
            <a:endParaRPr lang="en-US" dirty="0"/>
          </a:p>
        </p:txBody>
      </p:sp>
    </p:spTree>
    <p:extLst>
      <p:ext uri="{BB962C8B-B14F-4D97-AF65-F5344CB8AC3E}">
        <p14:creationId xmlns:p14="http://schemas.microsoft.com/office/powerpoint/2010/main" val="109683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AA7C-76CB-4BDD-A0BB-D8D93F475BA9}"/>
              </a:ext>
            </a:extLst>
          </p:cNvPr>
          <p:cNvSpPr>
            <a:spLocks noGrp="1"/>
          </p:cNvSpPr>
          <p:nvPr>
            <p:ph type="title"/>
          </p:nvPr>
        </p:nvSpPr>
        <p:spPr>
          <a:xfrm>
            <a:off x="838200" y="365126"/>
            <a:ext cx="10515600" cy="570736"/>
          </a:xfrm>
        </p:spPr>
        <p:txBody>
          <a:bodyPr>
            <a:normAutofit fontScale="90000"/>
          </a:bodyPr>
          <a:lstStyle/>
          <a:p>
            <a:r>
              <a:rPr lang="en-US" dirty="0" err="1"/>
              <a:t>知乎的收支情况</a:t>
            </a:r>
            <a:endParaRPr lang="en-US" dirty="0"/>
          </a:p>
        </p:txBody>
      </p:sp>
      <p:sp>
        <p:nvSpPr>
          <p:cNvPr id="3" name="Content Placeholder 2">
            <a:extLst>
              <a:ext uri="{FF2B5EF4-FFF2-40B4-BE49-F238E27FC236}">
                <a16:creationId xmlns:a16="http://schemas.microsoft.com/office/drawing/2014/main" id="{AB04B78D-4F73-41DC-8578-9660E5D127FE}"/>
              </a:ext>
            </a:extLst>
          </p:cNvPr>
          <p:cNvSpPr>
            <a:spLocks noGrp="1"/>
          </p:cNvSpPr>
          <p:nvPr>
            <p:ph idx="1"/>
          </p:nvPr>
        </p:nvSpPr>
        <p:spPr>
          <a:xfrm>
            <a:off x="838200" y="1072896"/>
            <a:ext cx="10515600" cy="5104067"/>
          </a:xfrm>
        </p:spPr>
        <p:txBody>
          <a:bodyPr/>
          <a:lstStyle/>
          <a:p>
            <a:r>
              <a:rPr lang="en-US" sz="2400" dirty="0" err="1"/>
              <a:t>知乎公司预计在未来一段时间内不</a:t>
            </a:r>
            <a:r>
              <a:rPr lang="zh-CN" altLang="en-US" sz="2400" dirty="0"/>
              <a:t>太</a:t>
            </a:r>
            <a:r>
              <a:rPr lang="en-US" sz="2400" dirty="0" err="1"/>
              <a:t>可能摆脱亏损的状态</a:t>
            </a:r>
            <a:endParaRPr lang="en-US" sz="2400" dirty="0"/>
          </a:p>
          <a:p>
            <a:pPr marL="0" indent="0">
              <a:buNone/>
            </a:pPr>
            <a:endParaRPr lang="en-US" b="1" dirty="0"/>
          </a:p>
        </p:txBody>
      </p:sp>
      <p:pic>
        <p:nvPicPr>
          <p:cNvPr id="5" name="Picture 4">
            <a:extLst>
              <a:ext uri="{FF2B5EF4-FFF2-40B4-BE49-F238E27FC236}">
                <a16:creationId xmlns:a16="http://schemas.microsoft.com/office/drawing/2014/main" id="{D47A76F7-B596-4FD7-ACA9-852DC404D77B}"/>
              </a:ext>
            </a:extLst>
          </p:cNvPr>
          <p:cNvPicPr>
            <a:picLocks noChangeAspect="1"/>
          </p:cNvPicPr>
          <p:nvPr/>
        </p:nvPicPr>
        <p:blipFill>
          <a:blip r:embed="rId3"/>
          <a:stretch>
            <a:fillRect/>
          </a:stretch>
        </p:blipFill>
        <p:spPr>
          <a:xfrm>
            <a:off x="1652016" y="1746509"/>
            <a:ext cx="8887967" cy="1675499"/>
          </a:xfrm>
          <a:prstGeom prst="rect">
            <a:avLst/>
          </a:prstGeom>
        </p:spPr>
      </p:pic>
      <p:pic>
        <p:nvPicPr>
          <p:cNvPr id="6" name="Content Placeholder 3">
            <a:extLst>
              <a:ext uri="{FF2B5EF4-FFF2-40B4-BE49-F238E27FC236}">
                <a16:creationId xmlns:a16="http://schemas.microsoft.com/office/drawing/2014/main" id="{5D848B8E-C140-48C2-8B36-6473C75DF26D}"/>
              </a:ext>
            </a:extLst>
          </p:cNvPr>
          <p:cNvPicPr>
            <a:picLocks noChangeAspect="1"/>
          </p:cNvPicPr>
          <p:nvPr/>
        </p:nvPicPr>
        <p:blipFill>
          <a:blip r:embed="rId4"/>
          <a:stretch>
            <a:fillRect/>
          </a:stretch>
        </p:blipFill>
        <p:spPr>
          <a:xfrm>
            <a:off x="1652015" y="3435993"/>
            <a:ext cx="8887968" cy="1826518"/>
          </a:xfrm>
          <a:prstGeom prst="rect">
            <a:avLst/>
          </a:prstGeom>
        </p:spPr>
      </p:pic>
      <p:pic>
        <p:nvPicPr>
          <p:cNvPr id="7" name="Content Placeholder 3">
            <a:extLst>
              <a:ext uri="{FF2B5EF4-FFF2-40B4-BE49-F238E27FC236}">
                <a16:creationId xmlns:a16="http://schemas.microsoft.com/office/drawing/2014/main" id="{1BBA2C76-9DC5-45C9-8766-FA0175D340D3}"/>
              </a:ext>
            </a:extLst>
          </p:cNvPr>
          <p:cNvPicPr>
            <a:picLocks noChangeAspect="1"/>
          </p:cNvPicPr>
          <p:nvPr/>
        </p:nvPicPr>
        <p:blipFill>
          <a:blip r:embed="rId5"/>
          <a:stretch>
            <a:fillRect/>
          </a:stretch>
        </p:blipFill>
        <p:spPr>
          <a:xfrm>
            <a:off x="1652015" y="5262511"/>
            <a:ext cx="8887968" cy="1532834"/>
          </a:xfrm>
          <a:prstGeom prst="rect">
            <a:avLst/>
          </a:prstGeom>
        </p:spPr>
      </p:pic>
    </p:spTree>
    <p:extLst>
      <p:ext uri="{BB962C8B-B14F-4D97-AF65-F5344CB8AC3E}">
        <p14:creationId xmlns:p14="http://schemas.microsoft.com/office/powerpoint/2010/main" val="143976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AD53-783A-43CE-87FF-04D21D89652E}"/>
              </a:ext>
            </a:extLst>
          </p:cNvPr>
          <p:cNvSpPr>
            <a:spLocks noGrp="1"/>
          </p:cNvSpPr>
          <p:nvPr>
            <p:ph type="title"/>
          </p:nvPr>
        </p:nvSpPr>
        <p:spPr/>
        <p:txBody>
          <a:bodyPr/>
          <a:lstStyle/>
          <a:p>
            <a:r>
              <a:rPr lang="zh-CN" altLang="en-US" dirty="0"/>
              <a:t>商业模式布局情况</a:t>
            </a:r>
            <a:endParaRPr lang="en-US" dirty="0"/>
          </a:p>
        </p:txBody>
      </p:sp>
      <p:pic>
        <p:nvPicPr>
          <p:cNvPr id="4" name="Content Placeholder 3">
            <a:extLst>
              <a:ext uri="{FF2B5EF4-FFF2-40B4-BE49-F238E27FC236}">
                <a16:creationId xmlns:a16="http://schemas.microsoft.com/office/drawing/2014/main" id="{C06B5F5B-D62A-4C03-B45D-8EBAAE7829C7}"/>
              </a:ext>
            </a:extLst>
          </p:cNvPr>
          <p:cNvPicPr>
            <a:picLocks noGrp="1" noChangeAspect="1"/>
          </p:cNvPicPr>
          <p:nvPr>
            <p:ph idx="1"/>
          </p:nvPr>
        </p:nvPicPr>
        <p:blipFill>
          <a:blip r:embed="rId3"/>
          <a:stretch>
            <a:fillRect/>
          </a:stretch>
        </p:blipFill>
        <p:spPr>
          <a:xfrm>
            <a:off x="1788305" y="1970768"/>
            <a:ext cx="8615390" cy="4351338"/>
          </a:xfrm>
          <a:prstGeom prst="rect">
            <a:avLst/>
          </a:prstGeom>
        </p:spPr>
      </p:pic>
    </p:spTree>
    <p:extLst>
      <p:ext uri="{BB962C8B-B14F-4D97-AF65-F5344CB8AC3E}">
        <p14:creationId xmlns:p14="http://schemas.microsoft.com/office/powerpoint/2010/main" val="345570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ED58-80B4-4CFE-9FBA-BFA4B75BF5FC}"/>
              </a:ext>
            </a:extLst>
          </p:cNvPr>
          <p:cNvSpPr>
            <a:spLocks noGrp="1"/>
          </p:cNvSpPr>
          <p:nvPr>
            <p:ph type="title"/>
          </p:nvPr>
        </p:nvSpPr>
        <p:spPr/>
        <p:txBody>
          <a:bodyPr/>
          <a:lstStyle/>
          <a:p>
            <a:r>
              <a:rPr lang="zh-CN" altLang="en-US" dirty="0"/>
              <a:t>知乎</a:t>
            </a:r>
            <a:r>
              <a:rPr lang="en-US" altLang="zh-CN" dirty="0"/>
              <a:t>APP</a:t>
            </a:r>
            <a:r>
              <a:rPr lang="zh-CN" altLang="en-US" dirty="0"/>
              <a:t>运营数据</a:t>
            </a:r>
            <a:endParaRPr lang="en-US" dirty="0"/>
          </a:p>
        </p:txBody>
      </p:sp>
      <p:graphicFrame>
        <p:nvGraphicFramePr>
          <p:cNvPr id="4" name="Content Placeholder 3">
            <a:extLst>
              <a:ext uri="{FF2B5EF4-FFF2-40B4-BE49-F238E27FC236}">
                <a16:creationId xmlns:a16="http://schemas.microsoft.com/office/drawing/2014/main" id="{D06E12F0-74DF-4B14-AB78-3278BB15EE0C}"/>
              </a:ext>
            </a:extLst>
          </p:cNvPr>
          <p:cNvGraphicFramePr>
            <a:graphicFrameLocks noGrp="1"/>
          </p:cNvGraphicFramePr>
          <p:nvPr>
            <p:ph idx="1"/>
            <p:extLst>
              <p:ext uri="{D42A27DB-BD31-4B8C-83A1-F6EECF244321}">
                <p14:modId xmlns:p14="http://schemas.microsoft.com/office/powerpoint/2010/main" val="2911168056"/>
              </p:ext>
            </p:extLst>
          </p:nvPr>
        </p:nvGraphicFramePr>
        <p:xfrm>
          <a:off x="838200" y="1825625"/>
          <a:ext cx="4270248" cy="2271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77BD423-CCE1-475F-9B16-51745C2E3BB7}"/>
              </a:ext>
            </a:extLst>
          </p:cNvPr>
          <p:cNvGraphicFramePr>
            <a:graphicFrameLocks/>
          </p:cNvGraphicFramePr>
          <p:nvPr>
            <p:extLst>
              <p:ext uri="{D42A27DB-BD31-4B8C-83A1-F6EECF244321}">
                <p14:modId xmlns:p14="http://schemas.microsoft.com/office/powerpoint/2010/main" val="683203181"/>
              </p:ext>
            </p:extLst>
          </p:nvPr>
        </p:nvGraphicFramePr>
        <p:xfrm>
          <a:off x="7083552" y="1825625"/>
          <a:ext cx="4379976" cy="22717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ontent Placeholder 3">
            <a:extLst>
              <a:ext uri="{FF2B5EF4-FFF2-40B4-BE49-F238E27FC236}">
                <a16:creationId xmlns:a16="http://schemas.microsoft.com/office/drawing/2014/main" id="{AA64F56D-35CE-43DD-AAC7-47961D8CBA3F}"/>
              </a:ext>
            </a:extLst>
          </p:cNvPr>
          <p:cNvGraphicFramePr>
            <a:graphicFrameLocks/>
          </p:cNvGraphicFramePr>
          <p:nvPr>
            <p:extLst>
              <p:ext uri="{D42A27DB-BD31-4B8C-83A1-F6EECF244321}">
                <p14:modId xmlns:p14="http://schemas.microsoft.com/office/powerpoint/2010/main" val="3577598252"/>
              </p:ext>
            </p:extLst>
          </p:nvPr>
        </p:nvGraphicFramePr>
        <p:xfrm>
          <a:off x="838200" y="4097337"/>
          <a:ext cx="4270248" cy="21367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D4791420-02AA-4BE9-8002-B1DAC8B06859}"/>
              </a:ext>
            </a:extLst>
          </p:cNvPr>
          <p:cNvGraphicFramePr>
            <a:graphicFrameLocks/>
          </p:cNvGraphicFramePr>
          <p:nvPr>
            <p:extLst>
              <p:ext uri="{D42A27DB-BD31-4B8C-83A1-F6EECF244321}">
                <p14:modId xmlns:p14="http://schemas.microsoft.com/office/powerpoint/2010/main" val="1562891039"/>
              </p:ext>
            </p:extLst>
          </p:nvPr>
        </p:nvGraphicFramePr>
        <p:xfrm>
          <a:off x="7083552" y="4232274"/>
          <a:ext cx="4270248" cy="20018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39942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3452</Words>
  <Application>Microsoft Office PowerPoint</Application>
  <PresentationFormat>Widescreen</PresentationFormat>
  <Paragraphs>134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楷体</vt:lpstr>
      <vt:lpstr>Arial</vt:lpstr>
      <vt:lpstr>Calibri</vt:lpstr>
      <vt:lpstr>Calibri Light</vt:lpstr>
      <vt:lpstr>Office Theme</vt:lpstr>
      <vt:lpstr>关于“知乎”的分析报告</vt:lpstr>
      <vt:lpstr>中国内容社群的市场规模估计</vt:lpstr>
      <vt:lpstr>历史</vt:lpstr>
      <vt:lpstr>知乎的组成</vt:lpstr>
      <vt:lpstr>知乎的持股结构</vt:lpstr>
      <vt:lpstr>知乎的初步定位及现状</vt:lpstr>
      <vt:lpstr>知乎的收支情况</vt:lpstr>
      <vt:lpstr>商业模式布局情况</vt:lpstr>
      <vt:lpstr>知乎APP运营数据</vt:lpstr>
      <vt:lpstr>知乎APP运营数据</vt:lpstr>
      <vt:lpstr>知乎APP运营数据</vt:lpstr>
      <vt:lpstr>知乎用户特征</vt:lpstr>
      <vt:lpstr>知乎的优势</vt:lpstr>
      <vt:lpstr>知乎面临的挑战</vt:lpstr>
      <vt:lpstr>对比微信、微博和知乎 (甘春梅, 袁园 et al.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关于“知乎”的分析报告</dc:title>
  <dc:creator>Kevin Liu</dc:creator>
  <cp:lastModifiedBy> </cp:lastModifiedBy>
  <cp:revision>54</cp:revision>
  <dcterms:created xsi:type="dcterms:W3CDTF">2021-03-13T08:06:07Z</dcterms:created>
  <dcterms:modified xsi:type="dcterms:W3CDTF">2021-03-15T13:03:59Z</dcterms:modified>
</cp:coreProperties>
</file>