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9" r:id="rId4"/>
    <p:sldId id="269" r:id="rId5"/>
    <p:sldId id="275" r:id="rId6"/>
    <p:sldId id="266" r:id="rId7"/>
    <p:sldId id="270" r:id="rId8"/>
    <p:sldId id="264" r:id="rId9"/>
    <p:sldId id="260" r:id="rId10"/>
    <p:sldId id="262" r:id="rId11"/>
    <p:sldId id="263" r:id="rId12"/>
    <p:sldId id="265" r:id="rId13"/>
    <p:sldId id="274" r:id="rId14"/>
    <p:sldId id="27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70" autoAdjust="0"/>
  </p:normalViewPr>
  <p:slideViewPr>
    <p:cSldViewPr snapToGrid="0">
      <p:cViewPr varScale="1">
        <p:scale>
          <a:sx n="80" d="100"/>
          <a:sy n="80" d="100"/>
        </p:scale>
        <p:origin x="154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0351;&#29992;&#26102;&#38271;&#36235;&#21183;%20(iOS%20&amp;%20Android)%20&#32479;&#35745;&#25253;&#2157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21368;&#36733;&#36235;&#21183;%20(iOS%20&amp;%20Android)%20&#32479;&#35745;&#25253;&#2157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26032;&#23433;&#35013;&#36235;&#21183;%20(iOS%20&amp;%20Android)%20&#32479;&#35745;&#25253;&#2157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35268;&#27169;&#36235;&#21183;%20(iOS%20&amp;%20Android)%20&#32479;&#35745;&#25253;&#2157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'2014-10-27~2021-03-07知乎月使用时长趋势 '!$H$2</c:f>
              <c:strCache>
                <c:ptCount val="1"/>
                <c:pt idx="0">
                  <c:v>人均单次使用时长(分钟)</c:v>
                </c:pt>
              </c:strCache>
            </c:strRef>
          </c:tx>
          <c:spPr>
            <a:ln w="28575" cap="rnd">
              <a:solidFill>
                <a:schemeClr val="accent1"/>
              </a:solidFill>
              <a:round/>
            </a:ln>
            <a:effectLst/>
          </c:spPr>
          <c:marker>
            <c:symbol val="none"/>
          </c:marker>
          <c:cat>
            <c:strRef>
              <c:f>'2014-10-27~2021-03-07知乎月使用时长趋势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'2014-10-27~2021-03-07知乎月使用时长趋势 '!$H$3:$H$78</c:f>
              <c:numCache>
                <c:formatCode>#,##0.00</c:formatCode>
                <c:ptCount val="76"/>
                <c:pt idx="0">
                  <c:v>2.2799999999999998</c:v>
                </c:pt>
                <c:pt idx="1">
                  <c:v>2.5099999999999998</c:v>
                </c:pt>
                <c:pt idx="2">
                  <c:v>2.34</c:v>
                </c:pt>
                <c:pt idx="3">
                  <c:v>2.4300000000000002</c:v>
                </c:pt>
                <c:pt idx="4">
                  <c:v>2.5</c:v>
                </c:pt>
                <c:pt idx="5">
                  <c:v>2.63</c:v>
                </c:pt>
                <c:pt idx="6">
                  <c:v>2.76</c:v>
                </c:pt>
                <c:pt idx="7">
                  <c:v>2.93</c:v>
                </c:pt>
                <c:pt idx="8">
                  <c:v>2.82</c:v>
                </c:pt>
                <c:pt idx="9">
                  <c:v>2.99</c:v>
                </c:pt>
                <c:pt idx="10">
                  <c:v>2.69</c:v>
                </c:pt>
                <c:pt idx="11">
                  <c:v>2.77</c:v>
                </c:pt>
                <c:pt idx="12">
                  <c:v>2.82</c:v>
                </c:pt>
                <c:pt idx="13">
                  <c:v>2.74</c:v>
                </c:pt>
                <c:pt idx="14">
                  <c:v>2.86</c:v>
                </c:pt>
                <c:pt idx="15">
                  <c:v>2.82</c:v>
                </c:pt>
                <c:pt idx="16">
                  <c:v>3.01</c:v>
                </c:pt>
                <c:pt idx="17">
                  <c:v>3.03</c:v>
                </c:pt>
                <c:pt idx="18">
                  <c:v>3.04</c:v>
                </c:pt>
                <c:pt idx="19">
                  <c:v>2.94</c:v>
                </c:pt>
                <c:pt idx="20">
                  <c:v>2.94</c:v>
                </c:pt>
                <c:pt idx="21">
                  <c:v>2.99</c:v>
                </c:pt>
                <c:pt idx="22">
                  <c:v>3.01</c:v>
                </c:pt>
                <c:pt idx="23">
                  <c:v>3.12</c:v>
                </c:pt>
                <c:pt idx="24">
                  <c:v>3</c:v>
                </c:pt>
                <c:pt idx="25">
                  <c:v>3.06</c:v>
                </c:pt>
                <c:pt idx="26">
                  <c:v>3.14</c:v>
                </c:pt>
                <c:pt idx="27">
                  <c:v>3.33</c:v>
                </c:pt>
                <c:pt idx="28">
                  <c:v>3.16</c:v>
                </c:pt>
                <c:pt idx="29">
                  <c:v>3.28</c:v>
                </c:pt>
                <c:pt idx="30">
                  <c:v>3.37</c:v>
                </c:pt>
                <c:pt idx="31">
                  <c:v>3.49</c:v>
                </c:pt>
                <c:pt idx="32">
                  <c:v>3.61</c:v>
                </c:pt>
                <c:pt idx="33">
                  <c:v>3.74</c:v>
                </c:pt>
                <c:pt idx="34">
                  <c:v>3.64</c:v>
                </c:pt>
                <c:pt idx="35">
                  <c:v>3.66</c:v>
                </c:pt>
                <c:pt idx="36">
                  <c:v>3.56</c:v>
                </c:pt>
                <c:pt idx="37">
                  <c:v>2.84</c:v>
                </c:pt>
                <c:pt idx="38">
                  <c:v>3.23</c:v>
                </c:pt>
                <c:pt idx="39">
                  <c:v>3.53</c:v>
                </c:pt>
                <c:pt idx="40">
                  <c:v>3.43</c:v>
                </c:pt>
                <c:pt idx="41">
                  <c:v>3.32</c:v>
                </c:pt>
                <c:pt idx="42">
                  <c:v>3.18</c:v>
                </c:pt>
                <c:pt idx="43">
                  <c:v>3.39</c:v>
                </c:pt>
                <c:pt idx="44">
                  <c:v>3.69</c:v>
                </c:pt>
                <c:pt idx="45">
                  <c:v>3.65</c:v>
                </c:pt>
                <c:pt idx="46">
                  <c:v>3.45</c:v>
                </c:pt>
                <c:pt idx="47">
                  <c:v>3.54</c:v>
                </c:pt>
                <c:pt idx="48">
                  <c:v>3.5</c:v>
                </c:pt>
                <c:pt idx="49">
                  <c:v>3.87</c:v>
                </c:pt>
                <c:pt idx="50">
                  <c:v>3.82</c:v>
                </c:pt>
                <c:pt idx="51">
                  <c:v>3.88</c:v>
                </c:pt>
                <c:pt idx="52">
                  <c:v>3.69</c:v>
                </c:pt>
                <c:pt idx="53">
                  <c:v>3.83</c:v>
                </c:pt>
                <c:pt idx="54">
                  <c:v>4.04</c:v>
                </c:pt>
                <c:pt idx="55">
                  <c:v>3.82</c:v>
                </c:pt>
                <c:pt idx="56">
                  <c:v>4.0199999999999996</c:v>
                </c:pt>
                <c:pt idx="57">
                  <c:v>4.9800000000000004</c:v>
                </c:pt>
                <c:pt idx="58">
                  <c:v>4.8099999999999996</c:v>
                </c:pt>
                <c:pt idx="59">
                  <c:v>5.0599999999999996</c:v>
                </c:pt>
                <c:pt idx="60">
                  <c:v>5.16</c:v>
                </c:pt>
                <c:pt idx="61">
                  <c:v>5.18</c:v>
                </c:pt>
                <c:pt idx="62">
                  <c:v>5.31</c:v>
                </c:pt>
                <c:pt idx="63">
                  <c:v>4.84</c:v>
                </c:pt>
                <c:pt idx="64">
                  <c:v>4.75</c:v>
                </c:pt>
                <c:pt idx="65">
                  <c:v>4.7699999999999996</c:v>
                </c:pt>
                <c:pt idx="66">
                  <c:v>4.67</c:v>
                </c:pt>
                <c:pt idx="67">
                  <c:v>4.5999999999999996</c:v>
                </c:pt>
                <c:pt idx="68">
                  <c:v>4.62</c:v>
                </c:pt>
                <c:pt idx="69">
                  <c:v>4.53</c:v>
                </c:pt>
                <c:pt idx="70">
                  <c:v>4.12</c:v>
                </c:pt>
                <c:pt idx="71">
                  <c:v>4.09</c:v>
                </c:pt>
                <c:pt idx="72">
                  <c:v>4.08</c:v>
                </c:pt>
                <c:pt idx="73">
                  <c:v>4.2</c:v>
                </c:pt>
                <c:pt idx="74">
                  <c:v>4.49</c:v>
                </c:pt>
                <c:pt idx="75">
                  <c:v>4.62</c:v>
                </c:pt>
              </c:numCache>
            </c:numRef>
          </c:val>
          <c:smooth val="0"/>
          <c:extLst>
            <c:ext xmlns:c16="http://schemas.microsoft.com/office/drawing/2014/chart" uri="{C3380CC4-5D6E-409C-BE32-E72D297353CC}">
              <c16:uniqueId val="{00000000-706B-4514-AAE5-A6CFBB1F4970}"/>
            </c:ext>
          </c:extLst>
        </c:ser>
        <c:dLbls>
          <c:showLegendKey val="0"/>
          <c:showVal val="0"/>
          <c:showCatName val="0"/>
          <c:showSerName val="0"/>
          <c:showPercent val="0"/>
          <c:showBubbleSize val="0"/>
        </c:dLbls>
        <c:smooth val="0"/>
        <c:axId val="2132633823"/>
        <c:axId val="1858418431"/>
      </c:lineChart>
      <c:catAx>
        <c:axId val="213263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418431"/>
        <c:crosses val="autoZero"/>
        <c:auto val="1"/>
        <c:lblAlgn val="ctr"/>
        <c:lblOffset val="100"/>
        <c:noMultiLvlLbl val="0"/>
      </c:catAx>
      <c:valAx>
        <c:axId val="18584184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63382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'2014-10-27~2021-03-07知乎月用户卸载趋势 '!$G$2</c:f>
              <c:strCache>
                <c:ptCount val="1"/>
                <c:pt idx="0">
                  <c:v>日均卸载率(%)</c:v>
                </c:pt>
              </c:strCache>
            </c:strRef>
          </c:tx>
          <c:spPr>
            <a:ln w="28575" cap="rnd">
              <a:solidFill>
                <a:schemeClr val="accent1"/>
              </a:solidFill>
              <a:round/>
            </a:ln>
            <a:effectLst/>
          </c:spPr>
          <c:marker>
            <c:symbol val="none"/>
          </c:marker>
          <c:cat>
            <c:strRef>
              <c:f>'2014-10-27~2021-03-07知乎月用户卸载趋势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'2014-10-27~2021-03-07知乎月用户卸载趋势 '!$G$3:$G$78</c:f>
              <c:numCache>
                <c:formatCode>0.00%</c:formatCode>
                <c:ptCount val="76"/>
                <c:pt idx="0">
                  <c:v>1.46E-2</c:v>
                </c:pt>
                <c:pt idx="1">
                  <c:v>1.4800000000000001E-2</c:v>
                </c:pt>
                <c:pt idx="2">
                  <c:v>1.5300000000000001E-2</c:v>
                </c:pt>
                <c:pt idx="3">
                  <c:v>1.4999999999999999E-2</c:v>
                </c:pt>
                <c:pt idx="4">
                  <c:v>1.4800000000000001E-2</c:v>
                </c:pt>
                <c:pt idx="5">
                  <c:v>1.5900000000000001E-2</c:v>
                </c:pt>
                <c:pt idx="6">
                  <c:v>1.5600000000000001E-2</c:v>
                </c:pt>
                <c:pt idx="7">
                  <c:v>1.7600000000000001E-2</c:v>
                </c:pt>
                <c:pt idx="8">
                  <c:v>1.84E-2</c:v>
                </c:pt>
                <c:pt idx="9">
                  <c:v>1.7899999999999999E-2</c:v>
                </c:pt>
                <c:pt idx="10">
                  <c:v>1.4999999999999999E-2</c:v>
                </c:pt>
                <c:pt idx="11">
                  <c:v>1.6399999999999998E-2</c:v>
                </c:pt>
                <c:pt idx="12">
                  <c:v>1.43E-2</c:v>
                </c:pt>
                <c:pt idx="13">
                  <c:v>1.4199999999999999E-2</c:v>
                </c:pt>
                <c:pt idx="14">
                  <c:v>1.3999999999999999E-2</c:v>
                </c:pt>
                <c:pt idx="15">
                  <c:v>1.41E-2</c:v>
                </c:pt>
                <c:pt idx="16">
                  <c:v>1.4800000000000001E-2</c:v>
                </c:pt>
                <c:pt idx="17">
                  <c:v>1.5900000000000001E-2</c:v>
                </c:pt>
                <c:pt idx="18">
                  <c:v>1.4800000000000001E-2</c:v>
                </c:pt>
                <c:pt idx="19">
                  <c:v>1.7100000000000001E-2</c:v>
                </c:pt>
                <c:pt idx="20">
                  <c:v>1.6500000000000001E-2</c:v>
                </c:pt>
                <c:pt idx="21">
                  <c:v>1.77E-2</c:v>
                </c:pt>
                <c:pt idx="22">
                  <c:v>1.78E-2</c:v>
                </c:pt>
                <c:pt idx="23">
                  <c:v>1.9299999999999998E-2</c:v>
                </c:pt>
                <c:pt idx="24">
                  <c:v>1.9299999999999998E-2</c:v>
                </c:pt>
                <c:pt idx="25">
                  <c:v>1.9799999999999998E-2</c:v>
                </c:pt>
                <c:pt idx="26">
                  <c:v>0.02</c:v>
                </c:pt>
                <c:pt idx="27">
                  <c:v>2.0199999999999999E-2</c:v>
                </c:pt>
                <c:pt idx="28">
                  <c:v>2.2700000000000001E-2</c:v>
                </c:pt>
                <c:pt idx="29">
                  <c:v>2.3799999999999998E-2</c:v>
                </c:pt>
                <c:pt idx="30">
                  <c:v>2.3599999999999999E-2</c:v>
                </c:pt>
                <c:pt idx="31">
                  <c:v>2.0199999999999999E-2</c:v>
                </c:pt>
                <c:pt idx="32">
                  <c:v>1.8200000000000001E-2</c:v>
                </c:pt>
                <c:pt idx="33">
                  <c:v>1.78E-2</c:v>
                </c:pt>
                <c:pt idx="34">
                  <c:v>1.7399999999999999E-2</c:v>
                </c:pt>
                <c:pt idx="35">
                  <c:v>1.7899999999999999E-2</c:v>
                </c:pt>
                <c:pt idx="36">
                  <c:v>1.8799999999999997E-2</c:v>
                </c:pt>
                <c:pt idx="37">
                  <c:v>1.8500000000000003E-2</c:v>
                </c:pt>
                <c:pt idx="38">
                  <c:v>1.8200000000000001E-2</c:v>
                </c:pt>
                <c:pt idx="39">
                  <c:v>1.7500000000000002E-2</c:v>
                </c:pt>
                <c:pt idx="40">
                  <c:v>1.6399999999999998E-2</c:v>
                </c:pt>
                <c:pt idx="41">
                  <c:v>1.9400000000000001E-2</c:v>
                </c:pt>
                <c:pt idx="42">
                  <c:v>1.9E-2</c:v>
                </c:pt>
                <c:pt idx="43">
                  <c:v>1.9799999999999998E-2</c:v>
                </c:pt>
                <c:pt idx="44">
                  <c:v>1.9400000000000001E-2</c:v>
                </c:pt>
                <c:pt idx="45">
                  <c:v>1.8200000000000001E-2</c:v>
                </c:pt>
                <c:pt idx="46">
                  <c:v>1.66E-2</c:v>
                </c:pt>
                <c:pt idx="47">
                  <c:v>1.6E-2</c:v>
                </c:pt>
                <c:pt idx="48">
                  <c:v>1.49E-2</c:v>
                </c:pt>
                <c:pt idx="49">
                  <c:v>1.6399999999999998E-2</c:v>
                </c:pt>
                <c:pt idx="50">
                  <c:v>1.7399999999999999E-2</c:v>
                </c:pt>
                <c:pt idx="51">
                  <c:v>1.5300000000000001E-2</c:v>
                </c:pt>
                <c:pt idx="52">
                  <c:v>1.43E-2</c:v>
                </c:pt>
                <c:pt idx="53">
                  <c:v>1.26E-2</c:v>
                </c:pt>
                <c:pt idx="54">
                  <c:v>1.21E-2</c:v>
                </c:pt>
                <c:pt idx="55">
                  <c:v>1.37E-2</c:v>
                </c:pt>
                <c:pt idx="56">
                  <c:v>1.2800000000000001E-2</c:v>
                </c:pt>
                <c:pt idx="57">
                  <c:v>1.3000000000000001E-2</c:v>
                </c:pt>
                <c:pt idx="58">
                  <c:v>1.11E-2</c:v>
                </c:pt>
                <c:pt idx="59">
                  <c:v>1.29E-2</c:v>
                </c:pt>
                <c:pt idx="60">
                  <c:v>1.18E-2</c:v>
                </c:pt>
                <c:pt idx="61">
                  <c:v>1.32E-2</c:v>
                </c:pt>
                <c:pt idx="62">
                  <c:v>1.5800000000000002E-2</c:v>
                </c:pt>
                <c:pt idx="63">
                  <c:v>1.2500000000000001E-2</c:v>
                </c:pt>
                <c:pt idx="64">
                  <c:v>1.3999999999999999E-2</c:v>
                </c:pt>
                <c:pt idx="65">
                  <c:v>1.26E-2</c:v>
                </c:pt>
                <c:pt idx="66">
                  <c:v>1.1699999999999999E-2</c:v>
                </c:pt>
                <c:pt idx="67">
                  <c:v>1.2500000000000001E-2</c:v>
                </c:pt>
                <c:pt idx="68">
                  <c:v>1.41E-2</c:v>
                </c:pt>
                <c:pt idx="69">
                  <c:v>1.34E-2</c:v>
                </c:pt>
                <c:pt idx="70">
                  <c:v>1.1200000000000002E-2</c:v>
                </c:pt>
                <c:pt idx="71">
                  <c:v>1.01E-2</c:v>
                </c:pt>
                <c:pt idx="72">
                  <c:v>9.4999999999999998E-3</c:v>
                </c:pt>
                <c:pt idx="73">
                  <c:v>8.3999999999999995E-3</c:v>
                </c:pt>
                <c:pt idx="74">
                  <c:v>9.4999999999999998E-3</c:v>
                </c:pt>
                <c:pt idx="75">
                  <c:v>1.04E-2</c:v>
                </c:pt>
              </c:numCache>
            </c:numRef>
          </c:val>
          <c:smooth val="0"/>
          <c:extLst>
            <c:ext xmlns:c16="http://schemas.microsoft.com/office/drawing/2014/chart" uri="{C3380CC4-5D6E-409C-BE32-E72D297353CC}">
              <c16:uniqueId val="{00000000-FF1E-4DF4-97A2-86E11623A201}"/>
            </c:ext>
          </c:extLst>
        </c:ser>
        <c:dLbls>
          <c:showLegendKey val="0"/>
          <c:showVal val="0"/>
          <c:showCatName val="0"/>
          <c:showSerName val="0"/>
          <c:showPercent val="0"/>
          <c:showBubbleSize val="0"/>
        </c:dLbls>
        <c:smooth val="0"/>
        <c:axId val="2067385711"/>
        <c:axId val="1942505103"/>
      </c:lineChart>
      <c:catAx>
        <c:axId val="206738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05103"/>
        <c:crosses val="autoZero"/>
        <c:auto val="1"/>
        <c:lblAlgn val="ctr"/>
        <c:lblOffset val="100"/>
        <c:noMultiLvlLbl val="0"/>
      </c:catAx>
      <c:valAx>
        <c:axId val="19425051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38571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'2014-10-27~2021-03-07知乎月用户新安装趋势'!$G$2</c:f>
              <c:strCache>
                <c:ptCount val="1"/>
                <c:pt idx="0">
                  <c:v>日均新安装率(%)</c:v>
                </c:pt>
              </c:strCache>
            </c:strRef>
          </c:tx>
          <c:spPr>
            <a:ln w="28575" cap="rnd">
              <a:solidFill>
                <a:schemeClr val="accent1"/>
              </a:solidFill>
              <a:round/>
            </a:ln>
            <a:effectLst/>
          </c:spPr>
          <c:marker>
            <c:symbol val="none"/>
          </c:marker>
          <c:cat>
            <c:strRef>
              <c:f>'2014-10-27~2021-03-07知乎月用户新安装趋势'!$B$3:$B$78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'2014-10-27~2021-03-07知乎月用户新安装趋势'!$G$3:$G$78</c:f>
              <c:numCache>
                <c:formatCode>0.00%</c:formatCode>
                <c:ptCount val="76"/>
                <c:pt idx="0">
                  <c:v>1.95E-2</c:v>
                </c:pt>
                <c:pt idx="1">
                  <c:v>1.9699999999999999E-2</c:v>
                </c:pt>
                <c:pt idx="2">
                  <c:v>2.0099999999999996E-2</c:v>
                </c:pt>
                <c:pt idx="3">
                  <c:v>1.9599999999999999E-2</c:v>
                </c:pt>
                <c:pt idx="4">
                  <c:v>1.9299999999999998E-2</c:v>
                </c:pt>
                <c:pt idx="5">
                  <c:v>2.06E-2</c:v>
                </c:pt>
                <c:pt idx="6">
                  <c:v>2.0099999999999996E-2</c:v>
                </c:pt>
                <c:pt idx="7">
                  <c:v>2.2499999999999999E-2</c:v>
                </c:pt>
                <c:pt idx="8">
                  <c:v>2.3300000000000001E-2</c:v>
                </c:pt>
                <c:pt idx="9">
                  <c:v>2.2499999999999999E-2</c:v>
                </c:pt>
                <c:pt idx="10">
                  <c:v>1.8700000000000001E-2</c:v>
                </c:pt>
                <c:pt idx="11">
                  <c:v>2.0299999999999999E-2</c:v>
                </c:pt>
                <c:pt idx="12">
                  <c:v>2.0400000000000001E-2</c:v>
                </c:pt>
                <c:pt idx="13">
                  <c:v>2.0400000000000001E-2</c:v>
                </c:pt>
                <c:pt idx="14">
                  <c:v>2.06E-2</c:v>
                </c:pt>
                <c:pt idx="15">
                  <c:v>2.07E-2</c:v>
                </c:pt>
                <c:pt idx="16">
                  <c:v>2.0400000000000001E-2</c:v>
                </c:pt>
                <c:pt idx="17">
                  <c:v>2.07E-2</c:v>
                </c:pt>
                <c:pt idx="18">
                  <c:v>2.1400000000000002E-2</c:v>
                </c:pt>
                <c:pt idx="19">
                  <c:v>2.2200000000000001E-2</c:v>
                </c:pt>
                <c:pt idx="20">
                  <c:v>0.02</c:v>
                </c:pt>
                <c:pt idx="21">
                  <c:v>2.0899999999999998E-2</c:v>
                </c:pt>
                <c:pt idx="22">
                  <c:v>2.1600000000000001E-2</c:v>
                </c:pt>
                <c:pt idx="23">
                  <c:v>2.2000000000000002E-2</c:v>
                </c:pt>
                <c:pt idx="24">
                  <c:v>2.12E-2</c:v>
                </c:pt>
                <c:pt idx="25">
                  <c:v>2.2099999999999998E-2</c:v>
                </c:pt>
                <c:pt idx="26">
                  <c:v>2.1000000000000001E-2</c:v>
                </c:pt>
                <c:pt idx="27">
                  <c:v>2.2799999999999997E-2</c:v>
                </c:pt>
                <c:pt idx="28">
                  <c:v>2.2700000000000001E-2</c:v>
                </c:pt>
                <c:pt idx="29">
                  <c:v>2.3900000000000001E-2</c:v>
                </c:pt>
                <c:pt idx="30">
                  <c:v>2.3E-2</c:v>
                </c:pt>
                <c:pt idx="31">
                  <c:v>1.9400000000000001E-2</c:v>
                </c:pt>
                <c:pt idx="32">
                  <c:v>1.7500000000000002E-2</c:v>
                </c:pt>
                <c:pt idx="33">
                  <c:v>1.72E-2</c:v>
                </c:pt>
                <c:pt idx="34">
                  <c:v>1.6899999999999998E-2</c:v>
                </c:pt>
                <c:pt idx="35">
                  <c:v>1.7500000000000002E-2</c:v>
                </c:pt>
                <c:pt idx="36">
                  <c:v>1.8200000000000001E-2</c:v>
                </c:pt>
                <c:pt idx="37">
                  <c:v>1.7399999999999999E-2</c:v>
                </c:pt>
                <c:pt idx="38">
                  <c:v>1.6899999999999998E-2</c:v>
                </c:pt>
                <c:pt idx="39">
                  <c:v>1.67E-2</c:v>
                </c:pt>
                <c:pt idx="40">
                  <c:v>1.5900000000000001E-2</c:v>
                </c:pt>
                <c:pt idx="41">
                  <c:v>1.89E-2</c:v>
                </c:pt>
                <c:pt idx="42">
                  <c:v>1.7899999999999999E-2</c:v>
                </c:pt>
                <c:pt idx="43">
                  <c:v>1.8500000000000003E-2</c:v>
                </c:pt>
                <c:pt idx="44">
                  <c:v>1.78E-2</c:v>
                </c:pt>
                <c:pt idx="45">
                  <c:v>1.66E-2</c:v>
                </c:pt>
                <c:pt idx="46">
                  <c:v>1.52E-2</c:v>
                </c:pt>
                <c:pt idx="47">
                  <c:v>1.4499999999999999E-2</c:v>
                </c:pt>
                <c:pt idx="48">
                  <c:v>1.3100000000000001E-2</c:v>
                </c:pt>
                <c:pt idx="49">
                  <c:v>1.43E-2</c:v>
                </c:pt>
                <c:pt idx="50">
                  <c:v>1.44E-2</c:v>
                </c:pt>
                <c:pt idx="51">
                  <c:v>1.44E-2</c:v>
                </c:pt>
                <c:pt idx="52">
                  <c:v>1.47E-2</c:v>
                </c:pt>
                <c:pt idx="53">
                  <c:v>1.3300000000000001E-2</c:v>
                </c:pt>
                <c:pt idx="54">
                  <c:v>1.3000000000000001E-2</c:v>
                </c:pt>
                <c:pt idx="55">
                  <c:v>1.4999999999999999E-2</c:v>
                </c:pt>
                <c:pt idx="56">
                  <c:v>1.32E-2</c:v>
                </c:pt>
                <c:pt idx="57">
                  <c:v>1.41E-2</c:v>
                </c:pt>
                <c:pt idx="58">
                  <c:v>1.2800000000000001E-2</c:v>
                </c:pt>
                <c:pt idx="59">
                  <c:v>1.4199999999999999E-2</c:v>
                </c:pt>
                <c:pt idx="60">
                  <c:v>1.2800000000000001E-2</c:v>
                </c:pt>
                <c:pt idx="61">
                  <c:v>1.32E-2</c:v>
                </c:pt>
                <c:pt idx="62">
                  <c:v>1.24E-2</c:v>
                </c:pt>
                <c:pt idx="63">
                  <c:v>1.32E-2</c:v>
                </c:pt>
                <c:pt idx="64">
                  <c:v>1.3600000000000001E-2</c:v>
                </c:pt>
                <c:pt idx="65">
                  <c:v>1.29E-2</c:v>
                </c:pt>
                <c:pt idx="66">
                  <c:v>1.18E-2</c:v>
                </c:pt>
                <c:pt idx="67">
                  <c:v>1.1899999999999999E-2</c:v>
                </c:pt>
                <c:pt idx="68">
                  <c:v>1.5900000000000001E-2</c:v>
                </c:pt>
                <c:pt idx="69">
                  <c:v>1.29E-2</c:v>
                </c:pt>
                <c:pt idx="70">
                  <c:v>1.15E-2</c:v>
                </c:pt>
                <c:pt idx="71">
                  <c:v>1.0500000000000001E-2</c:v>
                </c:pt>
                <c:pt idx="72">
                  <c:v>9.5999999999999992E-3</c:v>
                </c:pt>
                <c:pt idx="73">
                  <c:v>8.8000000000000005E-3</c:v>
                </c:pt>
                <c:pt idx="74">
                  <c:v>9.7999999999999997E-3</c:v>
                </c:pt>
                <c:pt idx="75">
                  <c:v>1.06E-2</c:v>
                </c:pt>
              </c:numCache>
            </c:numRef>
          </c:val>
          <c:smooth val="0"/>
          <c:extLst>
            <c:ext xmlns:c16="http://schemas.microsoft.com/office/drawing/2014/chart" uri="{C3380CC4-5D6E-409C-BE32-E72D297353CC}">
              <c16:uniqueId val="{00000000-3D68-45CF-9C22-497E3772860F}"/>
            </c:ext>
          </c:extLst>
        </c:ser>
        <c:dLbls>
          <c:showLegendKey val="0"/>
          <c:showVal val="0"/>
          <c:showCatName val="0"/>
          <c:showSerName val="0"/>
          <c:showPercent val="0"/>
          <c:showBubbleSize val="0"/>
        </c:dLbls>
        <c:smooth val="0"/>
        <c:axId val="2015468447"/>
        <c:axId val="1942514671"/>
      </c:lineChart>
      <c:catAx>
        <c:axId val="2015468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14671"/>
        <c:crosses val="autoZero"/>
        <c:auto val="1"/>
        <c:lblAlgn val="ctr"/>
        <c:lblOffset val="100"/>
        <c:noMultiLvlLbl val="0"/>
      </c:catAx>
      <c:valAx>
        <c:axId val="19425146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46844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'2014-10-27~2021-03-07知乎月用户规模趋势 '!$F$2</c:f>
              <c:strCache>
                <c:ptCount val="1"/>
                <c:pt idx="0">
                  <c:v>日均活跃用户数(万人)</c:v>
                </c:pt>
              </c:strCache>
            </c:strRef>
          </c:tx>
          <c:spPr>
            <a:ln w="28575" cap="rnd">
              <a:solidFill>
                <a:schemeClr val="accent1"/>
              </a:solidFill>
              <a:round/>
            </a:ln>
            <a:effectLst/>
          </c:spPr>
          <c:marker>
            <c:symbol val="none"/>
          </c:marker>
          <c:cat>
            <c:strRef>
              <c:f>'2014-10-27~2021-03-07知乎月用户规模趋势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'2014-10-27~2021-03-07知乎月用户规模趋势 '!$F$3:$F$78</c:f>
              <c:numCache>
                <c:formatCode>#,##0.00</c:formatCode>
                <c:ptCount val="76"/>
                <c:pt idx="0">
                  <c:v>148.55000000000001</c:v>
                </c:pt>
                <c:pt idx="1">
                  <c:v>151.36000000000001</c:v>
                </c:pt>
                <c:pt idx="2">
                  <c:v>174.58</c:v>
                </c:pt>
                <c:pt idx="3">
                  <c:v>203.17</c:v>
                </c:pt>
                <c:pt idx="4">
                  <c:v>204.95</c:v>
                </c:pt>
                <c:pt idx="5">
                  <c:v>219.08</c:v>
                </c:pt>
                <c:pt idx="6">
                  <c:v>206.95</c:v>
                </c:pt>
                <c:pt idx="7">
                  <c:v>214.18</c:v>
                </c:pt>
                <c:pt idx="8">
                  <c:v>424.28</c:v>
                </c:pt>
                <c:pt idx="9">
                  <c:v>515.54999999999995</c:v>
                </c:pt>
                <c:pt idx="10">
                  <c:v>598.38</c:v>
                </c:pt>
                <c:pt idx="11">
                  <c:v>578.23</c:v>
                </c:pt>
                <c:pt idx="12">
                  <c:v>572.08000000000004</c:v>
                </c:pt>
                <c:pt idx="13">
                  <c:v>499.5</c:v>
                </c:pt>
                <c:pt idx="14">
                  <c:v>504.62</c:v>
                </c:pt>
                <c:pt idx="15">
                  <c:v>492.37</c:v>
                </c:pt>
                <c:pt idx="16">
                  <c:v>489.45</c:v>
                </c:pt>
                <c:pt idx="17">
                  <c:v>448.7</c:v>
                </c:pt>
                <c:pt idx="18">
                  <c:v>457.14</c:v>
                </c:pt>
                <c:pt idx="19">
                  <c:v>460.73</c:v>
                </c:pt>
                <c:pt idx="20">
                  <c:v>458.21</c:v>
                </c:pt>
                <c:pt idx="21">
                  <c:v>444.84</c:v>
                </c:pt>
                <c:pt idx="22">
                  <c:v>428.85</c:v>
                </c:pt>
                <c:pt idx="23">
                  <c:v>454.79</c:v>
                </c:pt>
                <c:pt idx="24">
                  <c:v>438.15</c:v>
                </c:pt>
                <c:pt idx="25">
                  <c:v>400.07</c:v>
                </c:pt>
                <c:pt idx="26">
                  <c:v>398.62</c:v>
                </c:pt>
                <c:pt idx="27">
                  <c:v>433.82</c:v>
                </c:pt>
                <c:pt idx="28">
                  <c:v>455.38</c:v>
                </c:pt>
                <c:pt idx="29">
                  <c:v>444.23</c:v>
                </c:pt>
                <c:pt idx="30">
                  <c:v>446.03</c:v>
                </c:pt>
                <c:pt idx="31">
                  <c:v>551.41999999999996</c:v>
                </c:pt>
                <c:pt idx="32">
                  <c:v>629.24</c:v>
                </c:pt>
                <c:pt idx="33">
                  <c:v>693.32</c:v>
                </c:pt>
                <c:pt idx="34">
                  <c:v>711.56</c:v>
                </c:pt>
                <c:pt idx="35">
                  <c:v>718.21</c:v>
                </c:pt>
                <c:pt idx="36">
                  <c:v>725.13</c:v>
                </c:pt>
                <c:pt idx="37">
                  <c:v>745.34</c:v>
                </c:pt>
                <c:pt idx="38">
                  <c:v>797.9</c:v>
                </c:pt>
                <c:pt idx="39">
                  <c:v>862.07</c:v>
                </c:pt>
                <c:pt idx="40">
                  <c:v>871.95</c:v>
                </c:pt>
                <c:pt idx="41">
                  <c:v>907.52</c:v>
                </c:pt>
                <c:pt idx="42">
                  <c:v>925.07</c:v>
                </c:pt>
                <c:pt idx="43">
                  <c:v>972.27</c:v>
                </c:pt>
                <c:pt idx="44">
                  <c:v>982.62</c:v>
                </c:pt>
                <c:pt idx="45">
                  <c:v>1053.8599999999999</c:v>
                </c:pt>
                <c:pt idx="46">
                  <c:v>1078.75</c:v>
                </c:pt>
                <c:pt idx="47">
                  <c:v>1064.43</c:v>
                </c:pt>
                <c:pt idx="48">
                  <c:v>1082.31</c:v>
                </c:pt>
                <c:pt idx="49">
                  <c:v>1064.6099999999999</c:v>
                </c:pt>
                <c:pt idx="50">
                  <c:v>1045.29</c:v>
                </c:pt>
                <c:pt idx="51">
                  <c:v>1122.1400000000001</c:v>
                </c:pt>
                <c:pt idx="52">
                  <c:v>1186.6199999999999</c:v>
                </c:pt>
                <c:pt idx="53">
                  <c:v>1224.03</c:v>
                </c:pt>
                <c:pt idx="54">
                  <c:v>1263.71</c:v>
                </c:pt>
                <c:pt idx="55">
                  <c:v>1309.82</c:v>
                </c:pt>
                <c:pt idx="56">
                  <c:v>1330.52</c:v>
                </c:pt>
                <c:pt idx="57">
                  <c:v>1405.02</c:v>
                </c:pt>
                <c:pt idx="58">
                  <c:v>1426.04</c:v>
                </c:pt>
                <c:pt idx="59">
                  <c:v>1495.8</c:v>
                </c:pt>
                <c:pt idx="60">
                  <c:v>1532.85</c:v>
                </c:pt>
                <c:pt idx="61">
                  <c:v>1568.43</c:v>
                </c:pt>
                <c:pt idx="62">
                  <c:v>1483.62</c:v>
                </c:pt>
                <c:pt idx="63">
                  <c:v>1559.21</c:v>
                </c:pt>
                <c:pt idx="64">
                  <c:v>1555.58</c:v>
                </c:pt>
                <c:pt idx="65">
                  <c:v>1541.69</c:v>
                </c:pt>
                <c:pt idx="66">
                  <c:v>1513.61</c:v>
                </c:pt>
                <c:pt idx="67">
                  <c:v>1499.21</c:v>
                </c:pt>
                <c:pt idx="68">
                  <c:v>1562.89</c:v>
                </c:pt>
                <c:pt idx="69">
                  <c:v>1611.95</c:v>
                </c:pt>
                <c:pt idx="70">
                  <c:v>1661.25</c:v>
                </c:pt>
                <c:pt idx="71">
                  <c:v>1680.06</c:v>
                </c:pt>
                <c:pt idx="72">
                  <c:v>1727.3</c:v>
                </c:pt>
                <c:pt idx="73">
                  <c:v>1762.73</c:v>
                </c:pt>
                <c:pt idx="74">
                  <c:v>1678.4</c:v>
                </c:pt>
                <c:pt idx="75">
                  <c:v>1650.76</c:v>
                </c:pt>
              </c:numCache>
            </c:numRef>
          </c:val>
          <c:smooth val="0"/>
          <c:extLst>
            <c:ext xmlns:c16="http://schemas.microsoft.com/office/drawing/2014/chart" uri="{C3380CC4-5D6E-409C-BE32-E72D297353CC}">
              <c16:uniqueId val="{00000000-F909-404D-BEBC-5682BC9D8F1A}"/>
            </c:ext>
          </c:extLst>
        </c:ser>
        <c:dLbls>
          <c:showLegendKey val="0"/>
          <c:showVal val="0"/>
          <c:showCatName val="0"/>
          <c:showSerName val="0"/>
          <c:showPercent val="0"/>
          <c:showBubbleSize val="0"/>
        </c:dLbls>
        <c:smooth val="0"/>
        <c:axId val="1936814511"/>
        <c:axId val="1942510927"/>
      </c:lineChart>
      <c:catAx>
        <c:axId val="193681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10927"/>
        <c:crosses val="autoZero"/>
        <c:auto val="1"/>
        <c:lblAlgn val="ctr"/>
        <c:lblOffset val="100"/>
        <c:noMultiLvlLbl val="0"/>
      </c:catAx>
      <c:valAx>
        <c:axId val="19425109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81451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活跃占比的年龄分布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output!$C$10:$C$16</c:f>
              <c:numCache>
                <c:formatCode>General</c:formatCode>
                <c:ptCount val="7"/>
                <c:pt idx="0">
                  <c:v>0.1603</c:v>
                </c:pt>
                <c:pt idx="1">
                  <c:v>0.57520000000000004</c:v>
                </c:pt>
                <c:pt idx="2">
                  <c:v>0.1065</c:v>
                </c:pt>
                <c:pt idx="3">
                  <c:v>5.8999999999999997E-2</c:v>
                </c:pt>
                <c:pt idx="4">
                  <c:v>0.02</c:v>
                </c:pt>
                <c:pt idx="5">
                  <c:v>4.07E-2</c:v>
                </c:pt>
                <c:pt idx="6">
                  <c:v>3.8300000000000001E-2</c:v>
                </c:pt>
              </c:numCache>
            </c:numRef>
          </c:val>
          <c:extLst>
            <c:ext xmlns:c16="http://schemas.microsoft.com/office/drawing/2014/chart" uri="{C3380CC4-5D6E-409C-BE32-E72D297353CC}">
              <c16:uniqueId val="{00000000-FEAC-4B59-B97E-5C99007A2098}"/>
            </c:ext>
          </c:extLst>
        </c:ser>
        <c:ser>
          <c:idx val="1"/>
          <c:order val="1"/>
          <c:tx>
            <c:v>2019</c:v>
          </c:tx>
          <c:spPr>
            <a:solidFill>
              <a:schemeClr val="accent2"/>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output!$F$10:$F$16</c:f>
              <c:numCache>
                <c:formatCode>General</c:formatCode>
                <c:ptCount val="7"/>
                <c:pt idx="0">
                  <c:v>0.1724</c:v>
                </c:pt>
                <c:pt idx="1">
                  <c:v>0.49439999999999901</c:v>
                </c:pt>
                <c:pt idx="2">
                  <c:v>0.13239999999999999</c:v>
                </c:pt>
                <c:pt idx="3">
                  <c:v>7.3700000000000002E-2</c:v>
                </c:pt>
                <c:pt idx="4">
                  <c:v>2.6599999999999999E-2</c:v>
                </c:pt>
                <c:pt idx="5">
                  <c:v>4.8499999999999897E-2</c:v>
                </c:pt>
                <c:pt idx="6">
                  <c:v>5.1999999999999998E-2</c:v>
                </c:pt>
              </c:numCache>
            </c:numRef>
          </c:val>
          <c:extLst>
            <c:ext xmlns:c16="http://schemas.microsoft.com/office/drawing/2014/chart" uri="{C3380CC4-5D6E-409C-BE32-E72D297353CC}">
              <c16:uniqueId val="{00000001-FEAC-4B59-B97E-5C99007A2098}"/>
            </c:ext>
          </c:extLst>
        </c:ser>
        <c:ser>
          <c:idx val="2"/>
          <c:order val="2"/>
          <c:tx>
            <c:v>2020</c:v>
          </c:tx>
          <c:spPr>
            <a:solidFill>
              <a:schemeClr val="accent3"/>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output!$I$10:$I$16</c:f>
              <c:numCache>
                <c:formatCode>General</c:formatCode>
                <c:ptCount val="7"/>
                <c:pt idx="0">
                  <c:v>0.16170000000000001</c:v>
                </c:pt>
                <c:pt idx="1">
                  <c:v>0.53820000000000001</c:v>
                </c:pt>
                <c:pt idx="2">
                  <c:v>0.11840000000000001</c:v>
                </c:pt>
                <c:pt idx="3">
                  <c:v>6.7000000000000004E-2</c:v>
                </c:pt>
                <c:pt idx="4">
                  <c:v>2.52E-2</c:v>
                </c:pt>
                <c:pt idx="5">
                  <c:v>4.36E-2</c:v>
                </c:pt>
                <c:pt idx="6">
                  <c:v>4.58E-2</c:v>
                </c:pt>
              </c:numCache>
            </c:numRef>
          </c:val>
          <c:extLst>
            <c:ext xmlns:c16="http://schemas.microsoft.com/office/drawing/2014/chart" uri="{C3380CC4-5D6E-409C-BE32-E72D297353CC}">
              <c16:uniqueId val="{00000002-FEAC-4B59-B97E-5C99007A2098}"/>
            </c:ext>
          </c:extLst>
        </c:ser>
        <c:ser>
          <c:idx val="3"/>
          <c:order val="3"/>
          <c:tx>
            <c:v>2021</c:v>
          </c:tx>
          <c:spPr>
            <a:solidFill>
              <a:schemeClr val="accent4"/>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output!$L$10:$L$16</c:f>
              <c:numCache>
                <c:formatCode>General</c:formatCode>
                <c:ptCount val="7"/>
                <c:pt idx="0">
                  <c:v>0.16350000000000001</c:v>
                </c:pt>
                <c:pt idx="1">
                  <c:v>0.49009999999999998</c:v>
                </c:pt>
                <c:pt idx="2">
                  <c:v>0.1246</c:v>
                </c:pt>
                <c:pt idx="3">
                  <c:v>7.9000000000000001E-2</c:v>
                </c:pt>
                <c:pt idx="4">
                  <c:v>3.04E-2</c:v>
                </c:pt>
                <c:pt idx="5">
                  <c:v>5.4100000000000002E-2</c:v>
                </c:pt>
                <c:pt idx="6">
                  <c:v>5.8299999999999998E-2</c:v>
                </c:pt>
              </c:numCache>
            </c:numRef>
          </c:val>
          <c:extLst>
            <c:ext xmlns:c16="http://schemas.microsoft.com/office/drawing/2014/chart" uri="{C3380CC4-5D6E-409C-BE32-E72D297353CC}">
              <c16:uniqueId val="{00000003-FEAC-4B59-B97E-5C99007A2098}"/>
            </c:ext>
          </c:extLst>
        </c:ser>
        <c:dLbls>
          <c:showLegendKey val="0"/>
          <c:showVal val="0"/>
          <c:showCatName val="0"/>
          <c:showSerName val="0"/>
          <c:showPercent val="0"/>
          <c:showBubbleSize val="0"/>
        </c:dLbls>
        <c:gapWidth val="219"/>
        <c:overlap val="-27"/>
        <c:axId val="1958310399"/>
        <c:axId val="1949675231"/>
      </c:barChart>
      <c:catAx>
        <c:axId val="195831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75231"/>
        <c:crosses val="autoZero"/>
        <c:auto val="1"/>
        <c:lblAlgn val="ctr"/>
        <c:lblOffset val="100"/>
        <c:noMultiLvlLbl val="0"/>
      </c:catAx>
      <c:valAx>
        <c:axId val="1949675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310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活跃占比的年代分布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output!$A$17:$A$20</c:f>
              <c:strCache>
                <c:ptCount val="4"/>
                <c:pt idx="0">
                  <c:v>00后</c:v>
                </c:pt>
                <c:pt idx="1">
                  <c:v>90后</c:v>
                </c:pt>
                <c:pt idx="2">
                  <c:v>80后</c:v>
                </c:pt>
                <c:pt idx="3">
                  <c:v>70后</c:v>
                </c:pt>
              </c:strCache>
            </c:strRef>
          </c:cat>
          <c:val>
            <c:numRef>
              <c:f>output!$C$17:$C$20</c:f>
              <c:numCache>
                <c:formatCode>General</c:formatCode>
                <c:ptCount val="4"/>
                <c:pt idx="0">
                  <c:v>0.15890000000000001</c:v>
                </c:pt>
                <c:pt idx="1">
                  <c:v>0.63919999999999999</c:v>
                </c:pt>
                <c:pt idx="2">
                  <c:v>0.11449999999999901</c:v>
                </c:pt>
                <c:pt idx="3">
                  <c:v>6.6100000000000006E-2</c:v>
                </c:pt>
              </c:numCache>
            </c:numRef>
          </c:val>
          <c:extLst>
            <c:ext xmlns:c16="http://schemas.microsoft.com/office/drawing/2014/chart" uri="{C3380CC4-5D6E-409C-BE32-E72D297353CC}">
              <c16:uniqueId val="{00000000-47AD-4800-9879-242A471A1DE9}"/>
            </c:ext>
          </c:extLst>
        </c:ser>
        <c:ser>
          <c:idx val="1"/>
          <c:order val="1"/>
          <c:tx>
            <c:v>2019</c:v>
          </c:tx>
          <c:spPr>
            <a:solidFill>
              <a:schemeClr val="accent2"/>
            </a:solidFill>
            <a:ln>
              <a:noFill/>
            </a:ln>
            <a:effectLst/>
          </c:spPr>
          <c:invertIfNegative val="0"/>
          <c:cat>
            <c:strRef>
              <c:f>output!$A$17:$A$20</c:f>
              <c:strCache>
                <c:ptCount val="4"/>
                <c:pt idx="0">
                  <c:v>00后</c:v>
                </c:pt>
                <c:pt idx="1">
                  <c:v>90后</c:v>
                </c:pt>
                <c:pt idx="2">
                  <c:v>80后</c:v>
                </c:pt>
                <c:pt idx="3">
                  <c:v>70后</c:v>
                </c:pt>
              </c:strCache>
            </c:strRef>
          </c:cat>
          <c:val>
            <c:numRef>
              <c:f>output!$F$17:$F$20</c:f>
              <c:numCache>
                <c:formatCode>General</c:formatCode>
                <c:ptCount val="4"/>
                <c:pt idx="0">
                  <c:v>0.25469999999999998</c:v>
                </c:pt>
                <c:pt idx="1">
                  <c:v>0.4945</c:v>
                </c:pt>
                <c:pt idx="2">
                  <c:v>0.12189999999999999</c:v>
                </c:pt>
                <c:pt idx="3">
                  <c:v>8.7799999999999906E-2</c:v>
                </c:pt>
              </c:numCache>
            </c:numRef>
          </c:val>
          <c:extLst>
            <c:ext xmlns:c16="http://schemas.microsoft.com/office/drawing/2014/chart" uri="{C3380CC4-5D6E-409C-BE32-E72D297353CC}">
              <c16:uniqueId val="{00000001-47AD-4800-9879-242A471A1DE9}"/>
            </c:ext>
          </c:extLst>
        </c:ser>
        <c:ser>
          <c:idx val="2"/>
          <c:order val="2"/>
          <c:tx>
            <c:v>2020</c:v>
          </c:tx>
          <c:spPr>
            <a:solidFill>
              <a:schemeClr val="accent3"/>
            </a:solidFill>
            <a:ln>
              <a:noFill/>
            </a:ln>
            <a:effectLst/>
          </c:spPr>
          <c:invertIfNegative val="0"/>
          <c:cat>
            <c:strRef>
              <c:f>output!$A$17:$A$20</c:f>
              <c:strCache>
                <c:ptCount val="4"/>
                <c:pt idx="0">
                  <c:v>00后</c:v>
                </c:pt>
                <c:pt idx="1">
                  <c:v>90后</c:v>
                </c:pt>
                <c:pt idx="2">
                  <c:v>80后</c:v>
                </c:pt>
                <c:pt idx="3">
                  <c:v>70后</c:v>
                </c:pt>
              </c:strCache>
            </c:strRef>
          </c:cat>
          <c:val>
            <c:numRef>
              <c:f>output!$I$17:$I$20</c:f>
              <c:numCache>
                <c:formatCode>General</c:formatCode>
                <c:ptCount val="4"/>
                <c:pt idx="0">
                  <c:v>0.30990000000000001</c:v>
                </c:pt>
                <c:pt idx="1">
                  <c:v>0.47789999999999999</c:v>
                </c:pt>
                <c:pt idx="2">
                  <c:v>9.9199999999999997E-2</c:v>
                </c:pt>
                <c:pt idx="3">
                  <c:v>8.0799999999999997E-2</c:v>
                </c:pt>
              </c:numCache>
            </c:numRef>
          </c:val>
          <c:extLst>
            <c:ext xmlns:c16="http://schemas.microsoft.com/office/drawing/2014/chart" uri="{C3380CC4-5D6E-409C-BE32-E72D297353CC}">
              <c16:uniqueId val="{00000002-47AD-4800-9879-242A471A1DE9}"/>
            </c:ext>
          </c:extLst>
        </c:ser>
        <c:ser>
          <c:idx val="3"/>
          <c:order val="3"/>
          <c:tx>
            <c:v>2021</c:v>
          </c:tx>
          <c:spPr>
            <a:solidFill>
              <a:schemeClr val="accent4"/>
            </a:solidFill>
            <a:ln>
              <a:noFill/>
            </a:ln>
            <a:effectLst/>
          </c:spPr>
          <c:invertIfNegative val="0"/>
          <c:cat>
            <c:strRef>
              <c:f>output!$A$17:$A$20</c:f>
              <c:strCache>
                <c:ptCount val="4"/>
                <c:pt idx="0">
                  <c:v>00后</c:v>
                </c:pt>
                <c:pt idx="1">
                  <c:v>90后</c:v>
                </c:pt>
                <c:pt idx="2">
                  <c:v>80后</c:v>
                </c:pt>
                <c:pt idx="3">
                  <c:v>70后</c:v>
                </c:pt>
              </c:strCache>
            </c:strRef>
          </c:cat>
          <c:val>
            <c:numRef>
              <c:f>output!$L$17:$L$20</c:f>
              <c:numCache>
                <c:formatCode>General</c:formatCode>
                <c:ptCount val="4"/>
                <c:pt idx="0">
                  <c:v>0.2994</c:v>
                </c:pt>
                <c:pt idx="1">
                  <c:v>0.45289999999999903</c:v>
                </c:pt>
                <c:pt idx="2">
                  <c:v>0.1137</c:v>
                </c:pt>
                <c:pt idx="3">
                  <c:v>0.10339999999999901</c:v>
                </c:pt>
              </c:numCache>
            </c:numRef>
          </c:val>
          <c:extLst>
            <c:ext xmlns:c16="http://schemas.microsoft.com/office/drawing/2014/chart" uri="{C3380CC4-5D6E-409C-BE32-E72D297353CC}">
              <c16:uniqueId val="{00000003-47AD-4800-9879-242A471A1DE9}"/>
            </c:ext>
          </c:extLst>
        </c:ser>
        <c:dLbls>
          <c:showLegendKey val="0"/>
          <c:showVal val="0"/>
          <c:showCatName val="0"/>
          <c:showSerName val="0"/>
          <c:showPercent val="0"/>
          <c:showBubbleSize val="0"/>
        </c:dLbls>
        <c:gapWidth val="219"/>
        <c:overlap val="-27"/>
        <c:axId val="2128602303"/>
        <c:axId val="2017697183"/>
      </c:barChart>
      <c:catAx>
        <c:axId val="2128602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697183"/>
        <c:crosses val="autoZero"/>
        <c:auto val="1"/>
        <c:lblAlgn val="ctr"/>
        <c:lblOffset val="100"/>
        <c:noMultiLvlLbl val="0"/>
      </c:catAx>
      <c:valAx>
        <c:axId val="2017697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602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活跃占比的城市等级分布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output!$C$23:$C$28</c:f>
              <c:numCache>
                <c:formatCode>General</c:formatCode>
                <c:ptCount val="6"/>
                <c:pt idx="0">
                  <c:v>0.13830000000000001</c:v>
                </c:pt>
                <c:pt idx="1">
                  <c:v>0.20180000000000001</c:v>
                </c:pt>
                <c:pt idx="2">
                  <c:v>0.1777</c:v>
                </c:pt>
                <c:pt idx="3">
                  <c:v>0.2177</c:v>
                </c:pt>
                <c:pt idx="4">
                  <c:v>0.16389999999999999</c:v>
                </c:pt>
                <c:pt idx="5">
                  <c:v>0.1007</c:v>
                </c:pt>
              </c:numCache>
            </c:numRef>
          </c:val>
          <c:extLst>
            <c:ext xmlns:c16="http://schemas.microsoft.com/office/drawing/2014/chart" uri="{C3380CC4-5D6E-409C-BE32-E72D297353CC}">
              <c16:uniqueId val="{00000000-5875-461C-88EA-AA7FC9E2DE7D}"/>
            </c:ext>
          </c:extLst>
        </c:ser>
        <c:ser>
          <c:idx val="1"/>
          <c:order val="1"/>
          <c:tx>
            <c:v>2019</c:v>
          </c:tx>
          <c:spPr>
            <a:solidFill>
              <a:schemeClr val="accent2"/>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output!$F$23:$F$28</c:f>
              <c:numCache>
                <c:formatCode>General</c:formatCode>
                <c:ptCount val="6"/>
                <c:pt idx="0">
                  <c:v>0.12659999999999999</c:v>
                </c:pt>
                <c:pt idx="1">
                  <c:v>0.18079999999999999</c:v>
                </c:pt>
                <c:pt idx="2">
                  <c:v>0.17859999999999901</c:v>
                </c:pt>
                <c:pt idx="3">
                  <c:v>0.2306</c:v>
                </c:pt>
                <c:pt idx="4">
                  <c:v>0.1762</c:v>
                </c:pt>
                <c:pt idx="5">
                  <c:v>0.1071</c:v>
                </c:pt>
              </c:numCache>
            </c:numRef>
          </c:val>
          <c:extLst>
            <c:ext xmlns:c16="http://schemas.microsoft.com/office/drawing/2014/chart" uri="{C3380CC4-5D6E-409C-BE32-E72D297353CC}">
              <c16:uniqueId val="{00000001-5875-461C-88EA-AA7FC9E2DE7D}"/>
            </c:ext>
          </c:extLst>
        </c:ser>
        <c:ser>
          <c:idx val="2"/>
          <c:order val="2"/>
          <c:tx>
            <c:v>2020</c:v>
          </c:tx>
          <c:spPr>
            <a:solidFill>
              <a:schemeClr val="accent3"/>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output!$I$23:$I$28</c:f>
              <c:numCache>
                <c:formatCode>General</c:formatCode>
                <c:ptCount val="6"/>
                <c:pt idx="0">
                  <c:v>9.8499999999999893E-2</c:v>
                </c:pt>
                <c:pt idx="1">
                  <c:v>0.17799999999999999</c:v>
                </c:pt>
                <c:pt idx="2">
                  <c:v>0.1734</c:v>
                </c:pt>
                <c:pt idx="3">
                  <c:v>0.24510000000000001</c:v>
                </c:pt>
                <c:pt idx="4">
                  <c:v>0.19259999999999999</c:v>
                </c:pt>
                <c:pt idx="5">
                  <c:v>0.1124</c:v>
                </c:pt>
              </c:numCache>
            </c:numRef>
          </c:val>
          <c:extLst>
            <c:ext xmlns:c16="http://schemas.microsoft.com/office/drawing/2014/chart" uri="{C3380CC4-5D6E-409C-BE32-E72D297353CC}">
              <c16:uniqueId val="{00000002-5875-461C-88EA-AA7FC9E2DE7D}"/>
            </c:ext>
          </c:extLst>
        </c:ser>
        <c:ser>
          <c:idx val="3"/>
          <c:order val="3"/>
          <c:tx>
            <c:v>2021</c:v>
          </c:tx>
          <c:spPr>
            <a:solidFill>
              <a:schemeClr val="accent4"/>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output!$L$23:$L$28</c:f>
              <c:numCache>
                <c:formatCode>General</c:formatCode>
                <c:ptCount val="6"/>
                <c:pt idx="0">
                  <c:v>0.11699999999999899</c:v>
                </c:pt>
                <c:pt idx="1">
                  <c:v>0.16839999999999999</c:v>
                </c:pt>
                <c:pt idx="2">
                  <c:v>0.1709</c:v>
                </c:pt>
                <c:pt idx="3">
                  <c:v>0.2452</c:v>
                </c:pt>
                <c:pt idx="4">
                  <c:v>0.1898</c:v>
                </c:pt>
                <c:pt idx="5">
                  <c:v>0.108599999999999</c:v>
                </c:pt>
              </c:numCache>
            </c:numRef>
          </c:val>
          <c:extLst>
            <c:ext xmlns:c16="http://schemas.microsoft.com/office/drawing/2014/chart" uri="{C3380CC4-5D6E-409C-BE32-E72D297353CC}">
              <c16:uniqueId val="{00000003-5875-461C-88EA-AA7FC9E2DE7D}"/>
            </c:ext>
          </c:extLst>
        </c:ser>
        <c:dLbls>
          <c:showLegendKey val="0"/>
          <c:showVal val="0"/>
          <c:showCatName val="0"/>
          <c:showSerName val="0"/>
          <c:showPercent val="0"/>
          <c:showBubbleSize val="0"/>
        </c:dLbls>
        <c:gapWidth val="219"/>
        <c:overlap val="-27"/>
        <c:axId val="2014728287"/>
        <c:axId val="1949655263"/>
      </c:barChart>
      <c:catAx>
        <c:axId val="201472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55263"/>
        <c:crosses val="autoZero"/>
        <c:auto val="1"/>
        <c:lblAlgn val="ctr"/>
        <c:lblOffset val="100"/>
        <c:noMultiLvlLbl val="0"/>
      </c:catAx>
      <c:valAx>
        <c:axId val="194965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728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活跃占比的兴趣分布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output!$C$54:$C$84</c:f>
              <c:numCache>
                <c:formatCode>General</c:formatCode>
                <c:ptCount val="31"/>
                <c:pt idx="0">
                  <c:v>0.218</c:v>
                </c:pt>
                <c:pt idx="1">
                  <c:v>1.3599999999999999E-2</c:v>
                </c:pt>
                <c:pt idx="2">
                  <c:v>5.3099999999999897E-2</c:v>
                </c:pt>
                <c:pt idx="3">
                  <c:v>0.12379999999999999</c:v>
                </c:pt>
                <c:pt idx="4">
                  <c:v>3.8699999999999998E-2</c:v>
                </c:pt>
                <c:pt idx="5">
                  <c:v>0.19239999999999999</c:v>
                </c:pt>
                <c:pt idx="6">
                  <c:v>2.8999999999999901E-2</c:v>
                </c:pt>
                <c:pt idx="7">
                  <c:v>7.9000000000000001E-2</c:v>
                </c:pt>
                <c:pt idx="8">
                  <c:v>8.5399999999999907E-2</c:v>
                </c:pt>
                <c:pt idx="9">
                  <c:v>0.20369999999999999</c:v>
                </c:pt>
                <c:pt idx="10">
                  <c:v>0.1174</c:v>
                </c:pt>
                <c:pt idx="11">
                  <c:v>0.1439</c:v>
                </c:pt>
                <c:pt idx="12">
                  <c:v>6.5199999999999994E-2</c:v>
                </c:pt>
                <c:pt idx="13">
                  <c:v>9.7999999999999997E-3</c:v>
                </c:pt>
                <c:pt idx="14">
                  <c:v>7.09999999999999E-3</c:v>
                </c:pt>
                <c:pt idx="15">
                  <c:v>6.3099999999999906E-2</c:v>
                </c:pt>
                <c:pt idx="16">
                  <c:v>0.307</c:v>
                </c:pt>
                <c:pt idx="17">
                  <c:v>0.1353</c:v>
                </c:pt>
                <c:pt idx="18">
                  <c:v>0.83550000000000002</c:v>
                </c:pt>
                <c:pt idx="19">
                  <c:v>7.7199999999999894E-2</c:v>
                </c:pt>
                <c:pt idx="20">
                  <c:v>0.28620000000000001</c:v>
                </c:pt>
                <c:pt idx="21">
                  <c:v>0.74039999999999995</c:v>
                </c:pt>
                <c:pt idx="22">
                  <c:v>0.31859999999999999</c:v>
                </c:pt>
                <c:pt idx="23">
                  <c:v>0.62290000000000001</c:v>
                </c:pt>
                <c:pt idx="24">
                  <c:v>2.8E-3</c:v>
                </c:pt>
                <c:pt idx="25">
                  <c:v>0.41729999999999901</c:v>
                </c:pt>
                <c:pt idx="26">
                  <c:v>0.61339999999999995</c:v>
                </c:pt>
                <c:pt idx="27">
                  <c:v>0.59829999999999905</c:v>
                </c:pt>
                <c:pt idx="28">
                  <c:v>0.7984</c:v>
                </c:pt>
                <c:pt idx="29">
                  <c:v>0.15060000000000001</c:v>
                </c:pt>
                <c:pt idx="30">
                  <c:v>0.43229999999999902</c:v>
                </c:pt>
              </c:numCache>
            </c:numRef>
          </c:val>
          <c:extLst>
            <c:ext xmlns:c16="http://schemas.microsoft.com/office/drawing/2014/chart" uri="{C3380CC4-5D6E-409C-BE32-E72D297353CC}">
              <c16:uniqueId val="{00000000-D2D5-461B-9660-DCB06668B34E}"/>
            </c:ext>
          </c:extLst>
        </c:ser>
        <c:ser>
          <c:idx val="1"/>
          <c:order val="1"/>
          <c:tx>
            <c:v>2019</c:v>
          </c:tx>
          <c:spPr>
            <a:solidFill>
              <a:schemeClr val="accent2"/>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output!$F$54:$F$84</c:f>
              <c:numCache>
                <c:formatCode>General</c:formatCode>
                <c:ptCount val="31"/>
                <c:pt idx="0">
                  <c:v>0.23829999999999901</c:v>
                </c:pt>
                <c:pt idx="1">
                  <c:v>7.1999999999999998E-3</c:v>
                </c:pt>
                <c:pt idx="2">
                  <c:v>3.0200000000000001E-2</c:v>
                </c:pt>
                <c:pt idx="3">
                  <c:v>8.7499999999999994E-2</c:v>
                </c:pt>
                <c:pt idx="4">
                  <c:v>1.0800000000000001E-2</c:v>
                </c:pt>
                <c:pt idx="5">
                  <c:v>0.1883</c:v>
                </c:pt>
                <c:pt idx="6">
                  <c:v>1.16999999999999E-2</c:v>
                </c:pt>
                <c:pt idx="7">
                  <c:v>5.9499999999999997E-2</c:v>
                </c:pt>
                <c:pt idx="8">
                  <c:v>7.9699999999999993E-2</c:v>
                </c:pt>
                <c:pt idx="9">
                  <c:v>0.17129999999999901</c:v>
                </c:pt>
                <c:pt idx="10">
                  <c:v>0.11650000000000001</c:v>
                </c:pt>
                <c:pt idx="11">
                  <c:v>0.13170000000000001</c:v>
                </c:pt>
                <c:pt idx="12">
                  <c:v>3.78E-2</c:v>
                </c:pt>
                <c:pt idx="13">
                  <c:v>9.2999999999999992E-3</c:v>
                </c:pt>
                <c:pt idx="14">
                  <c:v>2.8999999999999998E-3</c:v>
                </c:pt>
                <c:pt idx="15">
                  <c:v>7.6100000000000001E-2</c:v>
                </c:pt>
                <c:pt idx="16">
                  <c:v>0.30130000000000001</c:v>
                </c:pt>
                <c:pt idx="17">
                  <c:v>0.1759</c:v>
                </c:pt>
                <c:pt idx="18">
                  <c:v>0.77539999999999998</c:v>
                </c:pt>
                <c:pt idx="19">
                  <c:v>0.1128</c:v>
                </c:pt>
                <c:pt idx="20">
                  <c:v>0.2737</c:v>
                </c:pt>
                <c:pt idx="21">
                  <c:v>0.74839999999999995</c:v>
                </c:pt>
                <c:pt idx="22">
                  <c:v>0.39149999999999902</c:v>
                </c:pt>
                <c:pt idx="23">
                  <c:v>0.58930000000000005</c:v>
                </c:pt>
                <c:pt idx="24">
                  <c:v>2.2000000000000001E-3</c:v>
                </c:pt>
                <c:pt idx="25">
                  <c:v>0.33979999999999999</c:v>
                </c:pt>
                <c:pt idx="26">
                  <c:v>0.57020000000000004</c:v>
                </c:pt>
                <c:pt idx="27">
                  <c:v>0.52600000000000002</c:v>
                </c:pt>
                <c:pt idx="28">
                  <c:v>0.79169999999999996</c:v>
                </c:pt>
                <c:pt idx="29">
                  <c:v>9.2600000000000002E-2</c:v>
                </c:pt>
                <c:pt idx="30">
                  <c:v>0.4718</c:v>
                </c:pt>
              </c:numCache>
            </c:numRef>
          </c:val>
          <c:extLst>
            <c:ext xmlns:c16="http://schemas.microsoft.com/office/drawing/2014/chart" uri="{C3380CC4-5D6E-409C-BE32-E72D297353CC}">
              <c16:uniqueId val="{00000001-D2D5-461B-9660-DCB06668B34E}"/>
            </c:ext>
          </c:extLst>
        </c:ser>
        <c:ser>
          <c:idx val="2"/>
          <c:order val="2"/>
          <c:tx>
            <c:v>2020</c:v>
          </c:tx>
          <c:spPr>
            <a:solidFill>
              <a:schemeClr val="accent3"/>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output!$I$54:$I$84</c:f>
              <c:numCache>
                <c:formatCode>General</c:formatCode>
                <c:ptCount val="31"/>
                <c:pt idx="0">
                  <c:v>0.54400000000000004</c:v>
                </c:pt>
                <c:pt idx="1">
                  <c:v>7.6E-3</c:v>
                </c:pt>
                <c:pt idx="2">
                  <c:v>3.1600000000000003E-2</c:v>
                </c:pt>
                <c:pt idx="3">
                  <c:v>0.1172</c:v>
                </c:pt>
                <c:pt idx="4">
                  <c:v>8.3999999999999995E-3</c:v>
                </c:pt>
                <c:pt idx="5">
                  <c:v>0.16109999999999999</c:v>
                </c:pt>
                <c:pt idx="6">
                  <c:v>2.9399999999999999E-2</c:v>
                </c:pt>
                <c:pt idx="7">
                  <c:v>0.10390000000000001</c:v>
                </c:pt>
                <c:pt idx="8">
                  <c:v>8.5500000000000007E-2</c:v>
                </c:pt>
                <c:pt idx="9">
                  <c:v>0.2135</c:v>
                </c:pt>
                <c:pt idx="10">
                  <c:v>0.13250000000000001</c:v>
                </c:pt>
                <c:pt idx="11">
                  <c:v>0.177399999999999</c:v>
                </c:pt>
                <c:pt idx="12">
                  <c:v>2.93E-2</c:v>
                </c:pt>
                <c:pt idx="13">
                  <c:v>1.7999999999999999E-2</c:v>
                </c:pt>
                <c:pt idx="14">
                  <c:v>3.2000000000000002E-3</c:v>
                </c:pt>
                <c:pt idx="15">
                  <c:v>6.83E-2</c:v>
                </c:pt>
                <c:pt idx="16">
                  <c:v>0.37990000000000002</c:v>
                </c:pt>
                <c:pt idx="17">
                  <c:v>0.1807</c:v>
                </c:pt>
                <c:pt idx="18">
                  <c:v>0.89939999999999998</c:v>
                </c:pt>
                <c:pt idx="19">
                  <c:v>0.10829999999999999</c:v>
                </c:pt>
                <c:pt idx="20">
                  <c:v>0.4158</c:v>
                </c:pt>
                <c:pt idx="21">
                  <c:v>0.81889999999999996</c:v>
                </c:pt>
                <c:pt idx="22">
                  <c:v>0.51639999999999997</c:v>
                </c:pt>
                <c:pt idx="23">
                  <c:v>0.82409999999999894</c:v>
                </c:pt>
                <c:pt idx="24">
                  <c:v>4.3E-3</c:v>
                </c:pt>
                <c:pt idx="25">
                  <c:v>0.55259999999999998</c:v>
                </c:pt>
                <c:pt idx="26">
                  <c:v>0.71560000000000001</c:v>
                </c:pt>
                <c:pt idx="27">
                  <c:v>0.60360000000000003</c:v>
                </c:pt>
                <c:pt idx="28">
                  <c:v>0.84079999999999999</c:v>
                </c:pt>
                <c:pt idx="29">
                  <c:v>0.21229999999999999</c:v>
                </c:pt>
                <c:pt idx="30">
                  <c:v>0.50639999999999996</c:v>
                </c:pt>
              </c:numCache>
            </c:numRef>
          </c:val>
          <c:extLst>
            <c:ext xmlns:c16="http://schemas.microsoft.com/office/drawing/2014/chart" uri="{C3380CC4-5D6E-409C-BE32-E72D297353CC}">
              <c16:uniqueId val="{00000002-D2D5-461B-9660-DCB06668B34E}"/>
            </c:ext>
          </c:extLst>
        </c:ser>
        <c:ser>
          <c:idx val="3"/>
          <c:order val="3"/>
          <c:tx>
            <c:v>2021</c:v>
          </c:tx>
          <c:spPr>
            <a:solidFill>
              <a:schemeClr val="accent4"/>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output!$L$54:$L$84</c:f>
              <c:numCache>
                <c:formatCode>General</c:formatCode>
                <c:ptCount val="31"/>
                <c:pt idx="0">
                  <c:v>0.4909</c:v>
                </c:pt>
                <c:pt idx="1">
                  <c:v>1.4E-3</c:v>
                </c:pt>
                <c:pt idx="2">
                  <c:v>4.8799999999999899E-2</c:v>
                </c:pt>
                <c:pt idx="3">
                  <c:v>7.3300000000000004E-2</c:v>
                </c:pt>
                <c:pt idx="4">
                  <c:v>3.8999999999999998E-3</c:v>
                </c:pt>
                <c:pt idx="5">
                  <c:v>0.16689999999999999</c:v>
                </c:pt>
                <c:pt idx="6">
                  <c:v>2.4299999999999999E-2</c:v>
                </c:pt>
                <c:pt idx="7">
                  <c:v>8.3400000000000002E-2</c:v>
                </c:pt>
                <c:pt idx="8">
                  <c:v>8.48E-2</c:v>
                </c:pt>
                <c:pt idx="9">
                  <c:v>0.19600000000000001</c:v>
                </c:pt>
                <c:pt idx="10">
                  <c:v>0.13</c:v>
                </c:pt>
                <c:pt idx="11">
                  <c:v>0.20809999999999901</c:v>
                </c:pt>
                <c:pt idx="12">
                  <c:v>1.3100000000000001E-2</c:v>
                </c:pt>
                <c:pt idx="13">
                  <c:v>2.1000000000000001E-2</c:v>
                </c:pt>
                <c:pt idx="14">
                  <c:v>2.3E-3</c:v>
                </c:pt>
                <c:pt idx="15">
                  <c:v>4.3299999999999998E-2</c:v>
                </c:pt>
                <c:pt idx="16">
                  <c:v>0.2903</c:v>
                </c:pt>
                <c:pt idx="17">
                  <c:v>0.20960000000000001</c:v>
                </c:pt>
                <c:pt idx="18">
                  <c:v>0.91180000000000005</c:v>
                </c:pt>
                <c:pt idx="19">
                  <c:v>7.3700000000000002E-2</c:v>
                </c:pt>
                <c:pt idx="20">
                  <c:v>0.33860000000000001</c:v>
                </c:pt>
                <c:pt idx="21">
                  <c:v>0.76859999999999995</c:v>
                </c:pt>
                <c:pt idx="22">
                  <c:v>0.60340000000000005</c:v>
                </c:pt>
                <c:pt idx="23">
                  <c:v>0.83499999999999996</c:v>
                </c:pt>
                <c:pt idx="24">
                  <c:v>4.6999999999999898E-3</c:v>
                </c:pt>
                <c:pt idx="25">
                  <c:v>0.42749999999999999</c:v>
                </c:pt>
                <c:pt idx="26">
                  <c:v>0.61399999999999999</c:v>
                </c:pt>
                <c:pt idx="27">
                  <c:v>0.50049999999999994</c:v>
                </c:pt>
                <c:pt idx="28">
                  <c:v>1</c:v>
                </c:pt>
                <c:pt idx="29">
                  <c:v>0.11210000000000001</c:v>
                </c:pt>
                <c:pt idx="30">
                  <c:v>0.40989999999999999</c:v>
                </c:pt>
              </c:numCache>
            </c:numRef>
          </c:val>
          <c:extLst>
            <c:ext xmlns:c16="http://schemas.microsoft.com/office/drawing/2014/chart" uri="{C3380CC4-5D6E-409C-BE32-E72D297353CC}">
              <c16:uniqueId val="{00000003-D2D5-461B-9660-DCB06668B34E}"/>
            </c:ext>
          </c:extLst>
        </c:ser>
        <c:dLbls>
          <c:showLegendKey val="0"/>
          <c:showVal val="0"/>
          <c:showCatName val="0"/>
          <c:showSerName val="0"/>
          <c:showPercent val="0"/>
          <c:showBubbleSize val="0"/>
        </c:dLbls>
        <c:gapWidth val="219"/>
        <c:overlap val="-27"/>
        <c:axId val="1863508159"/>
        <c:axId val="1949654847"/>
      </c:barChart>
      <c:catAx>
        <c:axId val="186350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54847"/>
        <c:crosses val="autoZero"/>
        <c:auto val="1"/>
        <c:lblAlgn val="ctr"/>
        <c:lblOffset val="100"/>
        <c:noMultiLvlLbl val="0"/>
      </c:catAx>
      <c:valAx>
        <c:axId val="1949654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50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0689E-0604-4CC9-A917-5A163AE6479F}"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2B670-81F0-4A7C-9374-E25D4FE655DC}" type="slidenum">
              <a:rPr lang="en-US" smtClean="0"/>
              <a:t>‹#›</a:t>
            </a:fld>
            <a:endParaRPr lang="en-US"/>
          </a:p>
        </p:txBody>
      </p:sp>
    </p:spTree>
    <p:extLst>
      <p:ext uri="{BB962C8B-B14F-4D97-AF65-F5344CB8AC3E}">
        <p14:creationId xmlns:p14="http://schemas.microsoft.com/office/powerpoint/2010/main" val="4622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这里预测内容社区在市场规模还在上升</a:t>
            </a:r>
            <a:r>
              <a:rPr lang="zh-CN" altLang="en-US" dirty="0"/>
              <a:t>。但是与之相对比的是，知乎应用的日新安装率在下降（从之后的图中可以看出）。</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2</a:t>
            </a:fld>
            <a:endParaRPr lang="en-US"/>
          </a:p>
        </p:txBody>
      </p:sp>
    </p:spTree>
    <p:extLst>
      <p:ext uri="{BB962C8B-B14F-4D97-AF65-F5344CB8AC3E}">
        <p14:creationId xmlns:p14="http://schemas.microsoft.com/office/powerpoint/2010/main" val="2972325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zh-CN" altLang="en-US" sz="1200" b="0" u="none" kern="1200" dirty="0">
                <a:solidFill>
                  <a:schemeClr val="tx1"/>
                </a:solidFill>
                <a:effectLst/>
                <a:latin typeface="+mn-lt"/>
                <a:ea typeface="+mn-ea"/>
                <a:cs typeface="+mn-cs"/>
              </a:rPr>
              <a:t>社交搜索</a:t>
            </a:r>
            <a:r>
              <a:rPr lang="zh-CN" altLang="en-US" sz="1200" kern="1200" dirty="0">
                <a:solidFill>
                  <a:schemeClr val="tx1"/>
                </a:solidFill>
                <a:effectLst/>
                <a:latin typeface="+mn-lt"/>
                <a:ea typeface="+mn-ea"/>
                <a:cs typeface="+mn-cs"/>
              </a:rPr>
              <a:t>上，知乎用户的得分最高。这意味着用户为了获取特定信息，往往会主动利用知乎平台来搜寻信息。作为一个专业化的社会化问答社区，知乎能够充分利用“群体智慧”，借助专家力量来为用户提供高质量的信息</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享乐性倾向方面，微博用户的得分最高。这体现了用户能够从微博平台获得更多的愉悦感。微博能够为用户提供多种形式的信息，如视频、音频、文字、图片等；通过不同版块的内容，如话题、热搜榜和直播，用户能从中获得乐趣。</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在社交浏览方面，微博与知乎用户没有体现出显著差异，而微信用户的得分最低。这意味着，在随意的、无目的的信息搜寻中，用户往往更倾向于选择微博和知乎来满足其信息需求。</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消费潮流信息上，微信、微博、知乎均体现出显著差异，其中微博得分最高，知乎最低。这体现了商家更喜欢利用微博来来进行产品宣传等；而随着微商等新兴电子商务的兴起，越来越多的商家也借助微信平台来进行产品的销售与推广等。</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15</a:t>
            </a:fld>
            <a:endParaRPr lang="en-US"/>
          </a:p>
        </p:txBody>
      </p:sp>
    </p:spTree>
    <p:extLst>
      <p:ext uri="{BB962C8B-B14F-4D97-AF65-F5344CB8AC3E}">
        <p14:creationId xmlns:p14="http://schemas.microsoft.com/office/powerpoint/2010/main" val="299336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kern="1200" dirty="0">
                <a:solidFill>
                  <a:schemeClr val="tx1"/>
                </a:solidFill>
                <a:latin typeface="+mn-lt"/>
                <a:ea typeface="+mn-ea"/>
                <a:cs typeface="+mn-cs"/>
              </a:rPr>
              <a:t>（一）以专业性社区调性为核心竞争力的问答社区</a:t>
            </a:r>
          </a:p>
          <a:p>
            <a:r>
              <a:rPr lang="zh-CN" altLang="en-US" sz="1200" b="0" kern="1200" dirty="0">
                <a:solidFill>
                  <a:schemeClr val="tx1"/>
                </a:solidFill>
                <a:latin typeface="+mn-lt"/>
                <a:ea typeface="+mn-ea"/>
                <a:cs typeface="+mn-cs"/>
              </a:rPr>
              <a:t>知乎是我国最大的问答社区，</a:t>
            </a:r>
            <a:r>
              <a:rPr lang="en-US" altLang="zh-CN" sz="1200" b="0" kern="1200" dirty="0">
                <a:solidFill>
                  <a:schemeClr val="tx1"/>
                </a:solidFill>
                <a:latin typeface="+mn-lt"/>
                <a:ea typeface="+mn-ea"/>
                <a:cs typeface="+mn-cs"/>
              </a:rPr>
              <a:t>2011</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月正式上线，在冷启动阶段采用邀请制注册，</a:t>
            </a:r>
          </a:p>
          <a:p>
            <a:r>
              <a:rPr lang="zh-CN" altLang="en-US" sz="1200" b="0" kern="1200" dirty="0">
                <a:solidFill>
                  <a:schemeClr val="tx1"/>
                </a:solidFill>
                <a:latin typeface="+mn-lt"/>
                <a:ea typeface="+mn-ea"/>
                <a:cs typeface="+mn-cs"/>
              </a:rPr>
              <a:t>严格的注册门槛为平台建立了专业、精英的社区调性。为了扩大社区规模，</a:t>
            </a:r>
            <a:r>
              <a:rPr lang="en-US" altLang="zh-CN" sz="1200" b="0" kern="1200" dirty="0">
                <a:solidFill>
                  <a:schemeClr val="tx1"/>
                </a:solidFill>
                <a:latin typeface="+mn-lt"/>
                <a:ea typeface="+mn-ea"/>
                <a:cs typeface="+mn-cs"/>
              </a:rPr>
              <a:t>2013</a:t>
            </a:r>
            <a:r>
              <a:rPr lang="zh-CN" altLang="en-US" sz="1200" b="0" kern="1200" dirty="0">
                <a:solidFill>
                  <a:schemeClr val="tx1"/>
                </a:solidFill>
                <a:latin typeface="+mn-lt"/>
                <a:ea typeface="+mn-ea"/>
                <a:cs typeface="+mn-cs"/>
              </a:rPr>
              <a:t>年</a:t>
            </a:r>
          </a:p>
          <a:p>
            <a:r>
              <a:rPr lang="en-US" altLang="zh-CN" sz="1200" b="0" kern="1200" dirty="0">
                <a:solidFill>
                  <a:schemeClr val="tx1"/>
                </a:solidFill>
                <a:latin typeface="+mn-lt"/>
                <a:ea typeface="+mn-ea"/>
                <a:cs typeface="+mn-cs"/>
              </a:rPr>
              <a:t>3</a:t>
            </a:r>
            <a:r>
              <a:rPr lang="zh-CN" altLang="en-US" sz="1200" b="0" kern="1200" dirty="0">
                <a:solidFill>
                  <a:schemeClr val="tx1"/>
                </a:solidFill>
                <a:latin typeface="+mn-lt"/>
                <a:ea typeface="+mn-ea"/>
                <a:cs typeface="+mn-cs"/>
              </a:rPr>
              <a:t>月知乎将用户注册模式从邀请制改变为开放式注册，注册用户数因此从</a:t>
            </a:r>
            <a:r>
              <a:rPr lang="en-US" altLang="zh-CN" sz="1200" b="0" kern="1200" dirty="0">
                <a:solidFill>
                  <a:schemeClr val="tx1"/>
                </a:solidFill>
                <a:latin typeface="+mn-lt"/>
                <a:ea typeface="+mn-ea"/>
                <a:cs typeface="+mn-cs"/>
              </a:rPr>
              <a:t>2013</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a:t>
            </a:r>
          </a:p>
          <a:p>
            <a:r>
              <a:rPr lang="zh-CN" altLang="en-US" sz="1200" b="0" kern="1200" dirty="0">
                <a:solidFill>
                  <a:schemeClr val="tx1"/>
                </a:solidFill>
                <a:latin typeface="+mn-lt"/>
                <a:ea typeface="+mn-ea"/>
                <a:cs typeface="+mn-cs"/>
              </a:rPr>
              <a:t>的</a:t>
            </a:r>
            <a:r>
              <a:rPr lang="en-US" altLang="zh-CN" sz="1200" b="0" kern="1200" dirty="0">
                <a:solidFill>
                  <a:schemeClr val="tx1"/>
                </a:solidFill>
                <a:latin typeface="+mn-lt"/>
                <a:ea typeface="+mn-ea"/>
                <a:cs typeface="+mn-cs"/>
              </a:rPr>
              <a:t>40</a:t>
            </a:r>
            <a:r>
              <a:rPr lang="zh-CN" altLang="en-US" sz="1200" b="0" kern="1200" dirty="0">
                <a:solidFill>
                  <a:schemeClr val="tx1"/>
                </a:solidFill>
                <a:latin typeface="+mn-lt"/>
                <a:ea typeface="+mn-ea"/>
                <a:cs typeface="+mn-cs"/>
              </a:rPr>
              <a:t>万快速增长至</a:t>
            </a:r>
            <a:r>
              <a:rPr lang="en-US" altLang="zh-CN" sz="1200" b="0" kern="1200" dirty="0">
                <a:solidFill>
                  <a:schemeClr val="tx1"/>
                </a:solidFill>
                <a:latin typeface="+mn-lt"/>
                <a:ea typeface="+mn-ea"/>
                <a:cs typeface="+mn-cs"/>
              </a:rPr>
              <a:t>2014</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月的</a:t>
            </a:r>
            <a:r>
              <a:rPr lang="en-US" altLang="zh-CN" sz="1200" b="0" kern="1200" dirty="0">
                <a:solidFill>
                  <a:schemeClr val="tx1"/>
                </a:solidFill>
                <a:latin typeface="+mn-lt"/>
                <a:ea typeface="+mn-ea"/>
                <a:cs typeface="+mn-cs"/>
              </a:rPr>
              <a:t>350</a:t>
            </a:r>
            <a:r>
              <a:rPr lang="zh-CN" altLang="en-US" sz="1200" b="0" kern="1200" dirty="0">
                <a:solidFill>
                  <a:schemeClr val="tx1"/>
                </a:solidFill>
                <a:latin typeface="+mn-lt"/>
                <a:ea typeface="+mn-ea"/>
                <a:cs typeface="+mn-cs"/>
              </a:rPr>
              <a:t>万。随着社区用户达到一定体量，知乎开始探索</a:t>
            </a:r>
          </a:p>
          <a:p>
            <a:r>
              <a:rPr lang="zh-CN" altLang="en-US" sz="1200" b="0" kern="1200" dirty="0">
                <a:solidFill>
                  <a:schemeClr val="tx1"/>
                </a:solidFill>
                <a:latin typeface="+mn-lt"/>
                <a:ea typeface="+mn-ea"/>
                <a:cs typeface="+mn-cs"/>
              </a:rPr>
              <a:t>流量变现的商业模式，</a:t>
            </a:r>
            <a:r>
              <a:rPr lang="en-US" altLang="zh-CN" sz="1200" b="0" kern="1200" dirty="0">
                <a:solidFill>
                  <a:schemeClr val="tx1"/>
                </a:solidFill>
                <a:latin typeface="+mn-lt"/>
                <a:ea typeface="+mn-ea"/>
                <a:cs typeface="+mn-cs"/>
              </a:rPr>
              <a:t>2016</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4</a:t>
            </a:r>
            <a:r>
              <a:rPr lang="zh-CN" altLang="en-US" sz="1200" b="0" kern="1200" dirty="0">
                <a:solidFill>
                  <a:schemeClr val="tx1"/>
                </a:solidFill>
                <a:latin typeface="+mn-lt"/>
                <a:ea typeface="+mn-ea"/>
                <a:cs typeface="+mn-cs"/>
              </a:rPr>
              <a:t>月推出付费语音问答功能“值乎”，</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月推出</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 座；</a:t>
            </a:r>
            <a:r>
              <a:rPr lang="en-US" altLang="zh-CN" sz="1200" b="0" kern="1200" dirty="0">
                <a:solidFill>
                  <a:schemeClr val="tx1"/>
                </a:solidFill>
                <a:latin typeface="+mn-lt"/>
                <a:ea typeface="+mn-ea"/>
                <a:cs typeface="+mn-cs"/>
              </a:rPr>
              <a:t>2017</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月将值乎、</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讲座、书店等付费产品聚合成“知识市场”栏目。此后， 知乎于</a:t>
            </a:r>
            <a:r>
              <a:rPr lang="en-US" altLang="zh-CN" sz="1200" b="0" kern="1200" dirty="0">
                <a:solidFill>
                  <a:schemeClr val="tx1"/>
                </a:solidFill>
                <a:latin typeface="+mn-lt"/>
                <a:ea typeface="+mn-ea"/>
                <a:cs typeface="+mn-cs"/>
              </a:rPr>
              <a:t>2017</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12</a:t>
            </a:r>
            <a:r>
              <a:rPr lang="zh-CN" altLang="en-US" sz="1200" b="0" kern="1200" dirty="0">
                <a:solidFill>
                  <a:schemeClr val="tx1"/>
                </a:solidFill>
                <a:latin typeface="+mn-lt"/>
                <a:ea typeface="+mn-ea"/>
                <a:cs typeface="+mn-cs"/>
              </a:rPr>
              <a:t>月推出“</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无限计划”，试水会员制度；</a:t>
            </a:r>
            <a:r>
              <a:rPr lang="en-US" altLang="zh-CN" sz="1200" b="0" kern="1200" dirty="0">
                <a:solidFill>
                  <a:schemeClr val="tx1"/>
                </a:solidFill>
                <a:latin typeface="+mn-lt"/>
                <a:ea typeface="+mn-ea"/>
                <a:cs typeface="+mn-cs"/>
              </a:rPr>
              <a:t>2018</a:t>
            </a:r>
            <a:r>
              <a:rPr lang="zh-CN" altLang="en-US" sz="1200" b="0" kern="1200" dirty="0">
                <a:solidFill>
                  <a:schemeClr val="tx1"/>
                </a:solidFill>
                <a:latin typeface="+mn-lt"/>
                <a:ea typeface="+mn-ea"/>
                <a:cs typeface="+mn-cs"/>
              </a:rPr>
              <a:t>年先后推出盐选专 栏的前身“私家课”、轻型的训练营产品“读书会”，</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月正式开始售卖“超级会员”，</a:t>
            </a:r>
          </a:p>
          <a:p>
            <a:r>
              <a:rPr lang="zh-CN" altLang="en-US" sz="1200" b="0" kern="1200" dirty="0">
                <a:solidFill>
                  <a:schemeClr val="tx1"/>
                </a:solidFill>
                <a:latin typeface="+mn-lt"/>
                <a:ea typeface="+mn-ea"/>
                <a:cs typeface="+mn-cs"/>
              </a:rPr>
              <a:t>同年</a:t>
            </a:r>
            <a:r>
              <a:rPr lang="en-US" altLang="zh-CN" sz="1200" b="0" kern="1200" dirty="0">
                <a:solidFill>
                  <a:schemeClr val="tx1"/>
                </a:solidFill>
                <a:latin typeface="+mn-lt"/>
                <a:ea typeface="+mn-ea"/>
                <a:cs typeface="+mn-cs"/>
              </a:rPr>
              <a:t>6</a:t>
            </a:r>
            <a:r>
              <a:rPr lang="zh-CN" altLang="en-US" sz="1200" b="0" kern="1200" dirty="0">
                <a:solidFill>
                  <a:schemeClr val="tx1"/>
                </a:solidFill>
                <a:latin typeface="+mn-lt"/>
                <a:ea typeface="+mn-ea"/>
                <a:cs typeface="+mn-cs"/>
              </a:rPr>
              <a:t>月将“知识市场”升级为“知乎大学”，形成“课程</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书</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训练营”的产品矩阵。</a:t>
            </a:r>
          </a:p>
          <a:p>
            <a:r>
              <a:rPr lang="en-US" altLang="zh-CN" sz="1200" b="0" kern="1200" dirty="0">
                <a:solidFill>
                  <a:schemeClr val="tx1"/>
                </a:solidFill>
                <a:latin typeface="+mn-lt"/>
                <a:ea typeface="+mn-ea"/>
                <a:cs typeface="+mn-cs"/>
              </a:rPr>
              <a:t>2019</a:t>
            </a:r>
            <a:r>
              <a:rPr lang="zh-CN" altLang="en-US" sz="1200" b="0" kern="1200" dirty="0">
                <a:solidFill>
                  <a:schemeClr val="tx1"/>
                </a:solidFill>
                <a:latin typeface="+mn-lt"/>
                <a:ea typeface="+mn-ea"/>
                <a:cs typeface="+mn-cs"/>
              </a:rPr>
              <a:t>年知乎推出盐选会员体系，盐选会员可以畅享</a:t>
            </a:r>
            <a:r>
              <a:rPr lang="en-US" altLang="zh-CN" sz="1200" b="0" kern="1200" dirty="0">
                <a:solidFill>
                  <a:schemeClr val="tx1"/>
                </a:solidFill>
                <a:latin typeface="+mn-lt"/>
                <a:ea typeface="+mn-ea"/>
                <a:cs typeface="+mn-cs"/>
              </a:rPr>
              <a:t>2000+</a:t>
            </a:r>
            <a:r>
              <a:rPr lang="zh-CN" altLang="en-US" sz="1200" b="0" kern="1200" dirty="0">
                <a:solidFill>
                  <a:schemeClr val="tx1"/>
                </a:solidFill>
                <a:latin typeface="+mn-lt"/>
                <a:ea typeface="+mn-ea"/>
                <a:cs typeface="+mn-cs"/>
              </a:rPr>
              <a:t>场盐选专栏、近</a:t>
            </a:r>
            <a:r>
              <a:rPr lang="en-US" altLang="zh-CN" sz="1200" b="0" kern="1200" dirty="0">
                <a:solidFill>
                  <a:schemeClr val="tx1"/>
                </a:solidFill>
                <a:latin typeface="+mn-lt"/>
                <a:ea typeface="+mn-ea"/>
                <a:cs typeface="+mn-cs"/>
              </a:rPr>
              <a:t>10000</a:t>
            </a:r>
            <a:r>
              <a:rPr lang="zh-CN" altLang="en-US" sz="1200" b="0" kern="1200" dirty="0">
                <a:solidFill>
                  <a:schemeClr val="tx1"/>
                </a:solidFill>
                <a:latin typeface="+mn-lt"/>
                <a:ea typeface="+mn-ea"/>
                <a:cs typeface="+mn-cs"/>
              </a:rPr>
              <a:t>场</a:t>
            </a:r>
          </a:p>
          <a:p>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讲座、</a:t>
            </a:r>
            <a:r>
              <a:rPr lang="en-US" altLang="zh-CN" sz="1200" b="0" kern="1200" dirty="0">
                <a:solidFill>
                  <a:schemeClr val="tx1"/>
                </a:solidFill>
                <a:latin typeface="+mn-lt"/>
                <a:ea typeface="+mn-ea"/>
                <a:cs typeface="+mn-cs"/>
              </a:rPr>
              <a:t>34000+</a:t>
            </a:r>
            <a:r>
              <a:rPr lang="zh-CN" altLang="en-US" sz="1200" b="0" kern="1200" dirty="0">
                <a:solidFill>
                  <a:schemeClr val="tx1"/>
                </a:solidFill>
                <a:latin typeface="+mn-lt"/>
                <a:ea typeface="+mn-ea"/>
                <a:cs typeface="+mn-cs"/>
              </a:rPr>
              <a:t>本电子书</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讲书、国内外</a:t>
            </a:r>
            <a:r>
              <a:rPr lang="en-US" altLang="zh-CN" sz="1200" b="0" kern="1200" dirty="0">
                <a:solidFill>
                  <a:schemeClr val="tx1"/>
                </a:solidFill>
                <a:latin typeface="+mn-lt"/>
                <a:ea typeface="+mn-ea"/>
                <a:cs typeface="+mn-cs"/>
              </a:rPr>
              <a:t>11000+</a:t>
            </a:r>
            <a:r>
              <a:rPr lang="zh-CN" altLang="en-US" sz="1200" b="0" kern="1200" dirty="0">
                <a:solidFill>
                  <a:schemeClr val="tx1"/>
                </a:solidFill>
                <a:latin typeface="+mn-lt"/>
                <a:ea typeface="+mn-ea"/>
                <a:cs typeface="+mn-cs"/>
              </a:rPr>
              <a:t>本杂志</a:t>
            </a:r>
            <a:endParaRPr lang="en-US" altLang="zh-CN" sz="1200" b="0" kern="1200" dirty="0">
              <a:solidFill>
                <a:schemeClr val="tx1"/>
              </a:solidFill>
              <a:latin typeface="+mn-lt"/>
              <a:ea typeface="+mn-ea"/>
              <a:cs typeface="+mn-cs"/>
            </a:endParaRPr>
          </a:p>
          <a:p>
            <a:endParaRPr lang="en-US" altLang="zh-CN" sz="1200" b="0" kern="1200" dirty="0">
              <a:solidFill>
                <a:schemeClr val="tx1"/>
              </a:solidFill>
              <a:latin typeface="+mn-lt"/>
              <a:ea typeface="+mn-ea"/>
              <a:cs typeface="+mn-cs"/>
            </a:endParaRPr>
          </a:p>
          <a:p>
            <a:r>
              <a:rPr lang="en-US" altLang="zh-CN" sz="1200" b="0"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知识付费模式给予站内的优质内容生产者一定的现金激励，促进平台内容升级。知</a:t>
            </a:r>
          </a:p>
          <a:p>
            <a:r>
              <a:rPr lang="zh-CN" altLang="en-US" sz="1200" kern="1200" dirty="0">
                <a:solidFill>
                  <a:schemeClr val="tx1"/>
                </a:solidFill>
                <a:latin typeface="+mn-lt"/>
                <a:ea typeface="+mn-ea"/>
                <a:cs typeface="+mn-cs"/>
              </a:rPr>
              <a:t>乎的个人用户和机构号均可开通创作中心，创作者满足相关资质条件就可以提供付</a:t>
            </a:r>
          </a:p>
          <a:p>
            <a:r>
              <a:rPr lang="zh-CN" altLang="en-US" sz="1200" kern="1200" dirty="0">
                <a:solidFill>
                  <a:schemeClr val="tx1"/>
                </a:solidFill>
                <a:latin typeface="+mn-lt"/>
                <a:ea typeface="+mn-ea"/>
                <a:cs typeface="+mn-cs"/>
              </a:rPr>
              <a:t>费咨询服务、</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讲座、盐选专栏等收费产品。 </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）付费咨询：付费咨询栏目开设在知乎用户个人界面的功能栏中，“答主”页面</a:t>
            </a:r>
          </a:p>
          <a:p>
            <a:r>
              <a:rPr lang="zh-CN" altLang="en-US" sz="1200" kern="1200" dirty="0">
                <a:solidFill>
                  <a:schemeClr val="tx1"/>
                </a:solidFill>
                <a:latin typeface="+mn-lt"/>
                <a:ea typeface="+mn-ea"/>
                <a:cs typeface="+mn-cs"/>
              </a:rPr>
              <a:t>下设职场、教育、心理学、法律等多个分类，用户可以在细分榜单中选择答主并进</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行付费咨询；“问题”页面采取信 息流推荐，用户可以花</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元浏览某个问题的回答。</a:t>
            </a:r>
          </a:p>
          <a:p>
            <a:r>
              <a:rPr lang="zh-CN" altLang="en-US" sz="1200" kern="1200" dirty="0">
                <a:solidFill>
                  <a:schemeClr val="tx1"/>
                </a:solidFill>
                <a:latin typeface="+mn-lt"/>
                <a:ea typeface="+mn-ea"/>
                <a:cs typeface="+mn-cs"/>
              </a:rPr>
              <a:t>盐值超过</a:t>
            </a:r>
            <a:r>
              <a:rPr lang="en-US" altLang="zh-CN" sz="1200" kern="1200" dirty="0">
                <a:solidFill>
                  <a:schemeClr val="tx1"/>
                </a:solidFill>
                <a:latin typeface="+mn-lt"/>
                <a:ea typeface="+mn-ea"/>
                <a:cs typeface="+mn-cs"/>
              </a:rPr>
              <a:t>500</a:t>
            </a:r>
            <a:r>
              <a:rPr lang="zh-CN" altLang="en-US" sz="1200" kern="1200" dirty="0">
                <a:solidFill>
                  <a:schemeClr val="tx1"/>
                </a:solidFill>
                <a:latin typeface="+mn-lt"/>
                <a:ea typeface="+mn-ea"/>
                <a:cs typeface="+mn-cs"/>
              </a:rPr>
              <a:t>的用户可提供付费咨询服务。</a:t>
            </a: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讲座：知乎</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是知乎推出的实时音频讲座，由主讲人针对某个主题分享 知识、经验或见解，听众可以实时提问并获得解答，涉及前沿、财商、文学、艺术、社科等多个领域。截止</a:t>
            </a:r>
            <a:r>
              <a:rPr lang="en-US" altLang="zh-CN" sz="1200" kern="1200" dirty="0">
                <a:solidFill>
                  <a:schemeClr val="tx1"/>
                </a:solidFill>
                <a:latin typeface="+mn-lt"/>
                <a:ea typeface="+mn-ea"/>
                <a:cs typeface="+mn-cs"/>
              </a:rPr>
              <a:t>2021</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月，我们统计</a:t>
            </a:r>
            <a:r>
              <a:rPr lang="en-US" altLang="zh-CN" sz="1200" kern="1200" dirty="0">
                <a:solidFill>
                  <a:schemeClr val="tx1"/>
                </a:solidFill>
                <a:latin typeface="+mn-lt"/>
                <a:ea typeface="+mn-ea"/>
                <a:cs typeface="+mn-cs"/>
              </a:rPr>
              <a:t>8310</a:t>
            </a:r>
            <a:r>
              <a:rPr lang="zh-CN" altLang="en-US" sz="1200" kern="1200" dirty="0">
                <a:solidFill>
                  <a:schemeClr val="tx1"/>
                </a:solidFill>
                <a:latin typeface="+mn-lt"/>
                <a:ea typeface="+mn-ea"/>
                <a:cs typeface="+mn-cs"/>
              </a:rPr>
              <a:t>场</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讲座的平均时长为</a:t>
            </a:r>
            <a:r>
              <a:rPr lang="en-US" altLang="zh-CN" sz="1200" kern="1200" dirty="0">
                <a:solidFill>
                  <a:schemeClr val="tx1"/>
                </a:solidFill>
                <a:latin typeface="+mn-lt"/>
                <a:ea typeface="+mn-ea"/>
                <a:cs typeface="+mn-cs"/>
              </a:rPr>
              <a:t>53</a:t>
            </a:r>
            <a:r>
              <a:rPr lang="zh-CN" altLang="en-US" sz="1200" kern="1200" dirty="0">
                <a:solidFill>
                  <a:schemeClr val="tx1"/>
                </a:solidFill>
                <a:latin typeface="+mn-lt"/>
                <a:ea typeface="+mn-ea"/>
                <a:cs typeface="+mn-cs"/>
              </a:rPr>
              <a:t>分钟， 其中</a:t>
            </a:r>
            <a:r>
              <a:rPr lang="en-US" altLang="zh-CN" sz="1200" kern="1200" dirty="0">
                <a:solidFill>
                  <a:schemeClr val="tx1"/>
                </a:solidFill>
                <a:latin typeface="+mn-lt"/>
                <a:ea typeface="+mn-ea"/>
                <a:cs typeface="+mn-cs"/>
              </a:rPr>
              <a:t>84%</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讲座向盐选会员免费开放（普通用户需单独付费观看），剩余</a:t>
            </a:r>
            <a:r>
              <a:rPr lang="en-US" altLang="zh-CN" sz="1200" kern="1200" dirty="0">
                <a:solidFill>
                  <a:schemeClr val="tx1"/>
                </a:solidFill>
                <a:latin typeface="+mn-lt"/>
                <a:ea typeface="+mn-ea"/>
                <a:cs typeface="+mn-cs"/>
              </a:rPr>
              <a:t>16% </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讲座面向所有用户实行单独收费。随着时间推移，一般越早发布的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 单独收费的比例越低，这是因为早期讲座内容的时效性较弱，且不具备用户与主讲之间的互动功能。</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）盐选专栏：盐选专栏是创作者提供的</a:t>
            </a:r>
            <a:r>
              <a:rPr lang="zh-CN" altLang="en-US" sz="1200" b="1" kern="1200" dirty="0">
                <a:solidFill>
                  <a:schemeClr val="tx1"/>
                </a:solidFill>
                <a:latin typeface="+mn-lt"/>
                <a:ea typeface="+mn-ea"/>
                <a:cs typeface="+mn-cs"/>
              </a:rPr>
              <a:t>订阅内容</a:t>
            </a:r>
            <a:r>
              <a:rPr lang="zh-CN" altLang="en-US" sz="1200" kern="1200" dirty="0">
                <a:solidFill>
                  <a:schemeClr val="tx1"/>
                </a:solidFill>
                <a:latin typeface="+mn-lt"/>
                <a:ea typeface="+mn-ea"/>
                <a:cs typeface="+mn-cs"/>
              </a:rPr>
              <a:t>。截止</a:t>
            </a:r>
            <a:r>
              <a:rPr lang="en-US" altLang="zh-CN" sz="1200" kern="1200" dirty="0">
                <a:solidFill>
                  <a:schemeClr val="tx1"/>
                </a:solidFill>
                <a:latin typeface="+mn-lt"/>
                <a:ea typeface="+mn-ea"/>
                <a:cs typeface="+mn-cs"/>
              </a:rPr>
              <a:t>2021</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月，我们统计了</a:t>
            </a:r>
          </a:p>
          <a:p>
            <a:r>
              <a:rPr lang="en-US" altLang="zh-CN" sz="1200" kern="1200" dirty="0">
                <a:solidFill>
                  <a:schemeClr val="tx1"/>
                </a:solidFill>
                <a:latin typeface="+mn-lt"/>
                <a:ea typeface="+mn-ea"/>
                <a:cs typeface="+mn-cs"/>
              </a:rPr>
              <a:t>3635</a:t>
            </a:r>
            <a:r>
              <a:rPr lang="zh-CN" altLang="en-US" sz="1200" kern="1200" dirty="0">
                <a:solidFill>
                  <a:schemeClr val="tx1"/>
                </a:solidFill>
                <a:latin typeface="+mn-lt"/>
                <a:ea typeface="+mn-ea"/>
                <a:cs typeface="+mn-cs"/>
              </a:rPr>
              <a:t>场盐选专栏，形式分别为文字内容（占比</a:t>
            </a:r>
            <a:r>
              <a:rPr lang="en-US" altLang="zh-CN" sz="1200" kern="1200" dirty="0">
                <a:solidFill>
                  <a:schemeClr val="tx1"/>
                </a:solidFill>
                <a:latin typeface="+mn-lt"/>
                <a:ea typeface="+mn-ea"/>
                <a:cs typeface="+mn-cs"/>
              </a:rPr>
              <a:t>39.7%</a:t>
            </a:r>
            <a:r>
              <a:rPr lang="zh-CN" altLang="en-US" sz="1200" kern="1200" dirty="0">
                <a:solidFill>
                  <a:schemeClr val="tx1"/>
                </a:solidFill>
                <a:latin typeface="+mn-lt"/>
                <a:ea typeface="+mn-ea"/>
                <a:cs typeface="+mn-cs"/>
              </a:rPr>
              <a:t>）、音频内容（占比</a:t>
            </a:r>
            <a:r>
              <a:rPr lang="en-US" altLang="zh-CN" sz="1200" kern="1200" dirty="0">
                <a:solidFill>
                  <a:schemeClr val="tx1"/>
                </a:solidFill>
                <a:latin typeface="+mn-lt"/>
                <a:ea typeface="+mn-ea"/>
                <a:cs typeface="+mn-cs"/>
              </a:rPr>
              <a:t>28.3%</a:t>
            </a:r>
            <a:r>
              <a:rPr lang="zh-CN" altLang="en-US" sz="1200" kern="1200" dirty="0">
                <a:solidFill>
                  <a:schemeClr val="tx1"/>
                </a:solidFill>
                <a:latin typeface="+mn-lt"/>
                <a:ea typeface="+mn-ea"/>
                <a:cs typeface="+mn-cs"/>
              </a:rPr>
              <a:t>）、</a:t>
            </a:r>
          </a:p>
          <a:p>
            <a:r>
              <a:rPr lang="zh-CN" altLang="en-US" sz="1200" kern="1200" dirty="0">
                <a:solidFill>
                  <a:schemeClr val="tx1"/>
                </a:solidFill>
                <a:latin typeface="+mn-lt"/>
                <a:ea typeface="+mn-ea"/>
                <a:cs typeface="+mn-cs"/>
              </a:rPr>
              <a:t>视频内容（占比</a:t>
            </a:r>
            <a:r>
              <a:rPr lang="en-US" altLang="zh-CN" sz="1200" kern="1200" dirty="0">
                <a:solidFill>
                  <a:schemeClr val="tx1"/>
                </a:solidFill>
                <a:latin typeface="+mn-lt"/>
                <a:ea typeface="+mn-ea"/>
                <a:cs typeface="+mn-cs"/>
              </a:rPr>
              <a:t>32.0%</a:t>
            </a:r>
            <a:r>
              <a:rPr lang="zh-CN" altLang="en-US" sz="1200" kern="1200" dirty="0">
                <a:solidFill>
                  <a:schemeClr val="tx1"/>
                </a:solidFill>
                <a:latin typeface="+mn-lt"/>
                <a:ea typeface="+mn-ea"/>
                <a:cs typeface="+mn-cs"/>
              </a:rPr>
              <a:t>），其中知乎独家或自制的内容占比达到</a:t>
            </a:r>
            <a:r>
              <a:rPr lang="en-US" altLang="zh-CN" sz="1200" kern="1200" dirty="0">
                <a:solidFill>
                  <a:schemeClr val="tx1"/>
                </a:solidFill>
                <a:latin typeface="+mn-lt"/>
                <a:ea typeface="+mn-ea"/>
                <a:cs typeface="+mn-cs"/>
              </a:rPr>
              <a:t>28.2%</a:t>
            </a:r>
            <a:r>
              <a:rPr lang="zh-CN" altLang="en-US" sz="1200" kern="1200" dirty="0">
                <a:solidFill>
                  <a:schemeClr val="tx1"/>
                </a:solidFill>
                <a:latin typeface="+mn-lt"/>
                <a:ea typeface="+mn-ea"/>
                <a:cs typeface="+mn-cs"/>
              </a:rPr>
              <a:t>。内容类别涵</a:t>
            </a:r>
          </a:p>
          <a:p>
            <a:r>
              <a:rPr lang="zh-CN" altLang="en-US" sz="1200" kern="1200" dirty="0">
                <a:solidFill>
                  <a:schemeClr val="tx1"/>
                </a:solidFill>
                <a:latin typeface="+mn-lt"/>
                <a:ea typeface="+mn-ea"/>
                <a:cs typeface="+mn-cs"/>
              </a:rPr>
              <a:t>盖科学、财商、故事、亲子等等，故事专栏的热度最高，热度总榜</a:t>
            </a:r>
            <a:r>
              <a:rPr lang="en-US" altLang="zh-CN" sz="1200" kern="1200" dirty="0">
                <a:solidFill>
                  <a:schemeClr val="tx1"/>
                </a:solidFill>
                <a:latin typeface="+mn-lt"/>
                <a:ea typeface="+mn-ea"/>
                <a:cs typeface="+mn-cs"/>
              </a:rPr>
              <a:t>TOP100</a:t>
            </a:r>
            <a:r>
              <a:rPr lang="zh-CN" altLang="en-US" sz="1200" kern="1200" dirty="0">
                <a:solidFill>
                  <a:schemeClr val="tx1"/>
                </a:solidFill>
                <a:latin typeface="+mn-lt"/>
                <a:ea typeface="+mn-ea"/>
                <a:cs typeface="+mn-cs"/>
              </a:rPr>
              <a:t>中有</a:t>
            </a:r>
            <a:r>
              <a:rPr lang="en-US" altLang="zh-CN" sz="1200" kern="1200" dirty="0">
                <a:solidFill>
                  <a:schemeClr val="tx1"/>
                </a:solidFill>
                <a:latin typeface="+mn-lt"/>
                <a:ea typeface="+mn-ea"/>
                <a:cs typeface="+mn-cs"/>
              </a:rPr>
              <a:t>87</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个故事专栏。目前</a:t>
            </a:r>
            <a:r>
              <a:rPr lang="en-US" altLang="zh-CN" sz="1200" kern="1200" dirty="0">
                <a:solidFill>
                  <a:schemeClr val="tx1"/>
                </a:solidFill>
                <a:latin typeface="+mn-lt"/>
                <a:ea typeface="+mn-ea"/>
                <a:cs typeface="+mn-cs"/>
              </a:rPr>
              <a:t>94.8%</a:t>
            </a:r>
            <a:r>
              <a:rPr lang="zh-CN" altLang="en-US" sz="1200" kern="1200" dirty="0">
                <a:solidFill>
                  <a:schemeClr val="tx1"/>
                </a:solidFill>
                <a:latin typeface="+mn-lt"/>
                <a:ea typeface="+mn-ea"/>
                <a:cs typeface="+mn-cs"/>
              </a:rPr>
              <a:t>的盐选专栏对盐选会员免费开放，随着时间推移，盐选专</a:t>
            </a:r>
          </a:p>
          <a:p>
            <a:r>
              <a:rPr lang="zh-CN" altLang="en-US" sz="1200" kern="1200" dirty="0">
                <a:solidFill>
                  <a:schemeClr val="tx1"/>
                </a:solidFill>
                <a:latin typeface="+mn-lt"/>
                <a:ea typeface="+mn-ea"/>
                <a:cs typeface="+mn-cs"/>
              </a:rPr>
              <a:t>栏逐渐向轻度化、泛娱乐内容发展，专栏的单独收费比例也随之降低。</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3</a:t>
            </a:fld>
            <a:endParaRPr lang="en-US"/>
          </a:p>
        </p:txBody>
      </p:sp>
    </p:spTree>
    <p:extLst>
      <p:ext uri="{BB962C8B-B14F-4D97-AF65-F5344CB8AC3E}">
        <p14:creationId xmlns:p14="http://schemas.microsoft.com/office/powerpoint/2010/main" val="384603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latin typeface="+mn-lt"/>
                <a:ea typeface="+mn-ea"/>
                <a:cs typeface="+mn-cs"/>
              </a:rPr>
              <a:t>Except as specifically noted, the following table sets forth information with respect to the beneficial ownership of our ordinary shares on an as-converted basis as of the date of this prospectus by: </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of our directors and executive officers; </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person known to us to own beneficially more than 5% of our ordinary shares; [and</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selling shareholder].</a:t>
            </a:r>
            <a:endParaRPr lang="zh-CN" altLang="en-US"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The calculations in the table below are based on 220,867,200 Class A ordinary shares and 19,227,592 Class B ordinary shares on an as-converted basis outstanding as of the date of this prospectus, and Class A ordinary shares and Class B ordinary shares outstanding immediately after the completion of this offering, assuming the underwriters do not exercise their option to purchase additional ADSs. Each holder of Class A ordinary shares is entitled to one vote per share and each holder of our Class B ordinary shares is entitled to ten votes per share on all matters submitted to them for a vote.</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Beneficial ownership is determined in accordance with the rules and regulations of the SEC. In computing the number of shares beneficially owned by a person and the percentage ownership of that person, we have included shares that the person has the right</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to acquire within 60 days, including through the exercise of any option, warrant or other right or the conversion of any other security. These shares, however, are not included in the computation of the percentage ownership of any other person.</a:t>
            </a:r>
          </a:p>
          <a:p>
            <a:endParaRPr lang="en-US" sz="120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IPO</a:t>
            </a:r>
            <a:r>
              <a:rPr lang="zh-CN" altLang="en-US" sz="1200" b="0" i="0" kern="1200" dirty="0">
                <a:solidFill>
                  <a:schemeClr val="tx1"/>
                </a:solidFill>
                <a:effectLst/>
                <a:latin typeface="+mn-lt"/>
                <a:ea typeface="+mn-ea"/>
                <a:cs typeface="+mn-cs"/>
              </a:rPr>
              <a:t>前，周源持股为</a:t>
            </a:r>
            <a:r>
              <a:rPr lang="en-US" altLang="zh-CN" sz="1200" b="0" i="0" kern="1200" dirty="0">
                <a:solidFill>
                  <a:schemeClr val="tx1"/>
                </a:solidFill>
                <a:effectLst/>
                <a:latin typeface="+mn-lt"/>
                <a:ea typeface="+mn-ea"/>
                <a:cs typeface="+mn-cs"/>
              </a:rPr>
              <a:t>8.2%</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46.6%</a:t>
            </a:r>
            <a:r>
              <a:rPr lang="zh-CN" altLang="en-US" sz="1200" b="0" i="0" kern="1200" dirty="0">
                <a:solidFill>
                  <a:schemeClr val="tx1"/>
                </a:solidFill>
                <a:effectLst/>
                <a:latin typeface="+mn-lt"/>
                <a:ea typeface="+mn-ea"/>
                <a:cs typeface="+mn-cs"/>
              </a:rPr>
              <a:t>的投票权；创新工场持股为</a:t>
            </a:r>
            <a:r>
              <a:rPr lang="en-US" altLang="zh-CN" sz="1200" b="0" i="0" kern="1200" dirty="0">
                <a:solidFill>
                  <a:schemeClr val="tx1"/>
                </a:solidFill>
                <a:effectLst/>
                <a:latin typeface="+mn-lt"/>
                <a:ea typeface="+mn-ea"/>
                <a:cs typeface="+mn-cs"/>
              </a:rPr>
              <a:t>13.1%</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7.6%</a:t>
            </a:r>
            <a:r>
              <a:rPr lang="zh-CN" altLang="en-US" sz="1200" b="0" i="0" kern="1200" dirty="0">
                <a:solidFill>
                  <a:schemeClr val="tx1"/>
                </a:solidFill>
                <a:effectLst/>
                <a:latin typeface="+mn-lt"/>
                <a:ea typeface="+mn-ea"/>
                <a:cs typeface="+mn-cs"/>
              </a:rPr>
              <a:t>的投票权；腾讯持股为</a:t>
            </a:r>
            <a:r>
              <a:rPr lang="en-US" altLang="zh-CN" sz="1200" b="0" i="0" kern="1200" dirty="0">
                <a:solidFill>
                  <a:schemeClr val="tx1"/>
                </a:solidFill>
                <a:effectLst/>
                <a:latin typeface="+mn-lt"/>
                <a:ea typeface="+mn-ea"/>
                <a:cs typeface="+mn-cs"/>
              </a:rPr>
              <a:t>12.3%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7.1%</a:t>
            </a:r>
            <a:r>
              <a:rPr lang="zh-CN" altLang="en-US" sz="1200" b="0" i="0" kern="1200" dirty="0">
                <a:solidFill>
                  <a:schemeClr val="tx1"/>
                </a:solidFill>
                <a:effectLst/>
                <a:latin typeface="+mn-lt"/>
                <a:ea typeface="+mn-ea"/>
                <a:cs typeface="+mn-cs"/>
              </a:rPr>
              <a:t>的投票权；</a:t>
            </a:r>
          </a:p>
          <a:p>
            <a:r>
              <a:rPr lang="en-US" sz="1200" b="0" i="0" kern="1200" dirty="0" err="1">
                <a:solidFill>
                  <a:schemeClr val="tx1"/>
                </a:solidFill>
                <a:effectLst/>
                <a:latin typeface="+mn-lt"/>
                <a:ea typeface="+mn-ea"/>
                <a:cs typeface="+mn-cs"/>
              </a:rPr>
              <a:t>Qiming</a:t>
            </a:r>
            <a:r>
              <a:rPr lang="en-US" sz="1200" b="0" i="0" kern="1200" dirty="0">
                <a:solidFill>
                  <a:schemeClr val="tx1"/>
                </a:solidFill>
                <a:effectLst/>
                <a:latin typeface="+mn-lt"/>
                <a:ea typeface="+mn-ea"/>
                <a:cs typeface="+mn-cs"/>
              </a:rPr>
              <a:t> Entities</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11.3%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6.6%</a:t>
            </a:r>
            <a:r>
              <a:rPr lang="zh-CN" altLang="en-US" sz="1200" b="0" i="0" kern="1200" dirty="0">
                <a:solidFill>
                  <a:schemeClr val="tx1"/>
                </a:solidFill>
                <a:effectLst/>
                <a:latin typeface="+mn-lt"/>
                <a:ea typeface="+mn-ea"/>
                <a:cs typeface="+mn-cs"/>
              </a:rPr>
              <a:t>的投票权；</a:t>
            </a:r>
            <a:r>
              <a:rPr lang="en-US" sz="1200" b="0" i="0" kern="1200" dirty="0">
                <a:solidFill>
                  <a:schemeClr val="tx1"/>
                </a:solidFill>
                <a:effectLst/>
                <a:latin typeface="+mn-lt"/>
                <a:ea typeface="+mn-ea"/>
                <a:cs typeface="+mn-cs"/>
              </a:rPr>
              <a:t>SAIF IV Mobile Apps (BVI)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9.3%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5.4%</a:t>
            </a:r>
            <a:r>
              <a:rPr lang="zh-CN" altLang="en-US" sz="1200" b="0" i="0" kern="1200" dirty="0">
                <a:solidFill>
                  <a:schemeClr val="tx1"/>
                </a:solidFill>
                <a:effectLst/>
                <a:latin typeface="+mn-lt"/>
                <a:ea typeface="+mn-ea"/>
                <a:cs typeface="+mn-cs"/>
              </a:rPr>
              <a:t>的投票权；</a:t>
            </a:r>
          </a:p>
          <a:p>
            <a:r>
              <a:rPr lang="en-US" sz="1200" b="0" i="0" kern="1200" dirty="0">
                <a:solidFill>
                  <a:schemeClr val="tx1"/>
                </a:solidFill>
                <a:effectLst/>
                <a:latin typeface="+mn-lt"/>
                <a:ea typeface="+mn-ea"/>
                <a:cs typeface="+mn-cs"/>
              </a:rPr>
              <a:t>Cosmic Blue Investments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8.3%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的投票权；</a:t>
            </a:r>
            <a:r>
              <a:rPr lang="en-US" sz="1200" b="0" i="0" kern="1200" dirty="0">
                <a:solidFill>
                  <a:schemeClr val="tx1"/>
                </a:solidFill>
                <a:effectLst/>
                <a:latin typeface="+mn-lt"/>
                <a:ea typeface="+mn-ea"/>
                <a:cs typeface="+mn-cs"/>
              </a:rPr>
              <a:t>CTG Evergreen Investment XX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6.8%</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的投票权。</a:t>
            </a:r>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5</a:t>
            </a:fld>
            <a:endParaRPr lang="en-US"/>
          </a:p>
        </p:txBody>
      </p:sp>
    </p:spTree>
    <p:extLst>
      <p:ext uri="{BB962C8B-B14F-4D97-AF65-F5344CB8AC3E}">
        <p14:creationId xmlns:p14="http://schemas.microsoft.com/office/powerpoint/2010/main" val="4528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1. </a:t>
            </a:r>
            <a:r>
              <a:rPr lang="zh-CN" altLang="en-US" sz="1200" kern="1200" dirty="0">
                <a:solidFill>
                  <a:schemeClr val="tx1"/>
                </a:solidFill>
                <a:latin typeface="+mn-lt"/>
                <a:ea typeface="+mn-ea"/>
                <a:cs typeface="+mn-cs"/>
              </a:rPr>
              <a:t>基于搜索引擎的精英问答平台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而在知乎这一问答平台上线之初，其创造和发展一定程度上模拟了外国问答网站</a:t>
            </a:r>
            <a:r>
              <a:rPr lang="en-US" altLang="zh-CN" dirty="0"/>
              <a:t>Quora</a:t>
            </a:r>
            <a:r>
              <a:rPr lang="zh-CN" altLang="en-US" dirty="0"/>
              <a:t>的发展经验，严格的注册邀请制度、设计初衷及其投票赞同多功能等有所借鉴， 另一方面基于精英知识分子对实用性知识的需求，平台内部早期聚集了一批专业性较强的专家级用户，其促成了知乎内部专业性内容的发展与创新，“打造严谨专业的精英问答平台”已成为知乎追求的方向。知乎平台对外宣传的主题正在处于不断的发展变化之中</a:t>
            </a:r>
            <a:r>
              <a:rPr lang="en-US" altLang="zh-CN" dirty="0"/>
              <a:t>——</a:t>
            </a:r>
            <a:r>
              <a:rPr lang="zh-CN" altLang="en-US" dirty="0"/>
              <a:t>由主打专业性与权威性的知识内容，到主打开拓受众的视野与见闻，再到主打在知乎平台上发挥不同人的不同优势。而与此同时，知乎的宣传口号也一直在变化。从刚上线时的“最专业的问答社区”，到“开拓更大的世界”，以及现在的“与他人分享你的世界”，基于搜索引擎而不断变化的“精英付费语音问答平台”正逐步开放其受众面，在权威精英的认证下鼓励认真、严谨而开放的科学态度成为知乎最大的标识。</a:t>
            </a:r>
            <a:endParaRPr lang="en-US" dirty="0"/>
          </a:p>
          <a:p>
            <a:endParaRPr lang="en-US" dirty="0"/>
          </a:p>
          <a:p>
            <a:r>
              <a:rPr lang="en-US" altLang="zh-CN" sz="1200" kern="1200" dirty="0">
                <a:solidFill>
                  <a:schemeClr val="tx1"/>
                </a:solidFill>
                <a:latin typeface="+mn-lt"/>
                <a:ea typeface="+mn-ea"/>
                <a:cs typeface="+mn-cs"/>
              </a:rPr>
              <a:t>2. </a:t>
            </a:r>
            <a:r>
              <a:rPr lang="zh-CN" altLang="en-US" sz="1200" kern="1200" dirty="0">
                <a:solidFill>
                  <a:schemeClr val="tx1"/>
                </a:solidFill>
                <a:latin typeface="+mn-lt"/>
                <a:ea typeface="+mn-ea"/>
                <a:cs typeface="+mn-cs"/>
              </a:rPr>
              <a:t>用户信任与自我实现为基础的社交区域</a:t>
            </a:r>
            <a:endParaRPr lang="en-US" dirty="0"/>
          </a:p>
          <a:p>
            <a:r>
              <a:rPr lang="zh-CN" altLang="en-US" sz="1200" kern="1200" dirty="0">
                <a:solidFill>
                  <a:schemeClr val="tx1"/>
                </a:solidFill>
                <a:latin typeface="+mn-lt"/>
                <a:ea typeface="+mn-ea"/>
                <a:cs typeface="+mn-cs"/>
              </a:rPr>
              <a:t>知乎在其动态发展的过程当中由权威性的知识问答社区逐渐向亲民化、大众化的方向发展。严苛的审核制度使得发展初期的知乎用户增长缓慢，高质量的内容问答限制了用户增长的条件。因而在 </a:t>
            </a:r>
            <a:r>
              <a:rPr lang="en-US" altLang="zh-CN" sz="1200" kern="1200" dirty="0">
                <a:solidFill>
                  <a:schemeClr val="tx1"/>
                </a:solidFill>
                <a:latin typeface="+mn-lt"/>
                <a:ea typeface="+mn-ea"/>
                <a:cs typeface="+mn-cs"/>
              </a:rPr>
              <a:t>2013 </a:t>
            </a:r>
            <a:r>
              <a:rPr lang="zh-CN" altLang="en-US" sz="1200" kern="1200" dirty="0">
                <a:solidFill>
                  <a:schemeClr val="tx1"/>
                </a:solidFill>
                <a:latin typeface="+mn-lt"/>
                <a:ea typeface="+mn-ea"/>
                <a:cs typeface="+mn-cs"/>
              </a:rPr>
              <a:t>年初，知乎的定位与主题开始从为高端用户服务的专业问答网站社区向基于兴趣的社交区域发展，知乎平台向公众放开注册制度，鼓励用户将知乎账号与 </a:t>
            </a:r>
            <a:r>
              <a:rPr lang="en-US" altLang="zh-CN" sz="1200" kern="1200" dirty="0" err="1">
                <a:solidFill>
                  <a:schemeClr val="tx1"/>
                </a:solidFill>
                <a:latin typeface="+mn-lt"/>
                <a:ea typeface="+mn-ea"/>
                <a:cs typeface="+mn-cs"/>
              </a:rPr>
              <a:t>qq</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微博账号绑定，是在社会的网络关系上形成的、基于各行各 业及生活中的问题与兴趣形成社区化的知识问答平台，将社交关系融入到线上问答平台当中，以关系社区的形式帮助疑问者解决问题。</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除去以信任为基础，自我实现的价值在知乎上的作用不可被忽视。它在满足用户分享知识的同时也满足了个人获取关注、建立威望的需求。相较于微博、</a:t>
            </a:r>
            <a:r>
              <a:rPr lang="en-US" altLang="zh-CN" sz="1200" kern="1200" dirty="0">
                <a:solidFill>
                  <a:schemeClr val="tx1"/>
                </a:solidFill>
                <a:latin typeface="+mn-lt"/>
                <a:ea typeface="+mn-ea"/>
                <a:cs typeface="+mn-cs"/>
              </a:rPr>
              <a:t>SNS</a:t>
            </a:r>
            <a:r>
              <a:rPr lang="zh-CN" altLang="en-US" sz="1200" kern="1200" dirty="0">
                <a:solidFill>
                  <a:schemeClr val="tx1"/>
                </a:solidFill>
                <a:latin typeface="+mn-lt"/>
                <a:ea typeface="+mn-ea"/>
                <a:cs typeface="+mn-cs"/>
              </a:rPr>
              <a:t>等社交为主要需求的社交平台，满足了人的社交需求，那么，知乎等问答社区则是满足了人的最高层次的两个需求：社会承认和自我实现的需求。尤其是在这样一个具有专业性、权威性的精英社区，回答的问题被精英、名人所“赞同”和“感谢”，顶层需求的强烈满足感比其他任何激励措施都更加持续有效。</a:t>
            </a:r>
            <a:endParaRPr lang="en-US" altLang="zh-CN"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3. </a:t>
            </a:r>
            <a:r>
              <a:rPr lang="zh-CN" altLang="en-US" sz="1200" kern="1200" dirty="0">
                <a:solidFill>
                  <a:schemeClr val="tx1"/>
                </a:solidFill>
                <a:latin typeface="+mn-lt"/>
                <a:ea typeface="+mn-ea"/>
                <a:cs typeface="+mn-cs"/>
              </a:rPr>
              <a:t>免费向知识变现转变的知识分享平台</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同期产生的知乎</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与知乎书店等知识付费产品以多样化、丰富 的知识体系与用户达成深度互动。对于 </a:t>
            </a:r>
            <a:r>
              <a:rPr lang="en-US" altLang="zh-CN" sz="1200" kern="1200" dirty="0">
                <a:solidFill>
                  <a:schemeClr val="tx1"/>
                </a:solidFill>
                <a:latin typeface="+mn-lt"/>
                <a:ea typeface="+mn-ea"/>
                <a:cs typeface="+mn-cs"/>
              </a:rPr>
              <a:t>2019 </a:t>
            </a:r>
            <a:r>
              <a:rPr lang="zh-CN" altLang="en-US" sz="1200" kern="1200" dirty="0">
                <a:solidFill>
                  <a:schemeClr val="tx1"/>
                </a:solidFill>
                <a:latin typeface="+mn-lt"/>
                <a:ea typeface="+mn-ea"/>
                <a:cs typeface="+mn-cs"/>
              </a:rPr>
              <a:t>年三月份知乎“盐选会员”的推出，知乎</a:t>
            </a:r>
          </a:p>
          <a:p>
            <a:r>
              <a:rPr lang="zh-CN" altLang="en-US" sz="1200" kern="1200" dirty="0">
                <a:solidFill>
                  <a:schemeClr val="tx1"/>
                </a:solidFill>
                <a:latin typeface="+mn-lt"/>
                <a:ea typeface="+mn-ea"/>
                <a:cs typeface="+mn-cs"/>
              </a:rPr>
              <a:t>创始人、</a:t>
            </a:r>
            <a:r>
              <a:rPr lang="en-US" altLang="zh-CN" sz="1200" kern="1200" dirty="0">
                <a:solidFill>
                  <a:schemeClr val="tx1"/>
                </a:solidFill>
                <a:latin typeface="+mn-lt"/>
                <a:ea typeface="+mn-ea"/>
                <a:cs typeface="+mn-cs"/>
              </a:rPr>
              <a:t>CEO </a:t>
            </a:r>
            <a:r>
              <a:rPr lang="zh-CN" altLang="en-US" sz="1200" kern="1200" dirty="0">
                <a:solidFill>
                  <a:schemeClr val="tx1"/>
                </a:solidFill>
                <a:latin typeface="+mn-lt"/>
                <a:ea typeface="+mn-ea"/>
                <a:cs typeface="+mn-cs"/>
              </a:rPr>
              <a:t>周源表示：“这是知乎首次推出的全站式会员体系，我们希望把知乎的</a:t>
            </a:r>
          </a:p>
          <a:p>
            <a:r>
              <a:rPr lang="zh-CN" altLang="en-US" sz="1200" kern="1200" dirty="0">
                <a:solidFill>
                  <a:schemeClr val="tx1"/>
                </a:solidFill>
                <a:latin typeface="+mn-lt"/>
                <a:ea typeface="+mn-ea"/>
                <a:cs typeface="+mn-cs"/>
              </a:rPr>
              <a:t>盐选会员服务打造为全网优质付费内容的精选，并且与社区平台深入整合，进一步丰</a:t>
            </a:r>
          </a:p>
          <a:p>
            <a:r>
              <a:rPr lang="zh-CN" altLang="en-US" sz="1200" kern="1200" dirty="0">
                <a:solidFill>
                  <a:schemeClr val="tx1"/>
                </a:solidFill>
                <a:latin typeface="+mn-lt"/>
                <a:ea typeface="+mn-ea"/>
                <a:cs typeface="+mn-cs"/>
              </a:rPr>
              <a:t>富和完善知乎的商业模式。”</a:t>
            </a:r>
            <a:r>
              <a:rPr lang="en-US" altLang="zh-CN" sz="1200" kern="1200" dirty="0">
                <a:solidFill>
                  <a:schemeClr val="tx1"/>
                </a:solidFill>
                <a:latin typeface="+mn-lt"/>
                <a:ea typeface="+mn-ea"/>
                <a:cs typeface="+mn-cs"/>
              </a:rPr>
              <a:t>12</a:t>
            </a:r>
            <a:r>
              <a:rPr lang="zh-CN" altLang="en-US" sz="1200" kern="1200" dirty="0">
                <a:solidFill>
                  <a:schemeClr val="tx1"/>
                </a:solidFill>
                <a:latin typeface="+mn-lt"/>
                <a:ea typeface="+mn-ea"/>
                <a:cs typeface="+mn-cs"/>
              </a:rPr>
              <a:t>但同时根据互联网数据分析平台“易观千帆”调查显示，</a:t>
            </a:r>
          </a:p>
          <a:p>
            <a:r>
              <a:rPr lang="zh-CN" altLang="en-US" sz="1200" kern="1200" dirty="0">
                <a:solidFill>
                  <a:schemeClr val="tx1"/>
                </a:solidFill>
                <a:latin typeface="+mn-lt"/>
                <a:ea typeface="+mn-ea"/>
                <a:cs typeface="+mn-cs"/>
              </a:rPr>
              <a:t>知乎用户在</a:t>
            </a:r>
            <a:r>
              <a:rPr lang="en-US" altLang="zh-CN" sz="1200" kern="1200" dirty="0">
                <a:solidFill>
                  <a:schemeClr val="tx1"/>
                </a:solidFill>
                <a:latin typeface="+mn-lt"/>
                <a:ea typeface="+mn-ea"/>
                <a:cs typeface="+mn-cs"/>
              </a:rPr>
              <a:t>2016</a:t>
            </a:r>
            <a:r>
              <a:rPr lang="zh-CN" altLang="en-US" sz="1200" kern="1200" dirty="0">
                <a:solidFill>
                  <a:schemeClr val="tx1"/>
                </a:solidFill>
                <a:latin typeface="+mn-lt"/>
                <a:ea typeface="+mn-ea"/>
                <a:cs typeface="+mn-cs"/>
              </a:rPr>
              <a:t>年到</a:t>
            </a:r>
            <a:r>
              <a:rPr lang="en-US" altLang="zh-CN" sz="1200" kern="1200" dirty="0">
                <a:solidFill>
                  <a:schemeClr val="tx1"/>
                </a:solidFill>
                <a:latin typeface="+mn-lt"/>
                <a:ea typeface="+mn-ea"/>
                <a:cs typeface="+mn-cs"/>
              </a:rPr>
              <a:t>2018</a:t>
            </a:r>
            <a:r>
              <a:rPr lang="zh-CN" altLang="en-US" sz="1200" kern="1200" dirty="0">
                <a:solidFill>
                  <a:schemeClr val="tx1"/>
                </a:solidFill>
                <a:latin typeface="+mn-lt"/>
                <a:ea typeface="+mn-ea"/>
                <a:cs typeface="+mn-cs"/>
              </a:rPr>
              <a:t>年的两年的时间内，逐渐从中高和高消费者为主，转变为</a:t>
            </a:r>
          </a:p>
          <a:p>
            <a:r>
              <a:rPr lang="zh-CN" altLang="en-US" sz="1200" kern="1200" dirty="0">
                <a:solidFill>
                  <a:schemeClr val="tx1"/>
                </a:solidFill>
                <a:latin typeface="+mn-lt"/>
                <a:ea typeface="+mn-ea"/>
                <a:cs typeface="+mn-cs"/>
              </a:rPr>
              <a:t>中高和中等消费者为主。以前邀请制的精英集散地，正在向普惠型社区转变。中、高</a:t>
            </a:r>
          </a:p>
          <a:p>
            <a:r>
              <a:rPr lang="zh-CN" altLang="en-US" sz="1200" kern="1200" dirty="0">
                <a:solidFill>
                  <a:schemeClr val="tx1"/>
                </a:solidFill>
                <a:latin typeface="+mn-lt"/>
                <a:ea typeface="+mn-ea"/>
                <a:cs typeface="+mn-cs"/>
              </a:rPr>
              <a:t>消费者流失，用户消费降级，对于知识付费来说并不是个好势头。</a:t>
            </a:r>
            <a:r>
              <a:rPr lang="en-US" altLang="zh-CN" sz="1200" kern="1200" dirty="0">
                <a:solidFill>
                  <a:schemeClr val="tx1"/>
                </a:solidFill>
                <a:latin typeface="+mn-lt"/>
                <a:ea typeface="+mn-ea"/>
                <a:cs typeface="+mn-cs"/>
              </a:rPr>
              <a:t>13</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6</a:t>
            </a:fld>
            <a:endParaRPr lang="en-US"/>
          </a:p>
        </p:txBody>
      </p:sp>
    </p:spTree>
    <p:extLst>
      <p:ext uri="{BB962C8B-B14F-4D97-AF65-F5344CB8AC3E}">
        <p14:creationId xmlns:p14="http://schemas.microsoft.com/office/powerpoint/2010/main" val="198176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err="1">
                <a:solidFill>
                  <a:schemeClr val="tx1"/>
                </a:solidFill>
                <a:latin typeface="+mn-lt"/>
                <a:ea typeface="+mn-ea"/>
                <a:cs typeface="+mn-cs"/>
              </a:rPr>
              <a:t>Zhihu</a:t>
            </a:r>
            <a:r>
              <a:rPr lang="en-US" altLang="zh-CN" sz="1200" kern="1200" dirty="0">
                <a:solidFill>
                  <a:schemeClr val="tx1"/>
                </a:solidFill>
                <a:latin typeface="+mn-lt"/>
                <a:ea typeface="+mn-ea"/>
                <a:cs typeface="+mn-cs"/>
              </a:rPr>
              <a:t> have incurred net loss and negative operating cash flow in the past. In 2019 and 2020, we had net loss of RMB1.0 billion and RMB517.6 million (US$79.3 million) and negative operating cash flow of RMB715.5 million and RMB244.4 million (US$37.5 million), respectively.</a:t>
            </a:r>
          </a:p>
          <a:p>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We cannot assure you that we will be able to generate profits or positive operating cash flow in the future. Our ability to achieve profitability and positive operating cash flow principally depends on our ability to further expand our user base and increase our revenue, but we cannot assure you that our user base will continue to maintain the growth momentum. We also need to continue enhancing our monetization to increase our revenue. We may experience losses and negative operating cash flow in the future due to our continued spending in marketing and cloud services and investments in technology, people, and new initiatives. We incurred in the past and expect to continue to incur in future periods share-based compensation expenses, and we expect our costs and operating expenses to continue to increase in absolute amounts as we expand our business, which may result in future losses. In addition, our ability to achieve and sustain profitability is affected by various factors, some of which are beyond our control, such as changes in macroeconomic conditions or competitive dynamics in the industry. If we cannot effectively maintain or achieve revenue growth at scale, or we are unable to maintain and enhance our profitability and liquidity, our business, financial condition, and results of operations may be materially and adversely affected.</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altLang="zh-CN" sz="1200" b="1" i="1" kern="1200" dirty="0">
                <a:solidFill>
                  <a:schemeClr val="tx1"/>
                </a:solidFill>
                <a:latin typeface="+mn-lt"/>
                <a:ea typeface="+mn-ea"/>
                <a:cs typeface="+mn-cs"/>
              </a:rPr>
              <a:t>Revenue</a:t>
            </a:r>
            <a:endParaRPr lang="zh-CN" altLang="en-US" sz="1200" b="1" i="1" kern="1200" dirty="0">
              <a:solidFill>
                <a:schemeClr val="tx1"/>
              </a:solidFill>
              <a:latin typeface="+mn-lt"/>
              <a:ea typeface="+mn-ea"/>
              <a:cs typeface="+mn-cs"/>
            </a:endParaRPr>
          </a:p>
          <a:p>
            <a:r>
              <a:rPr lang="en-US" altLang="zh-CN" sz="1200" b="0" i="0" kern="1200" dirty="0">
                <a:solidFill>
                  <a:schemeClr val="tx1"/>
                </a:solidFill>
                <a:latin typeface="+mn-lt"/>
                <a:ea typeface="+mn-ea"/>
                <a:cs typeface="+mn-cs"/>
              </a:rPr>
              <a:t>We generate revenue primarily through (</a:t>
            </a:r>
            <a:r>
              <a:rPr lang="en-US" altLang="zh-CN" sz="1200" b="0" i="0" kern="1200" dirty="0" err="1">
                <a:solidFill>
                  <a:schemeClr val="tx1"/>
                </a:solidFill>
                <a:latin typeface="+mn-lt"/>
                <a:ea typeface="+mn-ea"/>
                <a:cs typeface="+mn-cs"/>
              </a:rPr>
              <a:t>i</a:t>
            </a:r>
            <a:r>
              <a:rPr lang="en-US" altLang="zh-CN" sz="1200" b="0" i="0" kern="1200" dirty="0">
                <a:solidFill>
                  <a:schemeClr val="tx1"/>
                </a:solidFill>
                <a:latin typeface="+mn-lt"/>
                <a:ea typeface="+mn-ea"/>
                <a:cs typeface="+mn-cs"/>
              </a:rPr>
              <a:t>) advertising, (ii) paid membership, and (iii) content-commerce solutions. We also generate revenue from other services such as online education and e-commerce. The following table sets forth a breakdown of revenue by type both in absolute amount and as a percentage of our revenue for the periods indicated.</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7</a:t>
            </a:fld>
            <a:endParaRPr lang="en-US"/>
          </a:p>
        </p:txBody>
      </p:sp>
    </p:spTree>
    <p:extLst>
      <p:ext uri="{BB962C8B-B14F-4D97-AF65-F5344CB8AC3E}">
        <p14:creationId xmlns:p14="http://schemas.microsoft.com/office/powerpoint/2010/main" val="73061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latin typeface="+mn-lt"/>
                <a:ea typeface="+mn-ea"/>
                <a:cs typeface="+mn-cs"/>
              </a:rPr>
              <a:t>平台知识话题内容社区板块的丰富和内容功能的加强，是知乎平台发展的核心方向，而知乎的商业模式也主要由知识内容</a:t>
            </a:r>
          </a:p>
          <a:p>
            <a:r>
              <a:rPr lang="zh-CN" altLang="en-US" sz="1200" kern="1200" dirty="0">
                <a:solidFill>
                  <a:schemeClr val="tx1"/>
                </a:solidFill>
                <a:latin typeface="+mn-lt"/>
                <a:ea typeface="+mn-ea"/>
                <a:cs typeface="+mn-cs"/>
              </a:rPr>
              <a:t>板块的发展和用户对知识内容的需求驱动形成。对于</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端商业模式来说，知乎围绕着知识内容，从营销线、商品线、平台</a:t>
            </a:r>
          </a:p>
          <a:p>
            <a:r>
              <a:rPr lang="zh-CN" altLang="en-US" sz="1200" kern="1200" dirty="0">
                <a:solidFill>
                  <a:schemeClr val="tx1"/>
                </a:solidFill>
                <a:latin typeface="+mn-lt"/>
                <a:ea typeface="+mn-ea"/>
                <a:cs typeface="+mn-cs"/>
              </a:rPr>
              <a:t>线和内容线进行了多角度布局，与</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端需求方一齐加强平台内容的丰富度和专业度。对于</a:t>
            </a:r>
            <a:r>
              <a:rPr lang="en-US" altLang="zh-CN" sz="1200" kern="1200" dirty="0">
                <a:solidFill>
                  <a:schemeClr val="tx1"/>
                </a:solidFill>
                <a:latin typeface="+mn-lt"/>
                <a:ea typeface="+mn-ea"/>
                <a:cs typeface="+mn-cs"/>
              </a:rPr>
              <a:t>C</a:t>
            </a:r>
            <a:r>
              <a:rPr lang="zh-CN" altLang="en-US" sz="1200" kern="1200" dirty="0">
                <a:solidFill>
                  <a:schemeClr val="tx1"/>
                </a:solidFill>
                <a:latin typeface="+mn-lt"/>
                <a:ea typeface="+mn-ea"/>
                <a:cs typeface="+mn-cs"/>
              </a:rPr>
              <a:t>端商业模式来说，会员购买、付</a:t>
            </a:r>
          </a:p>
          <a:p>
            <a:r>
              <a:rPr lang="zh-CN" altLang="en-US" sz="1200" kern="1200" dirty="0">
                <a:solidFill>
                  <a:schemeClr val="tx1"/>
                </a:solidFill>
                <a:latin typeface="+mn-lt"/>
                <a:ea typeface="+mn-ea"/>
                <a:cs typeface="+mn-cs"/>
              </a:rPr>
              <a:t>费问答、内容付费模式的搭建帮助创作者提升了其内容变现能力和曝光度、激励其创作；并帮助用户筛选出精选内容，提</a:t>
            </a:r>
          </a:p>
          <a:p>
            <a:r>
              <a:rPr lang="zh-CN" altLang="en-US" sz="1200" kern="1200" dirty="0">
                <a:solidFill>
                  <a:schemeClr val="tx1"/>
                </a:solidFill>
                <a:latin typeface="+mn-lt"/>
                <a:ea typeface="+mn-ea"/>
                <a:cs typeface="+mn-cs"/>
              </a:rPr>
              <a:t>升用户的内容体验。</a:t>
            </a:r>
            <a:endParaRPr 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知识类话题的交流是知乎的平台特征，也使知乎相较于娱乐、消费类等内容话题方向的平台来说，更能为教育行业品牌主提供贴合教育内容方向的营销环境。知乎以问答作为主要内容交流方式之一，使教育品牌主可以以品牌号的方式积极参与教育相关内容的问答，与用户建立起深度联系。知乎所搭建的以传授知识为主要目的的讲座</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和盐选专栏内容版块已使 平台用户对专业、深度的内容学习形成习惯，教育行业品牌主可通过与知乎合作，将课程内容与以上内容版块相融合，提升课程内容的用户覆盖面、引流转化能力等。</a:t>
            </a:r>
            <a:endParaRPr lang="en-US" dirty="0"/>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8</a:t>
            </a:fld>
            <a:endParaRPr lang="en-US"/>
          </a:p>
        </p:txBody>
      </p:sp>
    </p:spTree>
    <p:extLst>
      <p:ext uri="{BB962C8B-B14F-4D97-AF65-F5344CB8AC3E}">
        <p14:creationId xmlns:p14="http://schemas.microsoft.com/office/powerpoint/2010/main" val="170044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注意</a:t>
            </a:r>
            <a:r>
              <a:rPr lang="zh-CN" altLang="en-US" dirty="0"/>
              <a:t>：</a:t>
            </a:r>
            <a:r>
              <a:rPr lang="en-US" dirty="0" err="1"/>
              <a:t>日新安装率在逐步降低</a:t>
            </a:r>
            <a:r>
              <a:rPr lang="zh-CN" altLang="en-US" dirty="0"/>
              <a:t>，</a:t>
            </a:r>
            <a:r>
              <a:rPr lang="en-US" dirty="0" err="1"/>
              <a:t>可能</a:t>
            </a:r>
            <a:r>
              <a:rPr lang="zh-CN" altLang="en-US" dirty="0"/>
              <a:t>表现</a:t>
            </a:r>
            <a:r>
              <a:rPr lang="en-US" dirty="0" err="1"/>
              <a:t>知乎的渗透率增长在放缓</a:t>
            </a:r>
            <a:r>
              <a:rPr lang="en-US" dirty="0"/>
              <a:t>。</a:t>
            </a:r>
          </a:p>
        </p:txBody>
      </p:sp>
      <p:sp>
        <p:nvSpPr>
          <p:cNvPr id="4" name="Slide Number Placeholder 3"/>
          <p:cNvSpPr>
            <a:spLocks noGrp="1"/>
          </p:cNvSpPr>
          <p:nvPr>
            <p:ph type="sldNum" sz="quarter" idx="5"/>
          </p:nvPr>
        </p:nvSpPr>
        <p:spPr/>
        <p:txBody>
          <a:bodyPr/>
          <a:lstStyle/>
          <a:p>
            <a:fld id="{9562B670-81F0-4A7C-9374-E25D4FE655DC}" type="slidenum">
              <a:rPr lang="en-US" smtClean="0"/>
              <a:t>9</a:t>
            </a:fld>
            <a:endParaRPr lang="en-US"/>
          </a:p>
        </p:txBody>
      </p:sp>
    </p:spTree>
    <p:extLst>
      <p:ext uri="{BB962C8B-B14F-4D97-AF65-F5344CB8AC3E}">
        <p14:creationId xmlns:p14="http://schemas.microsoft.com/office/powerpoint/2010/main" val="103383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以年轻用户为主体</a:t>
            </a:r>
            <a:endParaRPr lang="en-US" dirty="0"/>
          </a:p>
          <a:p>
            <a:pPr marL="171450" indent="-171450">
              <a:buFont typeface="Arial" panose="020B0604020202020204" pitchFamily="34" charset="0"/>
              <a:buChar char="•"/>
            </a:pPr>
            <a:r>
              <a:rPr lang="en-US" dirty="0" err="1"/>
              <a:t>知乎应用在下沉市场中的扩张很成功</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10</a:t>
            </a:fld>
            <a:endParaRPr lang="en-US"/>
          </a:p>
        </p:txBody>
      </p:sp>
    </p:spTree>
    <p:extLst>
      <p:ext uri="{BB962C8B-B14F-4D97-AF65-F5344CB8AC3E}">
        <p14:creationId xmlns:p14="http://schemas.microsoft.com/office/powerpoint/2010/main" val="304249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latin typeface="+mn-lt"/>
                <a:ea typeface="+mn-ea"/>
                <a:cs typeface="+mn-cs"/>
              </a:rPr>
              <a:t>一直以来高学历、高收入和高购买力的人群都是品牌主最重视的目标客户，知乎</a:t>
            </a:r>
          </a:p>
          <a:p>
            <a:r>
              <a:rPr lang="zh-CN" altLang="en-US" sz="1200" kern="1200" dirty="0">
                <a:solidFill>
                  <a:schemeClr val="tx1"/>
                </a:solidFill>
                <a:latin typeface="+mn-lt"/>
                <a:ea typeface="+mn-ea"/>
                <a:cs typeface="+mn-cs"/>
              </a:rPr>
              <a:t>的用户本科学历及以上的用户占比达</a:t>
            </a:r>
            <a:r>
              <a:rPr lang="en-US" altLang="zh-CN" sz="1200" kern="1200" dirty="0">
                <a:solidFill>
                  <a:schemeClr val="tx1"/>
                </a:solidFill>
                <a:latin typeface="+mn-lt"/>
                <a:ea typeface="+mn-ea"/>
                <a:cs typeface="+mn-cs"/>
              </a:rPr>
              <a:t>80%</a:t>
            </a:r>
            <a:r>
              <a:rPr lang="zh-CN" altLang="en-US" sz="1200" kern="1200" dirty="0">
                <a:solidFill>
                  <a:schemeClr val="tx1"/>
                </a:solidFill>
                <a:latin typeface="+mn-lt"/>
                <a:ea typeface="+mn-ea"/>
                <a:cs typeface="+mn-cs"/>
              </a:rPr>
              <a:t>，其中近两成拥有海外留学背景。他们或是各</a:t>
            </a:r>
          </a:p>
          <a:p>
            <a:r>
              <a:rPr lang="zh-CN" altLang="en-US" sz="1200" kern="1200" dirty="0">
                <a:solidFill>
                  <a:schemeClr val="tx1"/>
                </a:solidFill>
                <a:latin typeface="+mn-lt"/>
                <a:ea typeface="+mn-ea"/>
                <a:cs typeface="+mn-cs"/>
              </a:rPr>
              <a:t>自行业的意见领袖，或是对专业知识充满需求的知识型中产。他们追求品质生活，关</a:t>
            </a:r>
          </a:p>
          <a:p>
            <a:r>
              <a:rPr lang="zh-CN" altLang="en-US" sz="1200" kern="1200" dirty="0">
                <a:solidFill>
                  <a:schemeClr val="tx1"/>
                </a:solidFill>
                <a:latin typeface="+mn-lt"/>
                <a:ea typeface="+mn-ea"/>
                <a:cs typeface="+mn-cs"/>
              </a:rPr>
              <a:t>注自我提升，兴趣多元且对新兴事物保持好奇心，是引领社会主流的人群。高质量的</a:t>
            </a:r>
          </a:p>
          <a:p>
            <a:r>
              <a:rPr lang="zh-CN" altLang="en-US" sz="1200" kern="1200" dirty="0">
                <a:solidFill>
                  <a:schemeClr val="tx1"/>
                </a:solidFill>
                <a:latin typeface="+mn-lt"/>
                <a:ea typeface="+mn-ea"/>
                <a:cs typeface="+mn-cs"/>
              </a:rPr>
              <a:t>消费者伴随更理性的消费，这是知识营销的优势所在。</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12</a:t>
            </a:fld>
            <a:endParaRPr lang="en-US"/>
          </a:p>
        </p:txBody>
      </p:sp>
    </p:spTree>
    <p:extLst>
      <p:ext uri="{BB962C8B-B14F-4D97-AF65-F5344CB8AC3E}">
        <p14:creationId xmlns:p14="http://schemas.microsoft.com/office/powerpoint/2010/main" val="54913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F10A-E140-486C-88C3-E9B5962E0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C1172-8E36-4FF0-B1D1-B22D3478F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37B20-8352-4DF0-AF98-FEC16344714C}"/>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FA50AF8C-15F3-4935-83E1-B010E5F4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5830-1BD1-4D3B-BD6C-64735BAF4840}"/>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34925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10DC-B3E3-4763-9800-FB6F6147C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C3819-9E08-4FA3-9CC5-1BAFF6950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AFD2E-FCE8-4000-B80B-384CEC5807C6}"/>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7642D140-21CA-4622-86D3-01B1CC8E3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E2A81-8EC3-4EDC-BF3C-02405C38CD82}"/>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54726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1B2F3-088A-43F4-B731-9833B591A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AA8E4-FAFA-4A5D-A9D9-4ABBE3A2B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1A6DA-11F5-47ED-B15B-7070C22B3B50}"/>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351838EC-177B-4DDD-AA7C-BDB36F21C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086CC-0339-4DE3-A426-B6926B37CE14}"/>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34237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C587-81C8-4836-A736-E191C02EA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BA072-EAF9-4437-B65C-24010307EA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4A70E-06C3-4C90-BE3D-7479FA109FEA}"/>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38C1D2F1-BF4F-402F-AA25-4177E88B0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8C0A7-F7CC-4AFE-89BB-D8291A6FE1DA}"/>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77646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FFC-7511-45A5-B521-D043442D6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FB374F-C86C-4407-B5C7-E8C3609FA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D0819-55C2-4568-A75C-C8BEC7E1C5E1}"/>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C0D6E3BF-FE4C-4362-B46B-E31825F1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98348-06EF-45B4-9976-D6F9BD9B6E41}"/>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2174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FBA-F113-4125-97E9-91B9CD9AE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EE7390-6826-44C1-8DF8-400082BF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500F7E-A8FE-4D7E-892A-8748DA63D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51FDF-40B0-4C53-A66D-D71048109E95}"/>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6" name="Footer Placeholder 5">
            <a:extLst>
              <a:ext uri="{FF2B5EF4-FFF2-40B4-BE49-F238E27FC236}">
                <a16:creationId xmlns:a16="http://schemas.microsoft.com/office/drawing/2014/main" id="{4DE572C6-1A30-464B-8EF5-852FB4CC6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5B2C7-0272-43E5-9E10-9679A1DA9BF6}"/>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407705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792C-16B7-4C68-A63E-0DF4BE4C7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B0906-B504-49B0-996C-491A1112B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6654F-DBDF-4856-8041-6EEDDAF14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5607A-DE57-4A36-B992-E2831B649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35048-11E0-4016-8AB1-D23E03E8D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2505A-7886-4AB4-AAC1-FC3AEE1705EC}"/>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8" name="Footer Placeholder 7">
            <a:extLst>
              <a:ext uri="{FF2B5EF4-FFF2-40B4-BE49-F238E27FC236}">
                <a16:creationId xmlns:a16="http://schemas.microsoft.com/office/drawing/2014/main" id="{4A8F04B2-4CF1-4261-A243-B2E127118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A8EDB-5929-4B8A-BB31-4A209047E164}"/>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5929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EDC5-760A-4C60-8213-A6E921110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207B41-3DD4-42AA-A0A5-D65192ED8603}"/>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4" name="Footer Placeholder 3">
            <a:extLst>
              <a:ext uri="{FF2B5EF4-FFF2-40B4-BE49-F238E27FC236}">
                <a16:creationId xmlns:a16="http://schemas.microsoft.com/office/drawing/2014/main" id="{A9831D37-5642-49B3-B035-6DFD4697C2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DEC37-5AE0-4395-ADCA-41CCB1E63899}"/>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7953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9841A-AEA4-49B7-9550-9ADA3BADFD56}"/>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3" name="Footer Placeholder 2">
            <a:extLst>
              <a:ext uri="{FF2B5EF4-FFF2-40B4-BE49-F238E27FC236}">
                <a16:creationId xmlns:a16="http://schemas.microsoft.com/office/drawing/2014/main" id="{A922CD32-9E73-42C6-8D2E-E41C04D827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E92DD-DDF5-412F-BE1C-1B45697D51EE}"/>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96142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9BB7-F93E-4102-ACE8-E177907EF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D023DA-11FD-4C4E-9D15-892706856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17F6F-3C95-4429-A969-6304BFC6D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AABA0-9327-4A81-B7C7-F79B8264D48E}"/>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6" name="Footer Placeholder 5">
            <a:extLst>
              <a:ext uri="{FF2B5EF4-FFF2-40B4-BE49-F238E27FC236}">
                <a16:creationId xmlns:a16="http://schemas.microsoft.com/office/drawing/2014/main" id="{D785711B-E580-4775-8454-D5D0AD8D4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6D419-A2B0-4D90-9BAF-A0B49A669792}"/>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10905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CF24-693C-495F-8A45-79CBE34CE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13665F-090E-4ADD-9886-56F77DB11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084DE2-2EA8-4D3D-BAF2-F63EC350D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B444A-AF9C-483A-A2AB-B0565862B4E4}"/>
              </a:ext>
            </a:extLst>
          </p:cNvPr>
          <p:cNvSpPr>
            <a:spLocks noGrp="1"/>
          </p:cNvSpPr>
          <p:nvPr>
            <p:ph type="dt" sz="half" idx="10"/>
          </p:nvPr>
        </p:nvSpPr>
        <p:spPr/>
        <p:txBody>
          <a:bodyPr/>
          <a:lstStyle/>
          <a:p>
            <a:fld id="{17446165-55C3-4D83-AA82-8C85518F66E9}" type="datetimeFigureOut">
              <a:rPr lang="en-US" smtClean="0"/>
              <a:t>3/14/2021</a:t>
            </a:fld>
            <a:endParaRPr lang="en-US"/>
          </a:p>
        </p:txBody>
      </p:sp>
      <p:sp>
        <p:nvSpPr>
          <p:cNvPr id="6" name="Footer Placeholder 5">
            <a:extLst>
              <a:ext uri="{FF2B5EF4-FFF2-40B4-BE49-F238E27FC236}">
                <a16:creationId xmlns:a16="http://schemas.microsoft.com/office/drawing/2014/main" id="{3827DFD0-7BEC-4301-B453-DDEFE2480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48EE4-2723-45D6-B03A-A16F14864CEE}"/>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121752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FE72-8D55-426E-8D6E-ED179208C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C6721B-4A36-408E-B251-53A3E782C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A2F4-01E3-4216-996A-3F1472D4B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46165-55C3-4D83-AA82-8C85518F66E9}" type="datetimeFigureOut">
              <a:rPr lang="en-US" smtClean="0"/>
              <a:t>3/14/2021</a:t>
            </a:fld>
            <a:endParaRPr lang="en-US"/>
          </a:p>
        </p:txBody>
      </p:sp>
      <p:sp>
        <p:nvSpPr>
          <p:cNvPr id="5" name="Footer Placeholder 4">
            <a:extLst>
              <a:ext uri="{FF2B5EF4-FFF2-40B4-BE49-F238E27FC236}">
                <a16:creationId xmlns:a16="http://schemas.microsoft.com/office/drawing/2014/main" id="{CB647A79-743E-49DB-BF30-3236D0413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8F42C-0B17-45E2-B577-CB4574F6D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5EA47-2963-4573-BB62-6B9DADB159EA}" type="slidenum">
              <a:rPr lang="en-US" smtClean="0"/>
              <a:t>‹#›</a:t>
            </a:fld>
            <a:endParaRPr lang="en-US"/>
          </a:p>
        </p:txBody>
      </p:sp>
    </p:spTree>
    <p:extLst>
      <p:ext uri="{BB962C8B-B14F-4D97-AF65-F5344CB8AC3E}">
        <p14:creationId xmlns:p14="http://schemas.microsoft.com/office/powerpoint/2010/main" val="283953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D0B-893A-462C-AB85-3220407BDD69}"/>
              </a:ext>
            </a:extLst>
          </p:cNvPr>
          <p:cNvSpPr>
            <a:spLocks noGrp="1"/>
          </p:cNvSpPr>
          <p:nvPr>
            <p:ph type="ctrTitle"/>
          </p:nvPr>
        </p:nvSpPr>
        <p:spPr/>
        <p:txBody>
          <a:bodyPr>
            <a:normAutofit/>
          </a:bodyPr>
          <a:lstStyle/>
          <a:p>
            <a:r>
              <a:rPr lang="en-US" dirty="0" err="1">
                <a:latin typeface="楷体" panose="02010609060101010101" pitchFamily="49" charset="-122"/>
                <a:ea typeface="楷体" panose="02010609060101010101" pitchFamily="49" charset="-122"/>
              </a:rPr>
              <a:t>关于</a:t>
            </a:r>
            <a:r>
              <a:rPr lang="zh-CN" altLang="en-US" dirty="0">
                <a:latin typeface="楷体" panose="02010609060101010101" pitchFamily="49" charset="-122"/>
                <a:ea typeface="楷体" panose="02010609060101010101" pitchFamily="49" charset="-122"/>
              </a:rPr>
              <a:t>“</a:t>
            </a:r>
            <a:r>
              <a:rPr lang="en-US" dirty="0" err="1">
                <a:latin typeface="楷体" panose="02010609060101010101" pitchFamily="49" charset="-122"/>
                <a:ea typeface="楷体" panose="02010609060101010101" pitchFamily="49" charset="-122"/>
              </a:rPr>
              <a:t>知乎</a:t>
            </a:r>
            <a:r>
              <a:rPr lang="zh-CN" altLang="en-US" dirty="0">
                <a:latin typeface="楷体" panose="02010609060101010101" pitchFamily="49" charset="-122"/>
                <a:ea typeface="楷体" panose="02010609060101010101" pitchFamily="49" charset="-122"/>
              </a:rPr>
              <a:t>”</a:t>
            </a:r>
            <a:r>
              <a:rPr lang="en-US" dirty="0" err="1">
                <a:latin typeface="楷体" panose="02010609060101010101" pitchFamily="49" charset="-122"/>
                <a:ea typeface="楷体" panose="02010609060101010101" pitchFamily="49" charset="-122"/>
              </a:rPr>
              <a:t>的分析</a:t>
            </a:r>
            <a:r>
              <a:rPr lang="zh-CN" altLang="en-US" dirty="0">
                <a:latin typeface="楷体" panose="02010609060101010101" pitchFamily="49" charset="-122"/>
                <a:ea typeface="楷体" panose="02010609060101010101" pitchFamily="49" charset="-122"/>
              </a:rPr>
              <a:t>报告</a:t>
            </a:r>
            <a:endParaRPr lang="en-US" dirty="0">
              <a:latin typeface="楷体" panose="02010609060101010101" pitchFamily="49" charset="-122"/>
              <a:ea typeface="楷体" panose="02010609060101010101" pitchFamily="49" charset="-122"/>
            </a:endParaRPr>
          </a:p>
        </p:txBody>
      </p:sp>
      <p:sp>
        <p:nvSpPr>
          <p:cNvPr id="3" name="Subtitle 2">
            <a:extLst>
              <a:ext uri="{FF2B5EF4-FFF2-40B4-BE49-F238E27FC236}">
                <a16:creationId xmlns:a16="http://schemas.microsoft.com/office/drawing/2014/main" id="{5C413281-6620-46CD-A5BB-5BF6FC871061}"/>
              </a:ext>
            </a:extLst>
          </p:cNvPr>
          <p:cNvSpPr>
            <a:spLocks noGrp="1"/>
          </p:cNvSpPr>
          <p:nvPr>
            <p:ph type="subTitle" idx="1"/>
          </p:nvPr>
        </p:nvSpPr>
        <p:spPr>
          <a:xfrm>
            <a:off x="1524000" y="3621386"/>
            <a:ext cx="9144000" cy="1636414"/>
          </a:xfrm>
        </p:spPr>
        <p:txBody>
          <a:bodyPr>
            <a:normAutofit fontScale="92500" lnSpcReduction="10000"/>
          </a:bodyPr>
          <a:lstStyle/>
          <a:p>
            <a:endParaRPr lang="en-US" altLang="zh-CN" dirty="0"/>
          </a:p>
          <a:p>
            <a:endParaRPr lang="en-US" altLang="zh-CN" dirty="0"/>
          </a:p>
          <a:p>
            <a:r>
              <a:rPr lang="zh-CN" altLang="en-US" dirty="0"/>
              <a:t>钟佳成</a:t>
            </a:r>
            <a:endParaRPr lang="en-US" altLang="zh-CN" dirty="0"/>
          </a:p>
          <a:p>
            <a:r>
              <a:rPr lang="en-US" altLang="zh-CN" dirty="0"/>
              <a:t>2021</a:t>
            </a:r>
            <a:r>
              <a:rPr lang="zh-CN" altLang="en-US" dirty="0"/>
              <a:t>年</a:t>
            </a:r>
            <a:r>
              <a:rPr lang="en-US" altLang="zh-CN" dirty="0"/>
              <a:t>3</a:t>
            </a:r>
            <a:r>
              <a:rPr lang="zh-CN" altLang="en-US" dirty="0"/>
              <a:t>月</a:t>
            </a:r>
            <a:r>
              <a:rPr lang="en-US" altLang="zh-CN" dirty="0"/>
              <a:t>14</a:t>
            </a:r>
            <a:r>
              <a:rPr lang="zh-CN" altLang="en-US" dirty="0"/>
              <a:t>日</a:t>
            </a:r>
            <a:endParaRPr lang="en-US" dirty="0"/>
          </a:p>
        </p:txBody>
      </p:sp>
    </p:spTree>
    <p:extLst>
      <p:ext uri="{BB962C8B-B14F-4D97-AF65-F5344CB8AC3E}">
        <p14:creationId xmlns:p14="http://schemas.microsoft.com/office/powerpoint/2010/main" val="99470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AC94-53D4-40F9-BA03-51C907204AC2}"/>
              </a:ext>
            </a:extLst>
          </p:cNvPr>
          <p:cNvSpPr>
            <a:spLocks noGrp="1"/>
          </p:cNvSpPr>
          <p:nvPr>
            <p:ph type="title"/>
          </p:nvPr>
        </p:nvSpPr>
        <p:spPr>
          <a:xfrm>
            <a:off x="838200" y="365125"/>
            <a:ext cx="10515600" cy="1219835"/>
          </a:xfrm>
        </p:spPr>
        <p:txBody>
          <a:bodyPr/>
          <a:lstStyle/>
          <a:p>
            <a:r>
              <a:rPr lang="zh-CN" altLang="en-US" dirty="0"/>
              <a:t>知乎</a:t>
            </a:r>
            <a:r>
              <a:rPr lang="en-US" altLang="zh-CN" dirty="0"/>
              <a:t>APP</a:t>
            </a:r>
            <a:r>
              <a:rPr lang="zh-CN" altLang="en-US" dirty="0"/>
              <a:t>运营数据</a:t>
            </a:r>
            <a:endParaRPr lang="en-US" dirty="0"/>
          </a:p>
        </p:txBody>
      </p:sp>
      <p:sp>
        <p:nvSpPr>
          <p:cNvPr id="3" name="Content Placeholder 2">
            <a:extLst>
              <a:ext uri="{FF2B5EF4-FFF2-40B4-BE49-F238E27FC236}">
                <a16:creationId xmlns:a16="http://schemas.microsoft.com/office/drawing/2014/main" id="{894599ED-0B76-4140-99E8-2C269E9ABB53}"/>
              </a:ext>
            </a:extLst>
          </p:cNvPr>
          <p:cNvSpPr>
            <a:spLocks noGrp="1"/>
          </p:cNvSpPr>
          <p:nvPr>
            <p:ph idx="1"/>
          </p:nvPr>
        </p:nvSpPr>
        <p:spPr>
          <a:xfrm>
            <a:off x="838200" y="1584960"/>
            <a:ext cx="10515600" cy="5214033"/>
          </a:xfrm>
        </p:spPr>
        <p:txBody>
          <a:bodyPr/>
          <a:lstStyle/>
          <a:p>
            <a:pPr marL="0" indent="0">
              <a:buNone/>
            </a:pPr>
            <a:endParaRPr lang="en-US" dirty="0"/>
          </a:p>
        </p:txBody>
      </p:sp>
      <p:graphicFrame>
        <p:nvGraphicFramePr>
          <p:cNvPr id="4" name="Chart 3">
            <a:extLst>
              <a:ext uri="{FF2B5EF4-FFF2-40B4-BE49-F238E27FC236}">
                <a16:creationId xmlns:a16="http://schemas.microsoft.com/office/drawing/2014/main" id="{102C903B-C2D1-42B4-9E22-EE2D3273454B}"/>
              </a:ext>
            </a:extLst>
          </p:cNvPr>
          <p:cNvGraphicFramePr>
            <a:graphicFrameLocks/>
          </p:cNvGraphicFramePr>
          <p:nvPr>
            <p:extLst>
              <p:ext uri="{D42A27DB-BD31-4B8C-83A1-F6EECF244321}">
                <p14:modId xmlns:p14="http://schemas.microsoft.com/office/powerpoint/2010/main" val="907704915"/>
              </p:ext>
            </p:extLst>
          </p:nvPr>
        </p:nvGraphicFramePr>
        <p:xfrm>
          <a:off x="838200" y="1584960"/>
          <a:ext cx="4592694" cy="2743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8F32D2A-339A-4674-93B9-27173CDC068E}"/>
              </a:ext>
            </a:extLst>
          </p:cNvPr>
          <p:cNvGraphicFramePr>
            <a:graphicFrameLocks/>
          </p:cNvGraphicFramePr>
          <p:nvPr>
            <p:extLst>
              <p:ext uri="{D42A27DB-BD31-4B8C-83A1-F6EECF244321}">
                <p14:modId xmlns:p14="http://schemas.microsoft.com/office/powerpoint/2010/main" val="3564032737"/>
              </p:ext>
            </p:extLst>
          </p:nvPr>
        </p:nvGraphicFramePr>
        <p:xfrm>
          <a:off x="6954742" y="1581328"/>
          <a:ext cx="4399058" cy="2687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5DB52E98-31D0-4A28-ACCA-5EB931DB89FD}"/>
              </a:ext>
            </a:extLst>
          </p:cNvPr>
          <p:cNvGraphicFramePr>
            <a:graphicFrameLocks/>
          </p:cNvGraphicFramePr>
          <p:nvPr>
            <p:extLst>
              <p:ext uri="{D42A27DB-BD31-4B8C-83A1-F6EECF244321}">
                <p14:modId xmlns:p14="http://schemas.microsoft.com/office/powerpoint/2010/main" val="2449885570"/>
              </p:ext>
            </p:extLst>
          </p:nvPr>
        </p:nvGraphicFramePr>
        <p:xfrm>
          <a:off x="3799653" y="4114800"/>
          <a:ext cx="4592694"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437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3320-B8D0-4483-90DF-AD4959F8142F}"/>
              </a:ext>
            </a:extLst>
          </p:cNvPr>
          <p:cNvSpPr>
            <a:spLocks noGrp="1"/>
          </p:cNvSpPr>
          <p:nvPr>
            <p:ph type="title"/>
          </p:nvPr>
        </p:nvSpPr>
        <p:spPr>
          <a:xfrm>
            <a:off x="838200" y="365125"/>
            <a:ext cx="10515600" cy="719963"/>
          </a:xfrm>
        </p:spPr>
        <p:txBody>
          <a:bodyPr/>
          <a:lstStyle/>
          <a:p>
            <a:r>
              <a:rPr lang="zh-CN" altLang="en-US" dirty="0"/>
              <a:t>知乎</a:t>
            </a:r>
            <a:r>
              <a:rPr lang="en-US" altLang="zh-CN" dirty="0"/>
              <a:t>APP</a:t>
            </a:r>
            <a:r>
              <a:rPr lang="zh-CN" altLang="en-US" dirty="0"/>
              <a:t>运营数据</a:t>
            </a:r>
            <a:endParaRPr lang="en-US" dirty="0"/>
          </a:p>
        </p:txBody>
      </p:sp>
      <p:graphicFrame>
        <p:nvGraphicFramePr>
          <p:cNvPr id="4" name="Content Placeholder 3">
            <a:extLst>
              <a:ext uri="{FF2B5EF4-FFF2-40B4-BE49-F238E27FC236}">
                <a16:creationId xmlns:a16="http://schemas.microsoft.com/office/drawing/2014/main" id="{D9424158-0277-4E6B-95FA-D32897CA7F4E}"/>
              </a:ext>
            </a:extLst>
          </p:cNvPr>
          <p:cNvGraphicFramePr>
            <a:graphicFrameLocks noGrp="1"/>
          </p:cNvGraphicFramePr>
          <p:nvPr>
            <p:ph idx="1"/>
            <p:extLst>
              <p:ext uri="{D42A27DB-BD31-4B8C-83A1-F6EECF244321}">
                <p14:modId xmlns:p14="http://schemas.microsoft.com/office/powerpoint/2010/main" val="3111538049"/>
              </p:ext>
            </p:extLst>
          </p:nvPr>
        </p:nvGraphicFramePr>
        <p:xfrm>
          <a:off x="499872" y="1085088"/>
          <a:ext cx="11192256" cy="50231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90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52E-0585-43E7-B995-51546180E424}"/>
              </a:ext>
            </a:extLst>
          </p:cNvPr>
          <p:cNvSpPr>
            <a:spLocks noGrp="1"/>
          </p:cNvSpPr>
          <p:nvPr>
            <p:ph type="title"/>
          </p:nvPr>
        </p:nvSpPr>
        <p:spPr/>
        <p:txBody>
          <a:bodyPr/>
          <a:lstStyle/>
          <a:p>
            <a:r>
              <a:rPr lang="zh-CN" altLang="en-US" dirty="0"/>
              <a:t>知乎用户特征</a:t>
            </a:r>
            <a:endParaRPr lang="en-US" dirty="0"/>
          </a:p>
        </p:txBody>
      </p:sp>
      <p:pic>
        <p:nvPicPr>
          <p:cNvPr id="5" name="Content Placeholder 3">
            <a:extLst>
              <a:ext uri="{FF2B5EF4-FFF2-40B4-BE49-F238E27FC236}">
                <a16:creationId xmlns:a16="http://schemas.microsoft.com/office/drawing/2014/main" id="{BBDB3491-74C5-43BB-AE54-1F104154E061}"/>
              </a:ext>
            </a:extLst>
          </p:cNvPr>
          <p:cNvPicPr>
            <a:picLocks noGrp="1" noChangeAspect="1"/>
          </p:cNvPicPr>
          <p:nvPr>
            <p:ph idx="1"/>
          </p:nvPr>
        </p:nvPicPr>
        <p:blipFill>
          <a:blip r:embed="rId3"/>
          <a:stretch>
            <a:fillRect/>
          </a:stretch>
        </p:blipFill>
        <p:spPr>
          <a:xfrm>
            <a:off x="200830" y="2978450"/>
            <a:ext cx="5602561" cy="2656677"/>
          </a:xfrm>
          <a:prstGeom prst="rect">
            <a:avLst/>
          </a:prstGeom>
        </p:spPr>
      </p:pic>
      <p:pic>
        <p:nvPicPr>
          <p:cNvPr id="6" name="Content Placeholder 3">
            <a:extLst>
              <a:ext uri="{FF2B5EF4-FFF2-40B4-BE49-F238E27FC236}">
                <a16:creationId xmlns:a16="http://schemas.microsoft.com/office/drawing/2014/main" id="{7620B339-10E6-46EC-8B07-DF727312F5AC}"/>
              </a:ext>
            </a:extLst>
          </p:cNvPr>
          <p:cNvPicPr>
            <a:picLocks noChangeAspect="1"/>
          </p:cNvPicPr>
          <p:nvPr/>
        </p:nvPicPr>
        <p:blipFill>
          <a:blip r:embed="rId4"/>
          <a:stretch>
            <a:fillRect/>
          </a:stretch>
        </p:blipFill>
        <p:spPr>
          <a:xfrm>
            <a:off x="6577588" y="2845209"/>
            <a:ext cx="5413582" cy="2923157"/>
          </a:xfrm>
          <a:prstGeom prst="rect">
            <a:avLst/>
          </a:prstGeom>
        </p:spPr>
      </p:pic>
      <p:sp>
        <p:nvSpPr>
          <p:cNvPr id="7" name="TextBox 6">
            <a:extLst>
              <a:ext uri="{FF2B5EF4-FFF2-40B4-BE49-F238E27FC236}">
                <a16:creationId xmlns:a16="http://schemas.microsoft.com/office/drawing/2014/main" id="{B2768549-6C4F-46CA-B8BF-F0A0341B9441}"/>
              </a:ext>
            </a:extLst>
          </p:cNvPr>
          <p:cNvSpPr txBox="1"/>
          <p:nvPr/>
        </p:nvSpPr>
        <p:spPr>
          <a:xfrm>
            <a:off x="838200" y="2123969"/>
            <a:ext cx="7340471"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知乎的知乎用户相较于其他平台更加的年轻，同时有较高的学历背景</a:t>
            </a:r>
            <a:endParaRPr lang="en-US" dirty="0"/>
          </a:p>
        </p:txBody>
      </p:sp>
    </p:spTree>
    <p:extLst>
      <p:ext uri="{BB962C8B-B14F-4D97-AF65-F5344CB8AC3E}">
        <p14:creationId xmlns:p14="http://schemas.microsoft.com/office/powerpoint/2010/main" val="328802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2FCC-9595-4AE4-833F-9F0F615A9135}"/>
              </a:ext>
            </a:extLst>
          </p:cNvPr>
          <p:cNvSpPr>
            <a:spLocks noGrp="1"/>
          </p:cNvSpPr>
          <p:nvPr>
            <p:ph type="title"/>
          </p:nvPr>
        </p:nvSpPr>
        <p:spPr/>
        <p:txBody>
          <a:bodyPr/>
          <a:lstStyle/>
          <a:p>
            <a:r>
              <a:rPr lang="en-US" dirty="0" err="1"/>
              <a:t>知乎的优势</a:t>
            </a:r>
            <a:endParaRPr lang="en-US" dirty="0"/>
          </a:p>
        </p:txBody>
      </p:sp>
      <p:sp>
        <p:nvSpPr>
          <p:cNvPr id="3" name="Content Placeholder 2">
            <a:extLst>
              <a:ext uri="{FF2B5EF4-FFF2-40B4-BE49-F238E27FC236}">
                <a16:creationId xmlns:a16="http://schemas.microsoft.com/office/drawing/2014/main" id="{555C5D02-0322-4A3D-A1A2-46A775D50A87}"/>
              </a:ext>
            </a:extLst>
          </p:cNvPr>
          <p:cNvSpPr>
            <a:spLocks noGrp="1"/>
          </p:cNvSpPr>
          <p:nvPr>
            <p:ph idx="1"/>
          </p:nvPr>
        </p:nvSpPr>
        <p:spPr/>
        <p:txBody>
          <a:bodyPr/>
          <a:lstStyle/>
          <a:p>
            <a:r>
              <a:rPr lang="zh-CN" altLang="en-US" dirty="0"/>
              <a:t>值得标志性的，值得信赖的在线内容社区</a:t>
            </a:r>
            <a:endParaRPr lang="en-US" altLang="zh-CN" dirty="0"/>
          </a:p>
          <a:p>
            <a:r>
              <a:rPr lang="zh-CN" altLang="en-US" dirty="0"/>
              <a:t>处于快速增长中的、高质量的用户生产内容</a:t>
            </a:r>
            <a:endParaRPr lang="en-US" altLang="zh-CN" dirty="0"/>
          </a:p>
          <a:p>
            <a:r>
              <a:rPr lang="zh-CN" altLang="en-US" dirty="0"/>
              <a:t>用户群体呈多样化增长，并且用户参与度很高</a:t>
            </a:r>
            <a:endParaRPr lang="en-US" altLang="zh-CN" dirty="0"/>
          </a:p>
          <a:p>
            <a:r>
              <a:rPr lang="zh-CN" altLang="en-US" dirty="0"/>
              <a:t>创新且内容为核心的变现方式</a:t>
            </a:r>
            <a:endParaRPr lang="en-US" altLang="zh-CN" dirty="0"/>
          </a:p>
          <a:p>
            <a:r>
              <a:rPr lang="zh-CN" altLang="en-US" dirty="0"/>
              <a:t>高超的技术的支撑和数据观分析能力</a:t>
            </a:r>
            <a:endParaRPr lang="en-US" altLang="zh-CN" dirty="0"/>
          </a:p>
          <a:p>
            <a:r>
              <a:rPr lang="zh-CN" altLang="en-US" dirty="0"/>
              <a:t>高水平的管理团队和很强的股东</a:t>
            </a:r>
            <a:endParaRPr lang="en-US" altLang="zh-CN" dirty="0"/>
          </a:p>
        </p:txBody>
      </p:sp>
    </p:spTree>
    <p:extLst>
      <p:ext uri="{BB962C8B-B14F-4D97-AF65-F5344CB8AC3E}">
        <p14:creationId xmlns:p14="http://schemas.microsoft.com/office/powerpoint/2010/main" val="247471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FBE0-5679-48BD-A898-8352FEF7A5D0}"/>
              </a:ext>
            </a:extLst>
          </p:cNvPr>
          <p:cNvSpPr>
            <a:spLocks noGrp="1"/>
          </p:cNvSpPr>
          <p:nvPr>
            <p:ph type="title"/>
          </p:nvPr>
        </p:nvSpPr>
        <p:spPr>
          <a:xfrm>
            <a:off x="838200" y="365125"/>
            <a:ext cx="10515600" cy="939419"/>
          </a:xfrm>
        </p:spPr>
        <p:txBody>
          <a:bodyPr/>
          <a:lstStyle/>
          <a:p>
            <a:r>
              <a:rPr lang="en-US" dirty="0" err="1"/>
              <a:t>知乎面临的挑战</a:t>
            </a:r>
            <a:endParaRPr lang="en-US" dirty="0"/>
          </a:p>
        </p:txBody>
      </p:sp>
      <p:sp>
        <p:nvSpPr>
          <p:cNvPr id="3" name="Content Placeholder 2">
            <a:extLst>
              <a:ext uri="{FF2B5EF4-FFF2-40B4-BE49-F238E27FC236}">
                <a16:creationId xmlns:a16="http://schemas.microsoft.com/office/drawing/2014/main" id="{2F97BC8A-707D-4837-B45A-B5722E150A43}"/>
              </a:ext>
            </a:extLst>
          </p:cNvPr>
          <p:cNvSpPr>
            <a:spLocks noGrp="1"/>
          </p:cNvSpPr>
          <p:nvPr>
            <p:ph idx="1"/>
          </p:nvPr>
        </p:nvSpPr>
        <p:spPr>
          <a:xfrm>
            <a:off x="838200" y="1450848"/>
            <a:ext cx="10515600" cy="5157216"/>
          </a:xfrm>
        </p:spPr>
        <p:txBody>
          <a:bodyPr>
            <a:normAutofit fontScale="70000" lnSpcReduction="20000"/>
          </a:bodyPr>
          <a:lstStyle/>
          <a:p>
            <a:r>
              <a:rPr lang="zh-CN" altLang="en-US" dirty="0"/>
              <a:t>知乎整体上的缺陷与弱点 </a:t>
            </a:r>
            <a:r>
              <a:rPr lang="en-US" altLang="zh-CN" dirty="0"/>
              <a:t>(</a:t>
            </a:r>
            <a:r>
              <a:rPr lang="zh-CN" altLang="en-US" dirty="0"/>
              <a:t>张则妍 </a:t>
            </a:r>
            <a:r>
              <a:rPr lang="en-US" altLang="zh-CN" dirty="0"/>
              <a:t>and </a:t>
            </a:r>
            <a:r>
              <a:rPr lang="zh-CN" altLang="en-US" dirty="0"/>
              <a:t>张思琦 </a:t>
            </a:r>
            <a:r>
              <a:rPr lang="en-US" altLang="zh-CN" dirty="0"/>
              <a:t>2017)</a:t>
            </a:r>
          </a:p>
          <a:p>
            <a:pPr lvl="1"/>
            <a:r>
              <a:rPr lang="zh-CN" altLang="en-US" dirty="0"/>
              <a:t>精英人群回答问题入不敷出</a:t>
            </a:r>
            <a:endParaRPr lang="en-US" dirty="0"/>
          </a:p>
          <a:p>
            <a:pPr lvl="1"/>
            <a:r>
              <a:rPr lang="zh-CN" altLang="en-US" dirty="0"/>
              <a:t>尚未找到合适的商业模式</a:t>
            </a:r>
            <a:endParaRPr lang="en-US" altLang="zh-CN" dirty="0"/>
          </a:p>
          <a:p>
            <a:pPr lvl="1"/>
            <a:r>
              <a:rPr lang="zh-CN" altLang="en-US" dirty="0"/>
              <a:t>广告数量和质量可能会影响用户满意度</a:t>
            </a:r>
            <a:endParaRPr lang="en-US" altLang="zh-CN" dirty="0"/>
          </a:p>
          <a:p>
            <a:pPr lvl="1"/>
            <a:r>
              <a:rPr lang="zh-CN" altLang="en-US" dirty="0"/>
              <a:t>问题过于个性或专业化，难以推广到一般层面</a:t>
            </a:r>
            <a:endParaRPr lang="en-US" altLang="zh-CN" dirty="0"/>
          </a:p>
          <a:p>
            <a:endParaRPr lang="en-US" altLang="zh-CN" dirty="0"/>
          </a:p>
          <a:p>
            <a:r>
              <a:rPr lang="zh-CN" altLang="en-US" dirty="0"/>
              <a:t>知乎 </a:t>
            </a:r>
            <a:r>
              <a:rPr lang="en-US" altLang="zh-CN" dirty="0"/>
              <a:t>live</a:t>
            </a:r>
            <a:r>
              <a:rPr lang="zh-CN" altLang="en-US" dirty="0"/>
              <a:t>知识变现的优势与存在问题 </a:t>
            </a:r>
            <a:endParaRPr lang="en-US" altLang="zh-CN" dirty="0"/>
          </a:p>
          <a:p>
            <a:pPr lvl="1"/>
            <a:r>
              <a:rPr lang="zh-CN" altLang="en-US" sz="2900" dirty="0"/>
              <a:t>（一） 知乎 </a:t>
            </a:r>
            <a:r>
              <a:rPr lang="en-US" altLang="zh-CN" sz="2900" dirty="0"/>
              <a:t>live</a:t>
            </a:r>
            <a:r>
              <a:rPr lang="zh-CN" altLang="en-US" sz="2900" dirty="0"/>
              <a:t>知识变现的优势 </a:t>
            </a:r>
            <a:endParaRPr lang="en-US" altLang="zh-CN" sz="2900" dirty="0"/>
          </a:p>
          <a:p>
            <a:pPr marL="0" indent="0">
              <a:buNone/>
            </a:pPr>
            <a:r>
              <a:rPr lang="en-US" altLang="zh-CN" sz="2400" dirty="0"/>
              <a:t>	1. </a:t>
            </a:r>
            <a:r>
              <a:rPr lang="zh-CN" altLang="en-US" sz="2400" dirty="0"/>
              <a:t>用户粘性高，社交建立垂类优势</a:t>
            </a:r>
            <a:endParaRPr lang="en-US" sz="2400" dirty="0"/>
          </a:p>
          <a:p>
            <a:pPr marL="0" indent="0">
              <a:buNone/>
            </a:pPr>
            <a:r>
              <a:rPr lang="en-US" altLang="zh-CN" sz="2900" dirty="0"/>
              <a:t>	2. </a:t>
            </a:r>
            <a:r>
              <a:rPr lang="zh-CN" altLang="en-US" sz="2900" dirty="0"/>
              <a:t>深度内容营销，覆盖范围广</a:t>
            </a:r>
            <a:endParaRPr lang="en-US" sz="2900" dirty="0"/>
          </a:p>
          <a:p>
            <a:pPr lvl="1"/>
            <a:r>
              <a:rPr lang="zh-CN" altLang="en-US" sz="2900" dirty="0"/>
              <a:t>（二）知乎 </a:t>
            </a:r>
            <a:r>
              <a:rPr lang="en-US" altLang="zh-CN" sz="2900" dirty="0"/>
              <a:t>live</a:t>
            </a:r>
            <a:r>
              <a:rPr lang="zh-CN" altLang="en-US" sz="2900" dirty="0"/>
              <a:t>知识变现存在的问题 </a:t>
            </a:r>
            <a:endParaRPr lang="en-US" altLang="zh-CN" sz="2900" dirty="0"/>
          </a:p>
          <a:p>
            <a:pPr marL="457200" lvl="1" indent="0">
              <a:buNone/>
            </a:pPr>
            <a:r>
              <a:rPr lang="en-US" altLang="zh-CN" dirty="0"/>
              <a:t>	1. </a:t>
            </a:r>
            <a:r>
              <a:rPr lang="zh-CN" altLang="en-US" dirty="0"/>
              <a:t>定价不合理，知乎 </a:t>
            </a:r>
            <a:r>
              <a:rPr lang="en-US" altLang="zh-CN" dirty="0"/>
              <a:t>live </a:t>
            </a:r>
            <a:r>
              <a:rPr lang="zh-CN" altLang="en-US" dirty="0"/>
              <a:t>大 </a:t>
            </a:r>
            <a:r>
              <a:rPr lang="en-US" altLang="zh-CN" dirty="0"/>
              <a:t>V </a:t>
            </a:r>
            <a:r>
              <a:rPr lang="zh-CN" altLang="en-US" dirty="0"/>
              <a:t>出走</a:t>
            </a:r>
            <a:endParaRPr lang="en-US" dirty="0"/>
          </a:p>
          <a:p>
            <a:pPr marL="457200" lvl="1" indent="0">
              <a:buNone/>
            </a:pPr>
            <a:r>
              <a:rPr lang="en-US" altLang="zh-CN" dirty="0"/>
              <a:t>	2. </a:t>
            </a:r>
            <a:r>
              <a:rPr lang="zh-CN" altLang="en-US" dirty="0"/>
              <a:t>内容质量有待提高</a:t>
            </a:r>
            <a:endParaRPr lang="en-US" altLang="zh-CN" dirty="0"/>
          </a:p>
          <a:p>
            <a:pPr marL="0" indent="0">
              <a:buNone/>
            </a:pPr>
            <a:endParaRPr lang="en-US" altLang="zh-CN" dirty="0"/>
          </a:p>
          <a:p>
            <a:pPr marL="0" indent="0">
              <a:buNone/>
            </a:pPr>
            <a:endParaRPr lang="en-US" altLang="zh-CN" dirty="0"/>
          </a:p>
          <a:p>
            <a:pPr marL="0" indent="0">
              <a:buNone/>
            </a:pPr>
            <a:r>
              <a:rPr lang="zh-CN" altLang="en-US" sz="1900" dirty="0"/>
              <a:t>来源：</a:t>
            </a:r>
            <a:endParaRPr lang="en-US" altLang="zh-CN" sz="1900" dirty="0"/>
          </a:p>
          <a:p>
            <a:pPr marL="0" indent="0">
              <a:buNone/>
            </a:pPr>
            <a:r>
              <a:rPr lang="zh-CN" altLang="en-US" sz="1900" dirty="0"/>
              <a:t>张则妍 </a:t>
            </a:r>
            <a:r>
              <a:rPr lang="en-US" altLang="zh-CN" sz="1900" dirty="0"/>
              <a:t>and </a:t>
            </a:r>
            <a:r>
              <a:rPr lang="zh-CN" altLang="en-US" sz="1900" dirty="0"/>
              <a:t>张思琦 </a:t>
            </a:r>
            <a:r>
              <a:rPr lang="en-US" altLang="zh-CN" sz="1900" dirty="0"/>
              <a:t>(2017). "</a:t>
            </a:r>
            <a:r>
              <a:rPr lang="zh-CN" altLang="en-US" sz="1900" dirty="0"/>
              <a:t>知乎网络问答社区的盈利方式分析</a:t>
            </a:r>
            <a:r>
              <a:rPr lang="en-US" altLang="zh-CN" sz="1900" dirty="0"/>
              <a:t>." </a:t>
            </a:r>
            <a:r>
              <a:rPr lang="zh-CN" altLang="en-US" sz="1900" u="sng" dirty="0"/>
              <a:t>收藏</a:t>
            </a:r>
            <a:r>
              <a:rPr lang="zh-CN" altLang="en-US" sz="1900" dirty="0"/>
              <a:t> </a:t>
            </a:r>
            <a:r>
              <a:rPr lang="en-US" altLang="zh-CN" sz="1900" b="1" dirty="0"/>
              <a:t>5</a:t>
            </a:r>
            <a:r>
              <a:rPr lang="en-US" altLang="zh-CN" sz="1900" dirty="0"/>
              <a:t>.</a:t>
            </a:r>
          </a:p>
        </p:txBody>
      </p:sp>
    </p:spTree>
    <p:extLst>
      <p:ext uri="{BB962C8B-B14F-4D97-AF65-F5344CB8AC3E}">
        <p14:creationId xmlns:p14="http://schemas.microsoft.com/office/powerpoint/2010/main" val="18112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C7A6-CF7B-4667-B11D-B44480638357}"/>
              </a:ext>
            </a:extLst>
          </p:cNvPr>
          <p:cNvSpPr>
            <a:spLocks noGrp="1"/>
          </p:cNvSpPr>
          <p:nvPr>
            <p:ph type="title"/>
          </p:nvPr>
        </p:nvSpPr>
        <p:spPr/>
        <p:txBody>
          <a:bodyPr/>
          <a:lstStyle/>
          <a:p>
            <a:r>
              <a:rPr lang="zh-CN" altLang="en-US" dirty="0"/>
              <a:t>对比微信、微博和知乎</a:t>
            </a:r>
            <a:br>
              <a:rPr lang="en-US" altLang="zh-CN" dirty="0"/>
            </a:br>
            <a:r>
              <a:rPr lang="en-US" altLang="zh-CN" sz="2800" dirty="0"/>
              <a:t>(</a:t>
            </a:r>
            <a:r>
              <a:rPr lang="zh-CN" altLang="en-US" sz="2800" dirty="0"/>
              <a:t>甘春梅</a:t>
            </a:r>
            <a:r>
              <a:rPr lang="en-US" altLang="zh-CN" sz="2800" dirty="0"/>
              <a:t>, </a:t>
            </a:r>
            <a:r>
              <a:rPr lang="zh-CN" altLang="en-US" sz="2800" dirty="0"/>
              <a:t>袁园 </a:t>
            </a:r>
            <a:r>
              <a:rPr lang="en-US" altLang="zh-CN" sz="2800" dirty="0"/>
              <a:t>et al. 2018)</a:t>
            </a:r>
            <a:endParaRPr lang="en-US" sz="2800" dirty="0"/>
          </a:p>
        </p:txBody>
      </p:sp>
      <p:sp>
        <p:nvSpPr>
          <p:cNvPr id="3" name="Content Placeholder 2">
            <a:extLst>
              <a:ext uri="{FF2B5EF4-FFF2-40B4-BE49-F238E27FC236}">
                <a16:creationId xmlns:a16="http://schemas.microsoft.com/office/drawing/2014/main" id="{D95980F1-5A51-4572-AD59-B0F1FD2F1B6D}"/>
              </a:ext>
            </a:extLst>
          </p:cNvPr>
          <p:cNvSpPr>
            <a:spLocks noGrp="1"/>
          </p:cNvSpPr>
          <p:nvPr>
            <p:ph idx="1"/>
          </p:nvPr>
        </p:nvSpPr>
        <p:spPr>
          <a:xfrm>
            <a:off x="838200" y="2401823"/>
            <a:ext cx="10515600" cy="3775139"/>
          </a:xfrm>
        </p:spPr>
        <p:txBody>
          <a:bodyPr>
            <a:normAutofit lnSpcReduction="10000"/>
          </a:bodyPr>
          <a:lstStyle/>
          <a:p>
            <a:r>
              <a:rPr lang="zh-CN" altLang="en-US" dirty="0"/>
              <a:t>社交搜索上，知乎用户的得分最高</a:t>
            </a:r>
            <a:endParaRPr lang="en-US" altLang="zh-CN" dirty="0"/>
          </a:p>
          <a:p>
            <a:r>
              <a:rPr lang="zh-CN" altLang="en-US" dirty="0"/>
              <a:t>在社交浏览方面，微博与知乎用户没有体现出显著差异</a:t>
            </a:r>
            <a:endParaRPr lang="en-US" altLang="zh-CN" dirty="0"/>
          </a:p>
          <a:p>
            <a:r>
              <a:rPr lang="zh-CN" altLang="en-US" dirty="0"/>
              <a:t>在消费潮流信息上，微信、微博、知乎均体现出显著差异，其中微博得分最高，知乎最低</a:t>
            </a:r>
            <a:endParaRPr lang="en-US" altLang="zh-CN" dirty="0"/>
          </a:p>
          <a:p>
            <a:endParaRPr lang="en-US" dirty="0"/>
          </a:p>
          <a:p>
            <a:pPr marL="0" indent="0">
              <a:buNone/>
            </a:pPr>
            <a:endParaRPr lang="en-US" dirty="0"/>
          </a:p>
          <a:p>
            <a:pPr marL="0" indent="0">
              <a:buNone/>
            </a:pPr>
            <a:r>
              <a:rPr lang="zh-CN" altLang="en-US" sz="1300" dirty="0"/>
              <a:t>来源：</a:t>
            </a:r>
            <a:endParaRPr lang="en-US" sz="1300" dirty="0"/>
          </a:p>
          <a:p>
            <a:pPr marL="0" indent="0">
              <a:buNone/>
            </a:pPr>
            <a:r>
              <a:rPr lang="zh-CN" altLang="en-US" sz="1300" dirty="0"/>
              <a:t>甘春梅</a:t>
            </a:r>
            <a:r>
              <a:rPr lang="en-US" altLang="zh-CN" sz="1300" dirty="0"/>
              <a:t>, </a:t>
            </a:r>
            <a:r>
              <a:rPr lang="en-US" sz="1300" dirty="0"/>
              <a:t>et al. (2018). "</a:t>
            </a:r>
            <a:r>
              <a:rPr lang="zh-CN" altLang="en-US" sz="1300" dirty="0"/>
              <a:t>社交媒体用户信息搜寻行为差异分析</a:t>
            </a:r>
            <a:r>
              <a:rPr lang="en-US" altLang="zh-CN" sz="1300" dirty="0"/>
              <a:t>: </a:t>
            </a:r>
            <a:r>
              <a:rPr lang="zh-CN" altLang="en-US" sz="1300" dirty="0"/>
              <a:t>基于微信</a:t>
            </a:r>
            <a:r>
              <a:rPr lang="en-US" altLang="zh-CN" sz="1300" dirty="0"/>
              <a:t>, </a:t>
            </a:r>
            <a:r>
              <a:rPr lang="zh-CN" altLang="en-US" sz="1300" dirty="0"/>
              <a:t>微博与知乎的比较</a:t>
            </a:r>
            <a:r>
              <a:rPr lang="en-US" altLang="zh-CN" sz="1300" dirty="0"/>
              <a:t>." </a:t>
            </a:r>
            <a:r>
              <a:rPr lang="zh-CN" altLang="en-US" sz="1300" u="sng" dirty="0"/>
              <a:t>第十三届 </a:t>
            </a:r>
            <a:r>
              <a:rPr lang="en-US" altLang="zh-CN" sz="1300" u="sng" dirty="0"/>
              <a:t>(2018) </a:t>
            </a:r>
            <a:r>
              <a:rPr lang="zh-CN" altLang="en-US" sz="1300" u="sng" dirty="0"/>
              <a:t>中国管理学年会论文集</a:t>
            </a:r>
            <a:r>
              <a:rPr lang="en-US" altLang="zh-CN" sz="1300" dirty="0"/>
              <a:t>.</a:t>
            </a:r>
          </a:p>
          <a:p>
            <a:pPr marL="0" indent="0">
              <a:buNone/>
            </a:pPr>
            <a:r>
              <a:rPr lang="en-US" altLang="zh-CN" sz="1300" dirty="0"/>
              <a:t>	</a:t>
            </a:r>
          </a:p>
          <a:p>
            <a:pPr marL="0" indent="0">
              <a:buNone/>
            </a:pPr>
            <a:endParaRPr lang="en-US" u="sng" dirty="0"/>
          </a:p>
        </p:txBody>
      </p:sp>
    </p:spTree>
    <p:extLst>
      <p:ext uri="{BB962C8B-B14F-4D97-AF65-F5344CB8AC3E}">
        <p14:creationId xmlns:p14="http://schemas.microsoft.com/office/powerpoint/2010/main" val="25945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689F-5CE0-4F97-B202-9BEFBC88F5D2}"/>
              </a:ext>
            </a:extLst>
          </p:cNvPr>
          <p:cNvSpPr>
            <a:spLocks noGrp="1"/>
          </p:cNvSpPr>
          <p:nvPr>
            <p:ph type="title"/>
          </p:nvPr>
        </p:nvSpPr>
        <p:spPr/>
        <p:txBody>
          <a:bodyPr/>
          <a:lstStyle/>
          <a:p>
            <a:r>
              <a:rPr lang="en-US" dirty="0" err="1"/>
              <a:t>中国内容社群的市场规模估计</a:t>
            </a:r>
            <a:endParaRPr lang="en-US" dirty="0"/>
          </a:p>
        </p:txBody>
      </p:sp>
      <p:pic>
        <p:nvPicPr>
          <p:cNvPr id="4" name="Content Placeholder 3">
            <a:extLst>
              <a:ext uri="{FF2B5EF4-FFF2-40B4-BE49-F238E27FC236}">
                <a16:creationId xmlns:a16="http://schemas.microsoft.com/office/drawing/2014/main" id="{9F673603-64B3-48EB-8A0E-2822CA4236D4}"/>
              </a:ext>
            </a:extLst>
          </p:cNvPr>
          <p:cNvPicPr>
            <a:picLocks noGrp="1" noChangeAspect="1"/>
          </p:cNvPicPr>
          <p:nvPr>
            <p:ph idx="1"/>
          </p:nvPr>
        </p:nvPicPr>
        <p:blipFill>
          <a:blip r:embed="rId3"/>
          <a:stretch>
            <a:fillRect/>
          </a:stretch>
        </p:blipFill>
        <p:spPr>
          <a:xfrm>
            <a:off x="1730488" y="1825625"/>
            <a:ext cx="8731023" cy="4351338"/>
          </a:xfrm>
          <a:prstGeom prst="rect">
            <a:avLst/>
          </a:prstGeom>
        </p:spPr>
      </p:pic>
    </p:spTree>
    <p:extLst>
      <p:ext uri="{BB962C8B-B14F-4D97-AF65-F5344CB8AC3E}">
        <p14:creationId xmlns:p14="http://schemas.microsoft.com/office/powerpoint/2010/main" val="187112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792D-55DE-419E-B3F5-F265A8B32523}"/>
              </a:ext>
            </a:extLst>
          </p:cNvPr>
          <p:cNvSpPr>
            <a:spLocks noGrp="1"/>
          </p:cNvSpPr>
          <p:nvPr>
            <p:ph type="title"/>
          </p:nvPr>
        </p:nvSpPr>
        <p:spPr/>
        <p:txBody>
          <a:bodyPr/>
          <a:lstStyle/>
          <a:p>
            <a:r>
              <a:rPr lang="zh-CN" altLang="en-US" dirty="0"/>
              <a:t>历史</a:t>
            </a:r>
            <a:endParaRPr lang="en-US" dirty="0"/>
          </a:p>
        </p:txBody>
      </p:sp>
      <p:pic>
        <p:nvPicPr>
          <p:cNvPr id="4" name="Content Placeholder 3">
            <a:extLst>
              <a:ext uri="{FF2B5EF4-FFF2-40B4-BE49-F238E27FC236}">
                <a16:creationId xmlns:a16="http://schemas.microsoft.com/office/drawing/2014/main" id="{10BB6352-23CF-4ACF-BF1E-587742E1CC67}"/>
              </a:ext>
            </a:extLst>
          </p:cNvPr>
          <p:cNvPicPr>
            <a:picLocks noGrp="1" noChangeAspect="1"/>
          </p:cNvPicPr>
          <p:nvPr>
            <p:ph idx="1"/>
          </p:nvPr>
        </p:nvPicPr>
        <p:blipFill>
          <a:blip r:embed="rId3"/>
          <a:stretch>
            <a:fillRect/>
          </a:stretch>
        </p:blipFill>
        <p:spPr>
          <a:xfrm>
            <a:off x="1774365" y="1736724"/>
            <a:ext cx="8643269" cy="3727223"/>
          </a:xfrm>
          <a:prstGeom prst="rect">
            <a:avLst/>
          </a:prstGeom>
        </p:spPr>
      </p:pic>
    </p:spTree>
    <p:extLst>
      <p:ext uri="{BB962C8B-B14F-4D97-AF65-F5344CB8AC3E}">
        <p14:creationId xmlns:p14="http://schemas.microsoft.com/office/powerpoint/2010/main" val="153053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7732-E22A-468B-A088-CA37A578D3B6}"/>
              </a:ext>
            </a:extLst>
          </p:cNvPr>
          <p:cNvSpPr>
            <a:spLocks noGrp="1"/>
          </p:cNvSpPr>
          <p:nvPr>
            <p:ph type="title"/>
          </p:nvPr>
        </p:nvSpPr>
        <p:spPr/>
        <p:txBody>
          <a:bodyPr/>
          <a:lstStyle/>
          <a:p>
            <a:r>
              <a:rPr lang="zh-CN" altLang="en-US" dirty="0"/>
              <a:t>知乎的组成</a:t>
            </a:r>
            <a:endParaRPr lang="en-US" dirty="0"/>
          </a:p>
        </p:txBody>
      </p:sp>
      <p:pic>
        <p:nvPicPr>
          <p:cNvPr id="4" name="Content Placeholder 3">
            <a:extLst>
              <a:ext uri="{FF2B5EF4-FFF2-40B4-BE49-F238E27FC236}">
                <a16:creationId xmlns:a16="http://schemas.microsoft.com/office/drawing/2014/main" id="{CB28AC03-BE93-4769-8DA9-F3E4AEB9931C}"/>
              </a:ext>
            </a:extLst>
          </p:cNvPr>
          <p:cNvPicPr>
            <a:picLocks noGrp="1" noChangeAspect="1"/>
          </p:cNvPicPr>
          <p:nvPr>
            <p:ph idx="1"/>
          </p:nvPr>
        </p:nvPicPr>
        <p:blipFill>
          <a:blip r:embed="rId2"/>
          <a:stretch>
            <a:fillRect/>
          </a:stretch>
        </p:blipFill>
        <p:spPr>
          <a:xfrm>
            <a:off x="838200" y="2059224"/>
            <a:ext cx="10515600" cy="3884140"/>
          </a:xfrm>
          <a:prstGeom prst="rect">
            <a:avLst/>
          </a:prstGeom>
        </p:spPr>
      </p:pic>
    </p:spTree>
    <p:extLst>
      <p:ext uri="{BB962C8B-B14F-4D97-AF65-F5344CB8AC3E}">
        <p14:creationId xmlns:p14="http://schemas.microsoft.com/office/powerpoint/2010/main" val="307058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1354-6F29-44F8-8583-AEA823C8485B}"/>
              </a:ext>
            </a:extLst>
          </p:cNvPr>
          <p:cNvSpPr>
            <a:spLocks noGrp="1"/>
          </p:cNvSpPr>
          <p:nvPr>
            <p:ph type="title"/>
          </p:nvPr>
        </p:nvSpPr>
        <p:spPr/>
        <p:txBody>
          <a:bodyPr/>
          <a:lstStyle/>
          <a:p>
            <a:r>
              <a:rPr lang="en-US" dirty="0" err="1"/>
              <a:t>知乎的持股结构</a:t>
            </a:r>
            <a:endParaRPr lang="en-US" dirty="0"/>
          </a:p>
        </p:txBody>
      </p:sp>
      <p:pic>
        <p:nvPicPr>
          <p:cNvPr id="4" name="Content Placeholder 3">
            <a:extLst>
              <a:ext uri="{FF2B5EF4-FFF2-40B4-BE49-F238E27FC236}">
                <a16:creationId xmlns:a16="http://schemas.microsoft.com/office/drawing/2014/main" id="{9E132C8C-B26D-47AF-881B-75FD4FC1F1F8}"/>
              </a:ext>
            </a:extLst>
          </p:cNvPr>
          <p:cNvPicPr>
            <a:picLocks noGrp="1" noChangeAspect="1"/>
          </p:cNvPicPr>
          <p:nvPr>
            <p:ph idx="1"/>
          </p:nvPr>
        </p:nvPicPr>
        <p:blipFill>
          <a:blip r:embed="rId3"/>
          <a:stretch>
            <a:fillRect/>
          </a:stretch>
        </p:blipFill>
        <p:spPr>
          <a:xfrm>
            <a:off x="2647540" y="1943612"/>
            <a:ext cx="6896919" cy="4351338"/>
          </a:xfrm>
          <a:prstGeom prst="rect">
            <a:avLst/>
          </a:prstGeom>
        </p:spPr>
      </p:pic>
    </p:spTree>
    <p:extLst>
      <p:ext uri="{BB962C8B-B14F-4D97-AF65-F5344CB8AC3E}">
        <p14:creationId xmlns:p14="http://schemas.microsoft.com/office/powerpoint/2010/main" val="294244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90F7-63E3-4366-AA02-DC9F21F09A88}"/>
              </a:ext>
            </a:extLst>
          </p:cNvPr>
          <p:cNvSpPr>
            <a:spLocks noGrp="1"/>
          </p:cNvSpPr>
          <p:nvPr>
            <p:ph type="title"/>
          </p:nvPr>
        </p:nvSpPr>
        <p:spPr/>
        <p:txBody>
          <a:bodyPr/>
          <a:lstStyle/>
          <a:p>
            <a:r>
              <a:rPr lang="zh-CN" altLang="en-US" dirty="0"/>
              <a:t>知乎的初步定位及现状</a:t>
            </a:r>
            <a:endParaRPr lang="en-US" dirty="0"/>
          </a:p>
        </p:txBody>
      </p:sp>
      <p:sp>
        <p:nvSpPr>
          <p:cNvPr id="3" name="Content Placeholder 2">
            <a:extLst>
              <a:ext uri="{FF2B5EF4-FFF2-40B4-BE49-F238E27FC236}">
                <a16:creationId xmlns:a16="http://schemas.microsoft.com/office/drawing/2014/main" id="{1675351A-C3B1-41E5-A647-353903CB64FC}"/>
              </a:ext>
            </a:extLst>
          </p:cNvPr>
          <p:cNvSpPr>
            <a:spLocks noGrp="1"/>
          </p:cNvSpPr>
          <p:nvPr>
            <p:ph idx="1"/>
          </p:nvPr>
        </p:nvSpPr>
        <p:spPr>
          <a:xfrm>
            <a:off x="838200" y="1825624"/>
            <a:ext cx="10515600" cy="4867783"/>
          </a:xfrm>
        </p:spPr>
        <p:txBody>
          <a:bodyPr>
            <a:normAutofit fontScale="85000" lnSpcReduction="10000"/>
          </a:bodyPr>
          <a:lstStyle/>
          <a:p>
            <a:pPr>
              <a:lnSpc>
                <a:spcPct val="120000"/>
              </a:lnSpc>
            </a:pPr>
            <a:r>
              <a:rPr lang="zh-CN" altLang="en-US" dirty="0"/>
              <a:t>知乎的初步定位</a:t>
            </a:r>
            <a:endParaRPr lang="en-US" altLang="zh-CN" dirty="0"/>
          </a:p>
          <a:p>
            <a:pPr marL="971550" lvl="1" indent="-514350">
              <a:lnSpc>
                <a:spcPct val="120000"/>
              </a:lnSpc>
              <a:buFont typeface="+mj-lt"/>
              <a:buAutoNum type="arabicPeriod"/>
            </a:pPr>
            <a:r>
              <a:rPr lang="zh-CN" altLang="en-US" dirty="0"/>
              <a:t>基于搜索引擎的精英问答平台</a:t>
            </a:r>
            <a:endParaRPr lang="en-US" altLang="zh-CN" dirty="0"/>
          </a:p>
          <a:p>
            <a:pPr marL="971550" lvl="1" indent="-514350">
              <a:lnSpc>
                <a:spcPct val="120000"/>
              </a:lnSpc>
              <a:buFont typeface="+mj-lt"/>
              <a:buAutoNum type="arabicPeriod"/>
            </a:pPr>
            <a:r>
              <a:rPr lang="zh-CN" altLang="en-US" dirty="0"/>
              <a:t>用户信任与自我实现为基础的社交区域</a:t>
            </a:r>
            <a:endParaRPr lang="en-US" altLang="zh-CN" dirty="0"/>
          </a:p>
          <a:p>
            <a:pPr marL="971550" lvl="1" indent="-514350">
              <a:lnSpc>
                <a:spcPct val="120000"/>
              </a:lnSpc>
              <a:buFont typeface="+mj-lt"/>
              <a:buAutoNum type="arabicPeriod"/>
            </a:pPr>
            <a:r>
              <a:rPr lang="zh-CN" altLang="en-US" dirty="0"/>
              <a:t>免费向知识变现转变的知识分享平台</a:t>
            </a:r>
            <a:endParaRPr lang="en-US" altLang="zh-CN" dirty="0"/>
          </a:p>
          <a:p>
            <a:pPr>
              <a:lnSpc>
                <a:spcPct val="120000"/>
              </a:lnSpc>
            </a:pPr>
            <a:r>
              <a:rPr lang="zh-CN" altLang="en-US" dirty="0"/>
              <a:t>知乎的近期现状</a:t>
            </a:r>
            <a:endParaRPr lang="en-US" altLang="zh-CN" dirty="0"/>
          </a:p>
          <a:p>
            <a:pPr lvl="1">
              <a:lnSpc>
                <a:spcPct val="120000"/>
              </a:lnSpc>
            </a:pPr>
            <a:r>
              <a:rPr lang="zh-CN" altLang="en-US" dirty="0"/>
              <a:t>知乎已经发展为中国最大的在线问答社区。截止到</a:t>
            </a:r>
            <a:r>
              <a:rPr lang="en-US" altLang="zh-CN" dirty="0"/>
              <a:t>2020年末</a:t>
            </a:r>
            <a:r>
              <a:rPr lang="zh-CN" altLang="en-US" dirty="0"/>
              <a:t>，</a:t>
            </a:r>
            <a:r>
              <a:rPr lang="en-US" altLang="zh-CN" dirty="0"/>
              <a:t>知乎拥有4,300万内容创作者。他们贡献了3亿多的问答。在2020年第四季度</a:t>
            </a:r>
            <a:r>
              <a:rPr lang="zh-CN" altLang="en-US" dirty="0"/>
              <a:t>，</a:t>
            </a:r>
            <a:r>
              <a:rPr lang="en-US" altLang="zh-CN" dirty="0"/>
              <a:t>知乎的平均MAU是7,500万</a:t>
            </a:r>
            <a:r>
              <a:rPr lang="zh-CN" altLang="en-US" dirty="0"/>
              <a:t>，</a:t>
            </a:r>
            <a:r>
              <a:rPr lang="en-US" altLang="zh-CN" dirty="0" err="1"/>
              <a:t>月平均用户</a:t>
            </a:r>
            <a:r>
              <a:rPr lang="zh-CN" altLang="en-US" dirty="0"/>
              <a:t>联络</a:t>
            </a:r>
            <a:r>
              <a:rPr lang="en-US" altLang="zh-CN" dirty="0"/>
              <a:t>为6.7</a:t>
            </a:r>
            <a:r>
              <a:rPr lang="zh-CN" altLang="en-US" dirty="0"/>
              <a:t>亿</a:t>
            </a:r>
            <a:r>
              <a:rPr lang="en-US" altLang="zh-CN" dirty="0"/>
              <a:t>次</a:t>
            </a:r>
          </a:p>
          <a:p>
            <a:pPr lvl="1">
              <a:lnSpc>
                <a:spcPct val="120000"/>
              </a:lnSpc>
            </a:pPr>
            <a:r>
              <a:rPr lang="zh-CN" altLang="en-US" dirty="0"/>
              <a:t> 知乎自</a:t>
            </a:r>
            <a:r>
              <a:rPr lang="en-US" altLang="zh-CN" dirty="0"/>
              <a:t>2016年起，引入了在线广告。在2018年引入了付费内容</a:t>
            </a:r>
            <a:r>
              <a:rPr lang="zh-CN" altLang="en-US" dirty="0"/>
              <a:t>，并且在</a:t>
            </a:r>
            <a:r>
              <a:rPr lang="en-US" altLang="zh-CN" dirty="0"/>
              <a:t>2019年上半年</a:t>
            </a:r>
            <a:r>
              <a:rPr lang="zh-CN" altLang="en-US" dirty="0"/>
              <a:t>创立</a:t>
            </a:r>
            <a:r>
              <a:rPr lang="en-US" altLang="zh-CN" dirty="0" err="1"/>
              <a:t>知乎盐选用户项目</a:t>
            </a:r>
            <a:r>
              <a:rPr lang="en-US" altLang="zh-CN" dirty="0"/>
              <a:t> </a:t>
            </a:r>
            <a:r>
              <a:rPr lang="zh-CN" altLang="en-US" dirty="0"/>
              <a:t>，最终在</a:t>
            </a:r>
            <a:r>
              <a:rPr lang="en-US" altLang="zh-CN" dirty="0"/>
              <a:t>2020年初期开始了内容商业解决方案。知乎的变现方式在不停地拓展，包括了在线教育和电商相关服务</a:t>
            </a:r>
            <a:r>
              <a:rPr lang="zh-CN" altLang="en-US" dirty="0"/>
              <a:t>。知乎的收益从</a:t>
            </a:r>
            <a:r>
              <a:rPr lang="en-US" altLang="zh-CN" dirty="0"/>
              <a:t>2019年的6.7亿增长至2020年的14亿</a:t>
            </a:r>
            <a:r>
              <a:rPr lang="zh-CN" altLang="en-US" dirty="0"/>
              <a:t>。而知乎的年损失为</a:t>
            </a:r>
            <a:r>
              <a:rPr lang="en-US" altLang="zh-CN" dirty="0"/>
              <a:t>2019年的10亿和2020年的5亿</a:t>
            </a:r>
          </a:p>
          <a:p>
            <a:pPr lvl="1">
              <a:lnSpc>
                <a:spcPct val="120000"/>
              </a:lnSpc>
            </a:pPr>
            <a:endParaRPr lang="en-US" altLang="zh-CN" dirty="0"/>
          </a:p>
          <a:p>
            <a:pPr marL="514350" indent="-514350">
              <a:lnSpc>
                <a:spcPct val="120000"/>
              </a:lnSpc>
              <a:buFont typeface="+mj-lt"/>
              <a:buAutoNum type="arabicPeriod"/>
            </a:pPr>
            <a:endParaRPr lang="en-US" altLang="zh-CN" dirty="0"/>
          </a:p>
          <a:p>
            <a:pPr marL="514350" indent="-514350">
              <a:lnSpc>
                <a:spcPct val="120000"/>
              </a:lnSpc>
              <a:buFont typeface="+mj-lt"/>
              <a:buAutoNum type="arabicPeriod"/>
            </a:pPr>
            <a:endParaRPr lang="en-US" altLang="zh-CN" dirty="0"/>
          </a:p>
          <a:p>
            <a:pPr marL="514350" indent="-514350">
              <a:lnSpc>
                <a:spcPct val="120000"/>
              </a:lnSpc>
              <a:buFont typeface="+mj-lt"/>
              <a:buAutoNum type="arabicPeriod"/>
            </a:pPr>
            <a:endParaRPr lang="en-US" dirty="0"/>
          </a:p>
        </p:txBody>
      </p:sp>
    </p:spTree>
    <p:extLst>
      <p:ext uri="{BB962C8B-B14F-4D97-AF65-F5344CB8AC3E}">
        <p14:creationId xmlns:p14="http://schemas.microsoft.com/office/powerpoint/2010/main" val="109683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AA7C-76CB-4BDD-A0BB-D8D93F475BA9}"/>
              </a:ext>
            </a:extLst>
          </p:cNvPr>
          <p:cNvSpPr>
            <a:spLocks noGrp="1"/>
          </p:cNvSpPr>
          <p:nvPr>
            <p:ph type="title"/>
          </p:nvPr>
        </p:nvSpPr>
        <p:spPr>
          <a:xfrm>
            <a:off x="838200" y="365126"/>
            <a:ext cx="10515600" cy="570736"/>
          </a:xfrm>
        </p:spPr>
        <p:txBody>
          <a:bodyPr>
            <a:normAutofit fontScale="90000"/>
          </a:bodyPr>
          <a:lstStyle/>
          <a:p>
            <a:r>
              <a:rPr lang="en-US" dirty="0" err="1"/>
              <a:t>知乎的收支情况</a:t>
            </a:r>
            <a:endParaRPr lang="en-US" dirty="0"/>
          </a:p>
        </p:txBody>
      </p:sp>
      <p:sp>
        <p:nvSpPr>
          <p:cNvPr id="3" name="Content Placeholder 2">
            <a:extLst>
              <a:ext uri="{FF2B5EF4-FFF2-40B4-BE49-F238E27FC236}">
                <a16:creationId xmlns:a16="http://schemas.microsoft.com/office/drawing/2014/main" id="{AB04B78D-4F73-41DC-8578-9660E5D127FE}"/>
              </a:ext>
            </a:extLst>
          </p:cNvPr>
          <p:cNvSpPr>
            <a:spLocks noGrp="1"/>
          </p:cNvSpPr>
          <p:nvPr>
            <p:ph idx="1"/>
          </p:nvPr>
        </p:nvSpPr>
        <p:spPr>
          <a:xfrm>
            <a:off x="838200" y="1072896"/>
            <a:ext cx="10515600" cy="5104067"/>
          </a:xfrm>
        </p:spPr>
        <p:txBody>
          <a:bodyPr/>
          <a:lstStyle/>
          <a:p>
            <a:r>
              <a:rPr lang="en-US" sz="2400" dirty="0" err="1"/>
              <a:t>知乎公司预计在未来一段时间内不</a:t>
            </a:r>
            <a:r>
              <a:rPr lang="zh-CN" altLang="en-US" sz="2400" dirty="0"/>
              <a:t>太</a:t>
            </a:r>
            <a:r>
              <a:rPr lang="en-US" sz="2400" dirty="0" err="1"/>
              <a:t>可能摆脱亏损的状态</a:t>
            </a:r>
            <a:endParaRPr lang="en-US" sz="2400" dirty="0"/>
          </a:p>
          <a:p>
            <a:pPr marL="0" indent="0">
              <a:buNone/>
            </a:pPr>
            <a:endParaRPr lang="en-US" b="1" dirty="0"/>
          </a:p>
        </p:txBody>
      </p:sp>
      <p:pic>
        <p:nvPicPr>
          <p:cNvPr id="5" name="Picture 4">
            <a:extLst>
              <a:ext uri="{FF2B5EF4-FFF2-40B4-BE49-F238E27FC236}">
                <a16:creationId xmlns:a16="http://schemas.microsoft.com/office/drawing/2014/main" id="{D47A76F7-B596-4FD7-ACA9-852DC404D77B}"/>
              </a:ext>
            </a:extLst>
          </p:cNvPr>
          <p:cNvPicPr>
            <a:picLocks noChangeAspect="1"/>
          </p:cNvPicPr>
          <p:nvPr/>
        </p:nvPicPr>
        <p:blipFill>
          <a:blip r:embed="rId3"/>
          <a:stretch>
            <a:fillRect/>
          </a:stretch>
        </p:blipFill>
        <p:spPr>
          <a:xfrm>
            <a:off x="1652016" y="1746509"/>
            <a:ext cx="8887967" cy="1675499"/>
          </a:xfrm>
          <a:prstGeom prst="rect">
            <a:avLst/>
          </a:prstGeom>
        </p:spPr>
      </p:pic>
      <p:pic>
        <p:nvPicPr>
          <p:cNvPr id="6" name="Content Placeholder 3">
            <a:extLst>
              <a:ext uri="{FF2B5EF4-FFF2-40B4-BE49-F238E27FC236}">
                <a16:creationId xmlns:a16="http://schemas.microsoft.com/office/drawing/2014/main" id="{5D848B8E-C140-48C2-8B36-6473C75DF26D}"/>
              </a:ext>
            </a:extLst>
          </p:cNvPr>
          <p:cNvPicPr>
            <a:picLocks noChangeAspect="1"/>
          </p:cNvPicPr>
          <p:nvPr/>
        </p:nvPicPr>
        <p:blipFill>
          <a:blip r:embed="rId4"/>
          <a:stretch>
            <a:fillRect/>
          </a:stretch>
        </p:blipFill>
        <p:spPr>
          <a:xfrm>
            <a:off x="1652015" y="3435993"/>
            <a:ext cx="8887968" cy="1826518"/>
          </a:xfrm>
          <a:prstGeom prst="rect">
            <a:avLst/>
          </a:prstGeom>
        </p:spPr>
      </p:pic>
      <p:pic>
        <p:nvPicPr>
          <p:cNvPr id="7" name="Content Placeholder 3">
            <a:extLst>
              <a:ext uri="{FF2B5EF4-FFF2-40B4-BE49-F238E27FC236}">
                <a16:creationId xmlns:a16="http://schemas.microsoft.com/office/drawing/2014/main" id="{1BBA2C76-9DC5-45C9-8766-FA0175D340D3}"/>
              </a:ext>
            </a:extLst>
          </p:cNvPr>
          <p:cNvPicPr>
            <a:picLocks noChangeAspect="1"/>
          </p:cNvPicPr>
          <p:nvPr/>
        </p:nvPicPr>
        <p:blipFill>
          <a:blip r:embed="rId5"/>
          <a:stretch>
            <a:fillRect/>
          </a:stretch>
        </p:blipFill>
        <p:spPr>
          <a:xfrm>
            <a:off x="1652015" y="5262511"/>
            <a:ext cx="8887968" cy="1532834"/>
          </a:xfrm>
          <a:prstGeom prst="rect">
            <a:avLst/>
          </a:prstGeom>
        </p:spPr>
      </p:pic>
    </p:spTree>
    <p:extLst>
      <p:ext uri="{BB962C8B-B14F-4D97-AF65-F5344CB8AC3E}">
        <p14:creationId xmlns:p14="http://schemas.microsoft.com/office/powerpoint/2010/main" val="143976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AD53-783A-43CE-87FF-04D21D89652E}"/>
              </a:ext>
            </a:extLst>
          </p:cNvPr>
          <p:cNvSpPr>
            <a:spLocks noGrp="1"/>
          </p:cNvSpPr>
          <p:nvPr>
            <p:ph type="title"/>
          </p:nvPr>
        </p:nvSpPr>
        <p:spPr/>
        <p:txBody>
          <a:bodyPr/>
          <a:lstStyle/>
          <a:p>
            <a:r>
              <a:rPr lang="zh-CN" altLang="en-US" dirty="0"/>
              <a:t>商业模式布局情况</a:t>
            </a:r>
            <a:endParaRPr lang="en-US" dirty="0"/>
          </a:p>
        </p:txBody>
      </p:sp>
      <p:pic>
        <p:nvPicPr>
          <p:cNvPr id="4" name="Content Placeholder 3">
            <a:extLst>
              <a:ext uri="{FF2B5EF4-FFF2-40B4-BE49-F238E27FC236}">
                <a16:creationId xmlns:a16="http://schemas.microsoft.com/office/drawing/2014/main" id="{C06B5F5B-D62A-4C03-B45D-8EBAAE7829C7}"/>
              </a:ext>
            </a:extLst>
          </p:cNvPr>
          <p:cNvPicPr>
            <a:picLocks noGrp="1" noChangeAspect="1"/>
          </p:cNvPicPr>
          <p:nvPr>
            <p:ph idx="1"/>
          </p:nvPr>
        </p:nvPicPr>
        <p:blipFill>
          <a:blip r:embed="rId3"/>
          <a:stretch>
            <a:fillRect/>
          </a:stretch>
        </p:blipFill>
        <p:spPr>
          <a:xfrm>
            <a:off x="1788305" y="1970768"/>
            <a:ext cx="8615390" cy="4351338"/>
          </a:xfrm>
          <a:prstGeom prst="rect">
            <a:avLst/>
          </a:prstGeom>
        </p:spPr>
      </p:pic>
    </p:spTree>
    <p:extLst>
      <p:ext uri="{BB962C8B-B14F-4D97-AF65-F5344CB8AC3E}">
        <p14:creationId xmlns:p14="http://schemas.microsoft.com/office/powerpoint/2010/main" val="3455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ED58-80B4-4CFE-9FBA-BFA4B75BF5FC}"/>
              </a:ext>
            </a:extLst>
          </p:cNvPr>
          <p:cNvSpPr>
            <a:spLocks noGrp="1"/>
          </p:cNvSpPr>
          <p:nvPr>
            <p:ph type="title"/>
          </p:nvPr>
        </p:nvSpPr>
        <p:spPr/>
        <p:txBody>
          <a:bodyPr/>
          <a:lstStyle/>
          <a:p>
            <a:r>
              <a:rPr lang="zh-CN" altLang="en-US" dirty="0"/>
              <a:t>知乎</a:t>
            </a:r>
            <a:r>
              <a:rPr lang="en-US" altLang="zh-CN" dirty="0"/>
              <a:t>APP</a:t>
            </a:r>
            <a:r>
              <a:rPr lang="zh-CN" altLang="en-US" dirty="0"/>
              <a:t>运营数据</a:t>
            </a:r>
            <a:endParaRPr lang="en-US" dirty="0"/>
          </a:p>
        </p:txBody>
      </p:sp>
      <p:graphicFrame>
        <p:nvGraphicFramePr>
          <p:cNvPr id="4" name="Content Placeholder 3">
            <a:extLst>
              <a:ext uri="{FF2B5EF4-FFF2-40B4-BE49-F238E27FC236}">
                <a16:creationId xmlns:a16="http://schemas.microsoft.com/office/drawing/2014/main" id="{D06E12F0-74DF-4B14-AB78-3278BB15EE0C}"/>
              </a:ext>
            </a:extLst>
          </p:cNvPr>
          <p:cNvGraphicFramePr>
            <a:graphicFrameLocks noGrp="1"/>
          </p:cNvGraphicFramePr>
          <p:nvPr>
            <p:ph idx="1"/>
            <p:extLst>
              <p:ext uri="{D42A27DB-BD31-4B8C-83A1-F6EECF244321}">
                <p14:modId xmlns:p14="http://schemas.microsoft.com/office/powerpoint/2010/main" val="2911168056"/>
              </p:ext>
            </p:extLst>
          </p:nvPr>
        </p:nvGraphicFramePr>
        <p:xfrm>
          <a:off x="838200" y="1825625"/>
          <a:ext cx="4270248" cy="2271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77BD423-CCE1-475F-9B16-51745C2E3BB7}"/>
              </a:ext>
            </a:extLst>
          </p:cNvPr>
          <p:cNvGraphicFramePr>
            <a:graphicFrameLocks/>
          </p:cNvGraphicFramePr>
          <p:nvPr>
            <p:extLst>
              <p:ext uri="{D42A27DB-BD31-4B8C-83A1-F6EECF244321}">
                <p14:modId xmlns:p14="http://schemas.microsoft.com/office/powerpoint/2010/main" val="683203181"/>
              </p:ext>
            </p:extLst>
          </p:nvPr>
        </p:nvGraphicFramePr>
        <p:xfrm>
          <a:off x="7083552" y="1825625"/>
          <a:ext cx="4379976" cy="22717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ontent Placeholder 3">
            <a:extLst>
              <a:ext uri="{FF2B5EF4-FFF2-40B4-BE49-F238E27FC236}">
                <a16:creationId xmlns:a16="http://schemas.microsoft.com/office/drawing/2014/main" id="{AA64F56D-35CE-43DD-AAC7-47961D8CBA3F}"/>
              </a:ext>
            </a:extLst>
          </p:cNvPr>
          <p:cNvGraphicFramePr>
            <a:graphicFrameLocks/>
          </p:cNvGraphicFramePr>
          <p:nvPr>
            <p:extLst>
              <p:ext uri="{D42A27DB-BD31-4B8C-83A1-F6EECF244321}">
                <p14:modId xmlns:p14="http://schemas.microsoft.com/office/powerpoint/2010/main" val="3577598252"/>
              </p:ext>
            </p:extLst>
          </p:nvPr>
        </p:nvGraphicFramePr>
        <p:xfrm>
          <a:off x="838200" y="4097337"/>
          <a:ext cx="4270248" cy="21367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D4791420-02AA-4BE9-8002-B1DAC8B06859}"/>
              </a:ext>
            </a:extLst>
          </p:cNvPr>
          <p:cNvGraphicFramePr>
            <a:graphicFrameLocks/>
          </p:cNvGraphicFramePr>
          <p:nvPr>
            <p:extLst>
              <p:ext uri="{D42A27DB-BD31-4B8C-83A1-F6EECF244321}">
                <p14:modId xmlns:p14="http://schemas.microsoft.com/office/powerpoint/2010/main" val="1562891039"/>
              </p:ext>
            </p:extLst>
          </p:nvPr>
        </p:nvGraphicFramePr>
        <p:xfrm>
          <a:off x="7083552" y="4232274"/>
          <a:ext cx="4270248" cy="20018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3994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3453</Words>
  <Application>Microsoft Office PowerPoint</Application>
  <PresentationFormat>Widescreen</PresentationFormat>
  <Paragraphs>161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楷体</vt:lpstr>
      <vt:lpstr>Arial</vt:lpstr>
      <vt:lpstr>Calibri</vt:lpstr>
      <vt:lpstr>Calibri Light</vt:lpstr>
      <vt:lpstr>Office Theme</vt:lpstr>
      <vt:lpstr>关于“知乎”的分析报告</vt:lpstr>
      <vt:lpstr>中国内容社群的市场规模估计</vt:lpstr>
      <vt:lpstr>历史</vt:lpstr>
      <vt:lpstr>知乎的组成</vt:lpstr>
      <vt:lpstr>知乎的持股结构</vt:lpstr>
      <vt:lpstr>知乎的初步定位及现状</vt:lpstr>
      <vt:lpstr>知乎的收支情况</vt:lpstr>
      <vt:lpstr>商业模式布局情况</vt:lpstr>
      <vt:lpstr>知乎APP运营数据</vt:lpstr>
      <vt:lpstr>知乎APP运营数据</vt:lpstr>
      <vt:lpstr>知乎APP运营数据</vt:lpstr>
      <vt:lpstr>知乎用户特征</vt:lpstr>
      <vt:lpstr>知乎的优势</vt:lpstr>
      <vt:lpstr>知乎面临的挑战</vt:lpstr>
      <vt:lpstr>对比微信、微博和知乎 (甘春梅, 袁园 et al.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关于“知乎”的分析报告</dc:title>
  <dc:creator>Kevin Liu</dc:creator>
  <cp:lastModifiedBy> </cp:lastModifiedBy>
  <cp:revision>52</cp:revision>
  <dcterms:created xsi:type="dcterms:W3CDTF">2021-03-13T08:06:07Z</dcterms:created>
  <dcterms:modified xsi:type="dcterms:W3CDTF">2021-03-14T03:31:01Z</dcterms:modified>
</cp:coreProperties>
</file>