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96" r:id="rId1"/>
  </p:sldMasterIdLst>
  <p:notesMasterIdLst>
    <p:notesMasterId r:id="rId14"/>
  </p:notesMasterIdLst>
  <p:handoutMasterIdLst>
    <p:handoutMasterId r:id="rId15"/>
  </p:handoutMasterIdLst>
  <p:sldIdLst>
    <p:sldId id="256" r:id="rId2"/>
    <p:sldId id="307" r:id="rId3"/>
    <p:sldId id="308" r:id="rId4"/>
    <p:sldId id="309" r:id="rId5"/>
    <p:sldId id="310" r:id="rId6"/>
    <p:sldId id="311" r:id="rId7"/>
    <p:sldId id="319" r:id="rId8"/>
    <p:sldId id="316" r:id="rId9"/>
    <p:sldId id="322" r:id="rId10"/>
    <p:sldId id="313" r:id="rId11"/>
    <p:sldId id="314"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892" autoAdjust="0"/>
  </p:normalViewPr>
  <p:slideViewPr>
    <p:cSldViewPr snapToGrid="0">
      <p:cViewPr varScale="1">
        <p:scale>
          <a:sx n="65" d="100"/>
          <a:sy n="65" d="100"/>
        </p:scale>
        <p:origin x="80" y="1711"/>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E0AF7-99D6-4B21-9774-1CBA84D0960F}" type="datetimeFigureOut">
              <a:rPr lang="en-US" smtClean="0"/>
              <a:t>7/27/2020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2E0C8C-E798-47AF-90B4-B55E76D68404}" type="slidenum">
              <a:rPr lang="en-US" smtClean="0"/>
              <a:t>‹#›</a:t>
            </a:fld>
            <a:endParaRPr lang="en-US"/>
          </a:p>
        </p:txBody>
      </p:sp>
    </p:spTree>
    <p:extLst>
      <p:ext uri="{BB962C8B-B14F-4D97-AF65-F5344CB8AC3E}">
        <p14:creationId xmlns:p14="http://schemas.microsoft.com/office/powerpoint/2010/main" val="543704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5671-0AD1-4F62-A32D-D563638E5742}"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CA9A3-5FD0-44FE-9B56-EF6C78766616}" type="slidenum">
              <a:rPr lang="en-US" smtClean="0"/>
              <a:t>‹#›</a:t>
            </a:fld>
            <a:endParaRPr lang="en-US"/>
          </a:p>
        </p:txBody>
      </p:sp>
    </p:spTree>
    <p:extLst>
      <p:ext uri="{BB962C8B-B14F-4D97-AF65-F5344CB8AC3E}">
        <p14:creationId xmlns:p14="http://schemas.microsoft.com/office/powerpoint/2010/main" val="21340694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ikiwand.com/en/Win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ikiwand.com/en/Monopolistic"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ikiwand.com/en/Econom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CCCA9A3-5FD0-44FE-9B56-EF6C78766616}" type="slidenum">
              <a:rPr lang="en-US" smtClean="0"/>
              <a:t>1</a:t>
            </a:fld>
            <a:endParaRPr lang="en-US"/>
          </a:p>
        </p:txBody>
      </p:sp>
    </p:spTree>
    <p:extLst>
      <p:ext uri="{BB962C8B-B14F-4D97-AF65-F5344CB8AC3E}">
        <p14:creationId xmlns:p14="http://schemas.microsoft.com/office/powerpoint/2010/main" val="340443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𝛼</m:t>
                    </m:r>
                    <m:r>
                      <a:rPr lang="en-US" b="0" i="1" smtClean="0">
                        <a:latin typeface="Cambria Math" panose="02040503050406030204" pitchFamily="18" charset="0"/>
                      </a:rPr>
                      <m:t>&lt;1</m:t>
                    </m:r>
                  </m:oMath>
                </a14:m>
                <a:endParaRPr lang="en-US" dirty="0"/>
              </a:p>
              <a:p>
                <a:pPr marL="628650" lvl="1"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&lt;2</m:t>
                    </m:r>
                    <m:r>
                      <a:rPr lang="en-US" b="0" i="1" smtClean="0">
                        <a:latin typeface="Cambria Math" panose="02040503050406030204" pitchFamily="18" charset="0"/>
                      </a:rPr>
                      <m:t>𝑣</m:t>
                    </m:r>
                    <m:r>
                      <a:rPr lang="en-US" b="0" i="1" smtClean="0">
                        <a:latin typeface="Cambria Math" panose="02040503050406030204" pitchFamily="18" charset="0"/>
                      </a:rPr>
                      <m:t>−2</m:t>
                    </m:r>
                    <m:r>
                      <a:rPr lang="en-US" b="0" i="1" smtClean="0">
                        <a:latin typeface="Cambria Math" panose="02040503050406030204" pitchFamily="18" charset="0"/>
                      </a:rPr>
                      <m:t>𝛼</m:t>
                    </m:r>
                    <m:r>
                      <a:rPr lang="en-US" b="0" i="1" smtClean="0">
                        <a:latin typeface="Cambria Math" panose="02040503050406030204" pitchFamily="18" charset="0"/>
                      </a:rPr>
                      <m:t>𝑣</m:t>
                    </m:r>
                  </m:oMath>
                </a14:m>
                <a:r>
                  <a:rPr lang="en-US" dirty="0"/>
                  <a:t> : under</a:t>
                </a:r>
                <a:r>
                  <a:rPr lang="en-US" baseline="0" dirty="0"/>
                  <a:t> market a symmetry, the retailer increases his profit through dividing the customers into two groups: the majority of the customers who prefer product 1 and the minority of the customers who prefer product 2. The retailer can raise the price of product 1 for those who prefer product 1; similarly, raise the price of product 2 for those who prefer product 2. </a:t>
                </a:r>
                <a:r>
                  <a:rPr lang="en-US" b="1" baseline="0" dirty="0"/>
                  <a:t>Basically, information collection helps the retailer group the customers with similar preference together so that he can charge a different price for each group.</a:t>
                </a:r>
                <a:r>
                  <a:rPr lang="en-US" baseline="0" dirty="0"/>
                  <a:t> But at the very last stage, information collection does not help because of the low customer heterogeneity, which means neighboring customers share similar preference. Therefore, treating similar customers differently isn’t really better than treating them in similar ways at the last stage. </a:t>
                </a:r>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&gt;2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t> : customers heterogeneity </a:t>
                </a:r>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t> : there exist a threshold such that information collection from the customers is not profitable beyond the threshold and before the threshold. This short window is interesting because it asks the retailer to put just right amount of effort.</a:t>
                </a:r>
              </a:p>
              <a:p>
                <a:pPr marL="171450" lvl="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endParaRPr lang="en-US" dirty="0"/>
              </a:p>
              <a:p>
                <a:pPr marL="628650" lvl="1" indent="-171450">
                  <a:buFont typeface="Arial" panose="020B0604020202020204" pitchFamily="34" charset="0"/>
                  <a:buChar char="•"/>
                </a:pPr>
                <a:r>
                  <a:rPr lang="en-US" dirty="0"/>
                  <a:t>Under market symmetry, information collection isn’t profitable until the retailer puts his maximum effort. The number of customers preferring product 1 equals to the number of customers preferring product 2. </a:t>
                </a: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a:latin typeface="Cambria Math" panose="02040503050406030204" pitchFamily="18" charset="0"/>
                  </a:rPr>
                  <a:t>0&lt;𝛼&lt;1</a:t>
                </a:r>
                <a:endParaRPr lang="en-US" dirty="0"/>
              </a:p>
              <a:p>
                <a:pPr marL="628650" lvl="1" indent="-171450">
                  <a:buFont typeface="Arial" panose="020B0604020202020204" pitchFamily="34" charset="0"/>
                  <a:buChar char="•"/>
                </a:pPr>
                <a:r>
                  <a:rPr lang="en-US" b="0" i="0">
                    <a:latin typeface="Cambria Math" panose="02040503050406030204" pitchFamily="18" charset="0"/>
                  </a:rPr>
                  <a:t>𝑡&lt;2𝑣−2𝛼𝑣</a:t>
                </a:r>
                <a:r>
                  <a:rPr lang="en-US" dirty="0"/>
                  <a:t> : under</a:t>
                </a:r>
                <a:r>
                  <a:rPr lang="en-US" baseline="0" dirty="0"/>
                  <a:t> market a symmetry, the retailer increases his profit through dividing the customers into two groups: the majority of the customers who prefer product 1 and the minority of the customers who prefer product 2. The retailer can raise the price of product 1 for those who prefer product 1; similarly, raise the price of product 2 for those who prefer product 2. </a:t>
                </a:r>
                <a:r>
                  <a:rPr lang="en-US" b="1" baseline="0" dirty="0"/>
                  <a:t>Basically, information collection helps the retailer group the customers with similar preference together so that he can charge a different price for each group.</a:t>
                </a:r>
                <a:r>
                  <a:rPr lang="en-US" baseline="0" dirty="0"/>
                  <a:t> But at the very last stage, information collection does not help because of the low customer heterogeneity, which means neighboring customers share similar preference. Therefore, treating similar customers differently isn’t really better than treating them in </a:t>
                </a:r>
                <a:r>
                  <a:rPr lang="en-US" baseline="0"/>
                  <a:t>similar ways at the last stage. </a:t>
                </a:r>
                <a:endParaRPr lang="en-US" baseline="0" dirty="0"/>
              </a:p>
              <a:p>
                <a:pPr marL="628650" lvl="1" indent="-171450">
                  <a:buFont typeface="Arial" panose="020B0604020202020204" pitchFamily="34" charset="0"/>
                  <a:buChar char="•"/>
                </a:pPr>
                <a:r>
                  <a:rPr lang="en-US" b="0" i="0" baseline="0">
                    <a:latin typeface="Cambria Math" panose="02040503050406030204" pitchFamily="18" charset="0"/>
                  </a:rPr>
                  <a:t>𝑡&gt;2𝑣−2𝛼𝑣</a:t>
                </a:r>
                <a:r>
                  <a:rPr lang="en-US" baseline="0" dirty="0"/>
                  <a:t> : customers heterogeneity </a:t>
                </a:r>
              </a:p>
              <a:p>
                <a:pPr marL="628650" lvl="1" indent="-171450">
                  <a:buFont typeface="Arial" panose="020B0604020202020204" pitchFamily="34" charset="0"/>
                  <a:buChar char="•"/>
                </a:pPr>
                <a:r>
                  <a:rPr lang="en-US" b="0" i="0" baseline="0">
                    <a:latin typeface="Cambria Math" panose="02040503050406030204" pitchFamily="18" charset="0"/>
                  </a:rPr>
                  <a:t>𝑡=2𝑣−2𝛼𝑣</a:t>
                </a:r>
                <a:r>
                  <a:rPr lang="en-US" baseline="0" dirty="0"/>
                  <a:t> : there exist a threshold such that information collection from the customers is not profitable beyond the threshold and before the threshold. This short window is interesting because it asks the retailer to put just right amount of effort.</a:t>
                </a:r>
              </a:p>
              <a:p>
                <a:pPr marL="171450" lvl="0" indent="-171450">
                  <a:buFont typeface="Arial" panose="020B0604020202020204" pitchFamily="34" charset="0"/>
                  <a:buChar char="•"/>
                </a:pPr>
                <a:r>
                  <a:rPr lang="en-US" b="0" i="0">
                    <a:latin typeface="Cambria Math" panose="02040503050406030204" pitchFamily="18" charset="0"/>
                  </a:rPr>
                  <a:t>𝛼=1</a:t>
                </a:r>
                <a:endParaRPr lang="en-US" dirty="0"/>
              </a:p>
              <a:p>
                <a:pPr marL="628650" lvl="1" indent="-171450">
                  <a:buFont typeface="Arial" panose="020B0604020202020204" pitchFamily="34" charset="0"/>
                  <a:buChar char="•"/>
                </a:pPr>
                <a:r>
                  <a:rPr lang="en-US" dirty="0"/>
                  <a:t>Under market symmetry, information collection isn’t profitable until the retailer puts his maximum effort. The number of customers preferring product 1 equals to the number of customers preferring product 2. </a:t>
                </a:r>
                <a:r>
                  <a:rPr lang="zh-CN" altLang="en-US" dirty="0"/>
                  <a:t>解释一下 从 </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中到底发现了什么。不要试图强行解释道理，就说初期，</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不变</a:t>
                </a:r>
                <a:r>
                  <a:rPr lang="en-US" altLang="zh-CN" dirty="0"/>
                  <a:t>(</a:t>
                </a:r>
                <a:r>
                  <a:rPr lang="zh-CN" altLang="en-US" dirty="0"/>
                  <a:t>很可能是因为 </a:t>
                </a:r>
                <a:r>
                  <a:rPr lang="en-US" altLang="zh-CN" dirty="0"/>
                  <a:t>market asymmetry)</a:t>
                </a:r>
                <a:r>
                  <a:rPr lang="zh-CN" altLang="en-US" dirty="0"/>
                  <a:t>，但是之后开始增长是因为 </a:t>
                </a:r>
                <a:r>
                  <a:rPr lang="en-US" altLang="zh-CN" dirty="0"/>
                  <a:t>customer </a:t>
                </a:r>
                <a:r>
                  <a:rPr lang="en-US" altLang="zh-CN" dirty="0" err="1"/>
                  <a:t>heterogeinity</a:t>
                </a:r>
                <a:r>
                  <a:rPr lang="en-US" altLang="zh-CN" dirty="0"/>
                  <a:t> </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10</a:t>
            </a:fld>
            <a:endParaRPr lang="en-US"/>
          </a:p>
        </p:txBody>
      </p:sp>
    </p:spTree>
    <p:extLst>
      <p:ext uri="{BB962C8B-B14F-4D97-AF65-F5344CB8AC3E}">
        <p14:creationId xmlns:p14="http://schemas.microsoft.com/office/powerpoint/2010/main" val="124222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r>
              <a:rPr lang="en-US" altLang="zh-CN" dirty="0"/>
              <a:t>irchbox : </a:t>
            </a:r>
            <a:r>
              <a:rPr lang="en-US" sz="1200" b="0" i="0" kern="1200" dirty="0">
                <a:solidFill>
                  <a:schemeClr val="tx1"/>
                </a:solidFill>
                <a:effectLst/>
                <a:latin typeface="+mn-lt"/>
                <a:ea typeface="+mn-ea"/>
                <a:cs typeface="+mn-cs"/>
              </a:rPr>
              <a:t>a box of four to five selected samples of makeup, or other beauty related products.</a:t>
            </a:r>
          </a:p>
          <a:p>
            <a:endParaRPr lang="en-US" dirty="0"/>
          </a:p>
          <a:p>
            <a:r>
              <a:rPr lang="en-US" dirty="0"/>
              <a:t>Stitch Fix : </a:t>
            </a:r>
            <a:r>
              <a:rPr lang="en-US" sz="1200" b="0" i="0" kern="1200" dirty="0">
                <a:solidFill>
                  <a:schemeClr val="tx1"/>
                </a:solidFill>
                <a:effectLst/>
                <a:latin typeface="+mn-lt"/>
                <a:ea typeface="+mn-ea"/>
                <a:cs typeface="+mn-cs"/>
              </a:rPr>
              <a:t>Stitch Fix is a personal styling service that sends individually picked clothing and accessories items for a one-time styling fee. Customers fill out a survey online about their style preferences. A stylist at the company picks five items to send to the customer. Stylists pick items based on a customer's survey</a:t>
            </a:r>
          </a:p>
          <a:p>
            <a:endParaRPr lang="en-US" dirty="0"/>
          </a:p>
          <a:p>
            <a:r>
              <a:rPr lang="en-US" dirty="0" err="1"/>
              <a:t>VineBox</a:t>
            </a:r>
            <a:r>
              <a:rPr lang="en-US" dirty="0"/>
              <a:t> : </a:t>
            </a:r>
            <a:r>
              <a:rPr lang="en-US" sz="1200" b="0" i="0" kern="1200" dirty="0">
                <a:solidFill>
                  <a:schemeClr val="tx1"/>
                </a:solidFill>
                <a:effectLst/>
                <a:latin typeface="+mn-lt"/>
                <a:ea typeface="+mn-ea"/>
                <a:cs typeface="+mn-cs"/>
              </a:rPr>
              <a:t>sends its subscribers three glasses of </a:t>
            </a:r>
            <a:r>
              <a:rPr lang="en-US" sz="1200" b="0" i="0" u="none" strike="noStrike" kern="1200" dirty="0">
                <a:solidFill>
                  <a:schemeClr val="tx1"/>
                </a:solidFill>
                <a:effectLst/>
                <a:latin typeface="+mn-lt"/>
                <a:ea typeface="+mn-ea"/>
                <a:cs typeface="+mn-cs"/>
                <a:hlinkClick r:id="rId3"/>
              </a:rPr>
              <a:t>wines</a:t>
            </a:r>
            <a:r>
              <a:rPr lang="en-US" sz="1200" b="0" i="0" kern="1200" dirty="0">
                <a:solidFill>
                  <a:schemeClr val="tx1"/>
                </a:solidFill>
                <a:effectLst/>
                <a:latin typeface="+mn-lt"/>
                <a:ea typeface="+mn-ea"/>
                <a:cs typeface="+mn-cs"/>
              </a:rPr>
              <a:t> every month. The three tubes of wine are curated by a team of specialists around the world. The company aims to simplify wine by providing tasting notes without the inconvenience of a long wine list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2</a:t>
            </a:fld>
            <a:endParaRPr lang="en-US"/>
          </a:p>
        </p:txBody>
      </p:sp>
    </p:spTree>
    <p:extLst>
      <p:ext uri="{BB962C8B-B14F-4D97-AF65-F5344CB8AC3E}">
        <p14:creationId xmlns:p14="http://schemas.microsoft.com/office/powerpoint/2010/main" val="4302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3</a:t>
            </a:fld>
            <a:endParaRPr lang="en-US"/>
          </a:p>
        </p:txBody>
      </p:sp>
    </p:spTree>
    <p:extLst>
      <p:ext uri="{BB962C8B-B14F-4D97-AF65-F5344CB8AC3E}">
        <p14:creationId xmlns:p14="http://schemas.microsoft.com/office/powerpoint/2010/main" val="379554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4</a:t>
            </a:fld>
            <a:endParaRPr lang="en-US"/>
          </a:p>
        </p:txBody>
      </p:sp>
    </p:spTree>
    <p:extLst>
      <p:ext uri="{BB962C8B-B14F-4D97-AF65-F5344CB8AC3E}">
        <p14:creationId xmlns:p14="http://schemas.microsoft.com/office/powerpoint/2010/main" val="62755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Hotelling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refers to a </a:t>
            </a:r>
            <a:r>
              <a:rPr lang="en-US" sz="1200" b="0" i="0" u="none" strike="noStrike" kern="1200" dirty="0">
                <a:solidFill>
                  <a:schemeClr val="tx1"/>
                </a:solidFill>
                <a:effectLst/>
                <a:latin typeface="+mn-lt"/>
                <a:ea typeface="+mn-ea"/>
                <a:cs typeface="+mn-cs"/>
                <a:hlinkClick r:id="rId3"/>
              </a:rPr>
              <a:t>monopolistic</a:t>
            </a:r>
            <a:r>
              <a:rPr lang="en-US" sz="1200" b="0" i="0" kern="1200" dirty="0">
                <a:solidFill>
                  <a:schemeClr val="tx1"/>
                </a:solidFill>
                <a:effectLst/>
                <a:latin typeface="+mn-lt"/>
                <a:ea typeface="+mn-ea"/>
                <a:cs typeface="+mn-cs"/>
              </a:rPr>
              <a:t> competition model in </a:t>
            </a:r>
            <a:r>
              <a:rPr lang="en-US" sz="1200" b="0" i="0" u="none" strike="noStrike" kern="1200" dirty="0">
                <a:solidFill>
                  <a:schemeClr val="tx1"/>
                </a:solidFill>
                <a:effectLst/>
                <a:latin typeface="+mn-lt"/>
                <a:ea typeface="+mn-ea"/>
                <a:cs typeface="+mn-cs"/>
                <a:hlinkClick r:id="rId4" tooltip="Economics"/>
              </a:rPr>
              <a:t>economics</a:t>
            </a:r>
            <a:r>
              <a:rPr lang="en-US" sz="1200" b="0" i="0" kern="1200" dirty="0">
                <a:solidFill>
                  <a:schemeClr val="tx1"/>
                </a:solidFill>
                <a:effectLst/>
                <a:latin typeface="+mn-lt"/>
                <a:ea typeface="+mn-ea"/>
                <a:cs typeface="+mn-cs"/>
              </a:rPr>
              <a:t> that demonstrates consumer preference for particular brands of goods and their locations.</a:t>
            </a:r>
            <a:endParaRPr lang="en-US" dirty="0"/>
          </a:p>
          <a:p>
            <a:endParaRPr lang="en-US" dirty="0"/>
          </a:p>
          <a:p>
            <a:endParaRPr lang="en-US" dirty="0"/>
          </a:p>
          <a:p>
            <a:r>
              <a:rPr lang="en-US" dirty="0" err="1"/>
              <a:t>Hotelling</a:t>
            </a:r>
            <a:r>
              <a:rPr lang="en-US" dirty="0"/>
              <a:t> Line</a:t>
            </a:r>
          </a:p>
          <a:p>
            <a:pPr marL="228600" indent="-228600">
              <a:buAutoNum type="arabicPeriod"/>
            </a:pPr>
            <a:r>
              <a:rPr lang="en-US" dirty="0"/>
              <a:t>“Linear city” is the interval [0,1] </a:t>
            </a:r>
          </a:p>
          <a:p>
            <a:pPr marL="228600" indent="-228600">
              <a:buAutoNum type="arabicPeriod"/>
            </a:pPr>
            <a:r>
              <a:rPr lang="en-US" dirty="0"/>
              <a:t>Consumers are distributed </a:t>
            </a:r>
            <a:r>
              <a:rPr lang="en-US" dirty="0" err="1"/>
              <a:t>uniformely</a:t>
            </a:r>
            <a:r>
              <a:rPr lang="en-US" dirty="0"/>
              <a:t> along this interval. </a:t>
            </a:r>
          </a:p>
          <a:p>
            <a:pPr marL="228600" indent="-228600">
              <a:buAutoNum type="arabicPeriod"/>
            </a:pPr>
            <a:r>
              <a:rPr lang="en-US" dirty="0"/>
              <a:t>There are 2 products, located at each extreme who sell the same good. The unique difference among firms is their location. </a:t>
            </a:r>
          </a:p>
          <a:p>
            <a:endParaRPr lang="en-US" dirty="0"/>
          </a:p>
          <a:p>
            <a:r>
              <a:rPr lang="en-US" dirty="0"/>
              <a:t>Probabilistic products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Priceline offers “opaque” hotel rooms in which a buyer specifies dates, city, and approximate quality </a:t>
            </a:r>
          </a:p>
          <a:p>
            <a:endParaRPr lang="en-US" dirty="0"/>
          </a:p>
          <a:p>
            <a:r>
              <a:rPr lang="en-US" sz="1200" b="0" i="0" kern="1200" dirty="0">
                <a:solidFill>
                  <a:schemeClr val="tx1"/>
                </a:solidFill>
                <a:effectLst/>
                <a:latin typeface="+mn-lt"/>
                <a:ea typeface="+mn-ea"/>
                <a:cs typeface="+mn-cs"/>
              </a:rPr>
              <a:t>…..A probabilistic good is not a concrete product or service but an offer involving a probability of getting any one of a set of multiple distinct items. Under the probabilistic selling strategy, a multi-item seller creates probabilistic goods using the existing distinct products or services and offers such probabilistic goods as additional purchase choices. The probabilistic selling strategy allows sellers to benefit from introducing a new type of buyer uncertainty, i.e., uncertainty in product assignments.</a:t>
            </a:r>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5</a:t>
            </a:fld>
            <a:endParaRPr lang="en-US"/>
          </a:p>
        </p:txBody>
      </p:sp>
    </p:spTree>
    <p:extLst>
      <p:ext uri="{BB962C8B-B14F-4D97-AF65-F5344CB8AC3E}">
        <p14:creationId xmlns:p14="http://schemas.microsoft.com/office/powerpoint/2010/main" val="116947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sz="900" dirty="0"/>
                  <a:t>Go through notations : v, x, p, </a:t>
                </a:r>
                <a14:m>
                  <m:oMath xmlns:m="http://schemas.openxmlformats.org/officeDocument/2006/math">
                    <m:r>
                      <a:rPr lang="en-US" sz="900" b="0" i="1" smtClean="0">
                        <a:latin typeface="Cambria Math" panose="02040503050406030204" pitchFamily="18" charset="0"/>
                      </a:rPr>
                      <m:t>𝜙</m:t>
                    </m:r>
                  </m:oMath>
                </a14:m>
                <a:endParaRPr lang="en-US" sz="900" dirty="0"/>
              </a:p>
              <a:p>
                <a:pPr marL="685800" lvl="1" indent="-228600">
                  <a:buAutoNum type="arabicPeriod"/>
                </a:pPr>
                <a:r>
                  <a:rPr lang="en-US" sz="900" dirty="0"/>
                  <a:t>v : when both players have the same v, the number of customers preferring product 1 is equal to the number of customers preferring product 2 </a:t>
                </a:r>
                <a:r>
                  <a:rPr lang="en-US" sz="900" dirty="0">
                    <a:solidFill>
                      <a:srgbClr val="FF0000"/>
                    </a:solidFill>
                    <a:highlight>
                      <a:srgbClr val="FFFF00"/>
                    </a:highlight>
                  </a:rPr>
                  <a:t>(market symmetry</a:t>
                </a:r>
                <a:r>
                  <a:rPr lang="en-US" sz="900" dirty="0"/>
                  <a:t>)</a:t>
                </a:r>
              </a:p>
              <a:p>
                <a:pPr marL="685800" lvl="1" indent="-228600">
                  <a:buAutoNum type="arabicPeriod"/>
                </a:pPr>
                <a:r>
                  <a:rPr lang="en-US" sz="900" dirty="0"/>
                  <a:t>t : when t small, neighboring customers share similar preference. When t large, neighboring customers share different preference (customer heterogeneity)</a:t>
                </a:r>
              </a:p>
              <a:p>
                <a:pPr marL="228600" indent="-228600">
                  <a:buAutoNum type="arabicPeriod"/>
                </a:pPr>
                <a:r>
                  <a:rPr lang="en-US" sz="900" dirty="0"/>
                  <a:t>Emphasize </a:t>
                </a:r>
                <a:r>
                  <a:rPr lang="en-US" sz="900" dirty="0" err="1"/>
                  <a:t>u_o</a:t>
                </a:r>
                <a:endParaRPr lang="en-US" sz="9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r>
                      <a:rPr lang="en-US" sz="1200" b="0" i="1" smtClean="0">
                        <a:latin typeface="Cambria Math" panose="02040503050406030204" pitchFamily="18" charset="0"/>
                      </a:rPr>
                      <m:t>𝜙</m:t>
                    </m:r>
                  </m:oMath>
                </a14:m>
                <a:r>
                  <a:rPr lang="en-US" sz="1200" dirty="0"/>
                  <a:t> : there</a:t>
                </a:r>
                <a:r>
                  <a:rPr lang="en-US" sz="1200" baseline="0" dirty="0"/>
                  <a:t> is probability </a:t>
                </a:r>
                <a14:m>
                  <m:oMath xmlns:m="http://schemas.openxmlformats.org/officeDocument/2006/math">
                    <m:r>
                      <a:rPr lang="en-US" sz="1200" b="0" i="1" baseline="0" smtClean="0">
                        <a:latin typeface="Cambria Math" panose="02040503050406030204" pitchFamily="18" charset="0"/>
                      </a:rPr>
                      <m:t>𝜙</m:t>
                    </m:r>
                  </m:oMath>
                </a14:m>
                <a:r>
                  <a:rPr lang="en-US" sz="1200" dirty="0"/>
                  <a:t> a customer will receive Product 1, and probability </a:t>
                </a:r>
                <a14:m>
                  <m:oMath xmlns:m="http://schemas.openxmlformats.org/officeDocument/2006/math">
                    <m:r>
                      <a:rPr lang="en-US" sz="1200" b="0" i="1" smtClean="0">
                        <a:latin typeface="Cambria Math" panose="02040503050406030204" pitchFamily="18" charset="0"/>
                      </a:rPr>
                      <m:t>1−</m:t>
                    </m:r>
                    <m:r>
                      <a:rPr lang="en-US" sz="1200" b="0" i="1" smtClean="0">
                        <a:latin typeface="Cambria Math" panose="02040503050406030204" pitchFamily="18" charset="0"/>
                      </a:rPr>
                      <m:t>𝜙</m:t>
                    </m:r>
                  </m:oMath>
                </a14:m>
                <a:r>
                  <a:rPr lang="en-US" sz="1200" dirty="0"/>
                  <a:t> to receive product 2</a:t>
                </a:r>
              </a:p>
              <a:p>
                <a:pPr marL="685800" lvl="1" indent="-228600">
                  <a:buAutoNum type="arabicPeriod"/>
                </a:pPr>
                <a:r>
                  <a:rPr lang="en-US" dirty="0"/>
                  <a:t>Decision variables for the retailer: price and </a:t>
                </a:r>
                <a14:m>
                  <m:oMath xmlns:m="http://schemas.openxmlformats.org/officeDocument/2006/math">
                    <m:r>
                      <a:rPr lang="en-US" b="0" i="1" smtClean="0">
                        <a:latin typeface="Cambria Math" panose="02040503050406030204" pitchFamily="18" charset="0"/>
                      </a:rPr>
                      <m:t>𝜙</m:t>
                    </m:r>
                  </m:oMath>
                </a14:m>
                <a:endParaRPr lang="en-US" dirty="0"/>
              </a:p>
              <a:p>
                <a:pPr marL="228600" lvl="0" indent="-228600">
                  <a:buAutoNum type="arabicPeriod"/>
                </a:pPr>
                <a:r>
                  <a:rPr lang="en-US" dirty="0"/>
                  <a:t>Why probabilistic goods improve profit?</a:t>
                </a:r>
              </a:p>
              <a:p>
                <a:pPr marL="685800" lvl="1" indent="-228600">
                  <a:buAutoNum type="arabicPeriod"/>
                </a:pPr>
                <a:r>
                  <a:rPr lang="en-US" dirty="0"/>
                  <a:t>Separate the customers who are indifferent between Product 1 and Product 2 from the rest of the customers. In this way, the retailer can set higher prices for those who are not indifferent between Product 1 and Product 2. </a:t>
                </a:r>
              </a:p>
              <a:p>
                <a:pPr marL="228600" lvl="0" indent="-228600">
                  <a:buAutoNum type="arabicPeriod"/>
                </a:pPr>
                <a:r>
                  <a:rPr lang="en-US" dirty="0"/>
                  <a:t>Sub-game perfect Nash Equilibrium</a:t>
                </a:r>
              </a:p>
              <a:p>
                <a:pPr marL="685800" lvl="1" indent="-228600">
                  <a:buAutoNum type="arabicPeriod"/>
                </a:pPr>
                <a:r>
                  <a:rPr lang="en-US" dirty="0"/>
                  <a:t>Sequence of events</a:t>
                </a:r>
              </a:p>
              <a:p>
                <a:pPr marL="685800" lvl="1" indent="-228600">
                  <a:buAutoNum type="arabicPeriod"/>
                </a:pPr>
                <a:r>
                  <a:rPr lang="en-US" dirty="0"/>
                  <a:t>Decision variables </a:t>
                </a:r>
              </a:p>
            </p:txBody>
          </p:sp>
        </mc:Choice>
        <mc:Fallback xmlns="">
          <p:sp>
            <p:nvSpPr>
              <p:cNvPr id="3" name="Notes Placeholder 2"/>
              <p:cNvSpPr>
                <a:spLocks noGrp="1"/>
              </p:cNvSpPr>
              <p:nvPr>
                <p:ph type="body" idx="1"/>
              </p:nvPr>
            </p:nvSpPr>
            <p:spPr/>
            <p:txBody>
              <a:bodyPr/>
              <a:lstStyle/>
              <a:p>
                <a:pPr marL="228600" indent="-228600">
                  <a:buAutoNum type="arabicPeriod"/>
                </a:pPr>
                <a:r>
                  <a:rPr lang="en-US" sz="900" dirty="0"/>
                  <a:t>Go through notations : v, x, p, </a:t>
                </a:r>
                <a:r>
                  <a:rPr lang="en-US" sz="900" b="0" i="0">
                    <a:latin typeface="Cambria Math" panose="02040503050406030204" pitchFamily="18" charset="0"/>
                  </a:rPr>
                  <a:t>𝜙</a:t>
                </a:r>
                <a:endParaRPr lang="en-US" sz="900" dirty="0"/>
              </a:p>
              <a:p>
                <a:pPr marL="685800" lvl="1" indent="-228600">
                  <a:buAutoNum type="arabicPeriod"/>
                </a:pPr>
                <a:r>
                  <a:rPr lang="en-US" sz="900" dirty="0"/>
                  <a:t>v : when both players have the same v, the number of customers preferring product 1 is equal to the number of customers preferring product 2 </a:t>
                </a:r>
                <a:r>
                  <a:rPr lang="en-US" sz="900" dirty="0">
                    <a:solidFill>
                      <a:srgbClr val="FF0000"/>
                    </a:solidFill>
                    <a:highlight>
                      <a:srgbClr val="FFFF00"/>
                    </a:highlight>
                  </a:rPr>
                  <a:t>(market symmetry</a:t>
                </a:r>
                <a:r>
                  <a:rPr lang="en-US" sz="900" dirty="0"/>
                  <a:t>)</a:t>
                </a:r>
              </a:p>
              <a:p>
                <a:pPr marL="685800" lvl="1" indent="-228600">
                  <a:buAutoNum type="arabicPeriod"/>
                </a:pPr>
                <a:r>
                  <a:rPr lang="en-US" sz="900" dirty="0"/>
                  <a:t>t : when t large, neighboring customers share similar preference. When t small, neighboring customers share different preference (customer heterogeneity)</a:t>
                </a:r>
              </a:p>
              <a:p>
                <a:pPr marL="228600" indent="-228600">
                  <a:buAutoNum type="arabicPeriod"/>
                </a:pPr>
                <a:r>
                  <a:rPr lang="en-US" sz="900" dirty="0"/>
                  <a:t>Emphasize </a:t>
                </a:r>
                <a:r>
                  <a:rPr lang="en-US" sz="900" dirty="0" err="1"/>
                  <a:t>u_o</a:t>
                </a:r>
                <a:endParaRPr lang="en-US" sz="9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a:latin typeface="Cambria Math" panose="02040503050406030204" pitchFamily="18" charset="0"/>
                  </a:rPr>
                  <a:t>𝜙</a:t>
                </a:r>
                <a:r>
                  <a:rPr lang="en-US" sz="1200" dirty="0"/>
                  <a:t> : there</a:t>
                </a:r>
                <a:r>
                  <a:rPr lang="en-US" sz="1200" baseline="0" dirty="0"/>
                  <a:t> is probability </a:t>
                </a:r>
                <a:r>
                  <a:rPr lang="en-US" sz="1200" b="0" i="0" baseline="0">
                    <a:latin typeface="Cambria Math" panose="02040503050406030204" pitchFamily="18" charset="0"/>
                  </a:rPr>
                  <a:t>𝜙</a:t>
                </a:r>
                <a:r>
                  <a:rPr lang="en-US" sz="1200" dirty="0"/>
                  <a:t> a customer will receive Product 1, and probability </a:t>
                </a:r>
                <a:r>
                  <a:rPr lang="en-US" sz="1200" b="0" i="0">
                    <a:latin typeface="Cambria Math" panose="02040503050406030204" pitchFamily="18" charset="0"/>
                  </a:rPr>
                  <a:t>1−𝜙</a:t>
                </a:r>
                <a:r>
                  <a:rPr lang="en-US" sz="1200" dirty="0"/>
                  <a:t> to receive product 2</a:t>
                </a:r>
              </a:p>
              <a:p>
                <a:pPr marL="685800" lvl="1" indent="-228600">
                  <a:buAutoNum type="arabicPeriod"/>
                </a:pPr>
                <a:r>
                  <a:rPr lang="en-US" dirty="0"/>
                  <a:t>Decision variables for the retailer: price and </a:t>
                </a:r>
                <a:r>
                  <a:rPr lang="en-US" b="0" i="0">
                    <a:latin typeface="Cambria Math" panose="02040503050406030204" pitchFamily="18" charset="0"/>
                  </a:rPr>
                  <a:t>𝜙</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6</a:t>
            </a:fld>
            <a:endParaRPr lang="en-US"/>
          </a:p>
        </p:txBody>
      </p:sp>
    </p:spTree>
    <p:extLst>
      <p:ext uri="{BB962C8B-B14F-4D97-AF65-F5344CB8AC3E}">
        <p14:creationId xmlns:p14="http://schemas.microsoft.com/office/powerpoint/2010/main" val="7583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Why partition?</a:t>
            </a:r>
          </a:p>
          <a:p>
            <a:pPr marL="685800" lvl="1" indent="-228600">
              <a:buAutoNum type="arabicPeriod"/>
            </a:pPr>
            <a:r>
              <a:rPr lang="en-US" dirty="0"/>
              <a:t>For Birchbox, they have to send out over 1 million boxes every month, but they only have around one hundred types of boxes. It means they will a lot of customers share the same type of box. In our setting, customers from the same segment share the same set of products, which are {product 1, product 2, a segment-specific product}</a:t>
            </a:r>
          </a:p>
          <a:p>
            <a:pPr marL="685800" lvl="1" indent="-228600">
              <a:buAutoNum type="arabicPeriod"/>
            </a:pPr>
            <a:r>
              <a:rPr lang="en-US" dirty="0"/>
              <a:t>I think this is the most natural way to modeling the process of information collection. In our case, information increases gradually. When n=1, there is no information, and when n=5, retailer has the most precise information of the customers</a:t>
            </a:r>
          </a:p>
          <a:p>
            <a:pPr marL="685800" lvl="1" indent="-228600">
              <a:buAutoNum type="arabicPeriod"/>
            </a:pPr>
            <a:r>
              <a:rPr lang="en-US" dirty="0"/>
              <a:t>there may be smart ways to partition the line, such as combinatorial optimization. The goal is not to find optimal partitioning method in this five-customer abstract mode. This kind of smart optimization approaches can be applied to some specific type of problems, but they are definitely not the most general approach. My goal is to find the a general way to model the process of information gathering (the information increases from zero to a lot). </a:t>
            </a:r>
          </a:p>
          <a:p>
            <a:pPr marL="457200" lvl="1" indent="0">
              <a:buNone/>
            </a:pPr>
            <a:endParaRPr lang="en-US" altLang="zh-CN" dirty="0"/>
          </a:p>
          <a:p>
            <a:pPr marL="228600" indent="-228600">
              <a:buAutoNum type="arabicPeriod"/>
            </a:pPr>
            <a:r>
              <a:rPr lang="en-US" altLang="zh-CN" dirty="0"/>
              <a:t>Facts</a:t>
            </a:r>
          </a:p>
          <a:p>
            <a:pPr marL="685800" lvl="1" indent="-228600">
              <a:buAutoNum type="arabicPeriod"/>
            </a:pPr>
            <a:r>
              <a:rPr lang="en-US" altLang="zh-CN" dirty="0"/>
              <a:t>The two specific products: Product 1 and 2 are available to all customers</a:t>
            </a:r>
          </a:p>
          <a:p>
            <a:pPr marL="685800" lvl="1" indent="-228600">
              <a:buAutoNum type="arabicPeriod"/>
            </a:pPr>
            <a:r>
              <a:rPr lang="en-US" altLang="zh-CN" dirty="0"/>
              <a:t>Besides, there is a segment specific product that is only available to those on the same segment.</a:t>
            </a:r>
          </a:p>
        </p:txBody>
      </p:sp>
      <p:sp>
        <p:nvSpPr>
          <p:cNvPr id="4" name="Slide Number Placeholder 3"/>
          <p:cNvSpPr>
            <a:spLocks noGrp="1"/>
          </p:cNvSpPr>
          <p:nvPr>
            <p:ph type="sldNum" sz="quarter" idx="5"/>
          </p:nvPr>
        </p:nvSpPr>
        <p:spPr/>
        <p:txBody>
          <a:bodyPr/>
          <a:lstStyle/>
          <a:p>
            <a:fld id="{2CCCA9A3-5FD0-44FE-9B56-EF6C78766616}" type="slidenum">
              <a:rPr lang="en-US" smtClean="0"/>
              <a:t>7</a:t>
            </a:fld>
            <a:endParaRPr lang="en-US"/>
          </a:p>
        </p:txBody>
      </p:sp>
    </p:spTree>
    <p:extLst>
      <p:ext uri="{BB962C8B-B14F-4D97-AF65-F5344CB8AC3E}">
        <p14:creationId xmlns:p14="http://schemas.microsoft.com/office/powerpoint/2010/main" val="227583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a:t>Market Asymmetry</a:t>
                </a:r>
              </a:p>
              <a:p>
                <a:pPr marL="685800" lvl="1" indent="-228600">
                  <a:buAutoNum type="arabicPeriod"/>
                </a:pPr>
                <a:r>
                  <a:rPr lang="en-US" dirty="0"/>
                  <a:t>when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dirty="0"/>
                  <a:t>, the</a:t>
                </a:r>
                <a:r>
                  <a:rPr lang="en-US" baseline="0" dirty="0"/>
                  <a:t> number of customers prefer product 1 is equal to the number of customers prefer product 2</a:t>
                </a:r>
                <a:endParaRPr lang="en-US" dirty="0"/>
              </a:p>
              <a:p>
                <a:pPr marL="685800" lvl="1" indent="-228600">
                  <a:buAutoNum type="arabicPeriod"/>
                </a:pPr>
                <a:r>
                  <a:rPr lang="en-US" dirty="0"/>
                  <a:t>when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a:t>, more</a:t>
                </a:r>
                <a:r>
                  <a:rPr lang="en-US" baseline="0" dirty="0"/>
                  <a:t> customers prefer Product 1 to Product 2</a:t>
                </a: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a:t>Market Asymmetry</a:t>
                </a:r>
              </a:p>
              <a:p>
                <a:pPr marL="685800" lvl="1" indent="-228600">
                  <a:buAutoNum type="arabicPeriod"/>
                </a:pPr>
                <a:r>
                  <a:rPr lang="en-US" dirty="0"/>
                  <a:t>when </a:t>
                </a:r>
                <a:r>
                  <a:rPr lang="en-US" b="0" i="0">
                    <a:latin typeface="Cambria Math" panose="02040503050406030204" pitchFamily="18" charset="0"/>
                  </a:rPr>
                  <a:t>𝛼=1</a:t>
                </a:r>
                <a:r>
                  <a:rPr lang="en-US" dirty="0"/>
                  <a:t>, the</a:t>
                </a:r>
                <a:r>
                  <a:rPr lang="en-US" baseline="0" dirty="0"/>
                  <a:t> number of customers prefer product 1 is equal to the number of customers prefer product 2</a:t>
                </a:r>
                <a:endParaRPr lang="en-US" dirty="0"/>
              </a:p>
              <a:p>
                <a:pPr marL="685800" lvl="1" indent="-228600">
                  <a:buAutoNum type="arabicPeriod"/>
                </a:pPr>
                <a:r>
                  <a:rPr lang="en-US" dirty="0"/>
                  <a:t>when </a:t>
                </a:r>
                <a:r>
                  <a:rPr lang="en-US" b="0" i="0">
                    <a:latin typeface="Cambria Math" panose="02040503050406030204" pitchFamily="18" charset="0"/>
                  </a:rPr>
                  <a:t>𝛼</a:t>
                </a:r>
                <a:r>
                  <a:rPr lang="en-US" b="0" i="0">
                    <a:latin typeface="Cambria Math" panose="02040503050406030204" pitchFamily="18" charset="0"/>
                    <a:ea typeface="Cambria Math" panose="02040503050406030204" pitchFamily="18" charset="0"/>
                  </a:rPr>
                  <a:t>≠1</a:t>
                </a:r>
                <a:r>
                  <a:rPr lang="en-US" dirty="0"/>
                  <a:t>, more</a:t>
                </a:r>
                <a:r>
                  <a:rPr lang="en-US" baseline="0" dirty="0"/>
                  <a:t> customers prefer Product 1 to Product 2</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8</a:t>
            </a:fld>
            <a:endParaRPr lang="en-US"/>
          </a:p>
        </p:txBody>
      </p:sp>
    </p:spTree>
    <p:extLst>
      <p:ext uri="{BB962C8B-B14F-4D97-AF65-F5344CB8AC3E}">
        <p14:creationId xmlns:p14="http://schemas.microsoft.com/office/powerpoint/2010/main" val="1798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For each information collection effort </a:t>
                </a:r>
                <a14:m>
                  <m:oMath xmlns:m="http://schemas.openxmlformats.org/officeDocument/2006/math">
                    <m:r>
                      <a:rPr lang="en-US" b="0" i="1" smtClean="0">
                        <a:latin typeface="Cambria Math" panose="02040503050406030204" pitchFamily="18" charset="0"/>
                      </a:rPr>
                      <m:t>𝑛</m:t>
                    </m:r>
                  </m:oMath>
                </a14:m>
                <a:r>
                  <a:rPr lang="en-US" dirty="0"/>
                  <a:t>, the retailer will find product</a:t>
                </a:r>
                <a:r>
                  <a:rPr lang="en-US" baseline="0" dirty="0"/>
                  <a:t> combinations that give the highest profit. Finally, the retailer will decide the optimal information collection effort.</a:t>
                </a:r>
              </a:p>
              <a:p>
                <a:endParaRPr lang="en-US" baseline="0" dirty="0"/>
              </a:p>
              <a:p>
                <a:r>
                  <a:rPr lang="en-US" baseline="0" dirty="0"/>
                  <a:t>Here is an example about the optimization problem the retailer needs to solve given a product combination {1, o2, o3, o4, 2}</a:t>
                </a:r>
              </a:p>
              <a:p>
                <a:r>
                  <a:rPr lang="en-US" baseline="0" dirty="0"/>
                  <a:t>	- explain the constraints</a:t>
                </a:r>
                <a:endParaRPr lang="en-US" dirty="0"/>
              </a:p>
            </p:txBody>
          </p:sp>
        </mc:Choice>
        <mc:Fallback xmlns="">
          <p:sp>
            <p:nvSpPr>
              <p:cNvPr id="3" name="Notes Placeholder 2"/>
              <p:cNvSpPr>
                <a:spLocks noGrp="1"/>
              </p:cNvSpPr>
              <p:nvPr>
                <p:ph type="body" idx="1"/>
              </p:nvPr>
            </p:nvSpPr>
            <p:spPr/>
            <p:txBody>
              <a:bodyPr/>
              <a:lstStyle/>
              <a:p>
                <a:r>
                  <a:rPr lang="en-US" dirty="0"/>
                  <a:t>For each information collection effort </a:t>
                </a:r>
                <a:r>
                  <a:rPr lang="en-US" b="0" i="0">
                    <a:latin typeface="Cambria Math" panose="02040503050406030204" pitchFamily="18" charset="0"/>
                  </a:rPr>
                  <a:t>𝑛</a:t>
                </a:r>
                <a:r>
                  <a:rPr lang="en-US" dirty="0"/>
                  <a:t>, the retailer will find product</a:t>
                </a:r>
                <a:r>
                  <a:rPr lang="en-US" baseline="0" dirty="0"/>
                  <a:t> combinations that give the highest profit. Finally, the retailer will decide the optimal information collection effort.</a:t>
                </a:r>
              </a:p>
              <a:p>
                <a:endParaRPr lang="en-US" baseline="0" dirty="0"/>
              </a:p>
              <a:p>
                <a:r>
                  <a:rPr lang="en-US" baseline="0" dirty="0"/>
                  <a:t>Here is an example about the optimization problem the retailer needs to solve given a product combination {1, o2, o3, o4, 2}</a:t>
                </a:r>
              </a:p>
              <a:p>
                <a:r>
                  <a:rPr lang="en-US" baseline="0" dirty="0"/>
                  <a:t>	- explain the constraints</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9</a:t>
            </a:fld>
            <a:endParaRPr lang="en-US"/>
          </a:p>
        </p:txBody>
      </p:sp>
    </p:spTree>
    <p:extLst>
      <p:ext uri="{BB962C8B-B14F-4D97-AF65-F5344CB8AC3E}">
        <p14:creationId xmlns:p14="http://schemas.microsoft.com/office/powerpoint/2010/main" val="63757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0"/>
            <a:ext cx="12192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5" name="Line 24"/>
          <p:cNvSpPr>
            <a:spLocks noChangeShapeType="1"/>
          </p:cNvSpPr>
          <p:nvPr/>
        </p:nvSpPr>
        <p:spPr bwMode="auto">
          <a:xfrm>
            <a:off x="2808818" y="2551113"/>
            <a:ext cx="653838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 name="Line 53"/>
          <p:cNvSpPr>
            <a:spLocks noChangeShapeType="1"/>
          </p:cNvSpPr>
          <p:nvPr/>
        </p:nvSpPr>
        <p:spPr bwMode="auto">
          <a:xfrm>
            <a:off x="0" y="4648200"/>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075" name="Rectangle 3"/>
          <p:cNvSpPr>
            <a:spLocks noGrp="1" noChangeArrowheads="1"/>
          </p:cNvSpPr>
          <p:nvPr>
            <p:ph type="subTitle" idx="1"/>
          </p:nvPr>
        </p:nvSpPr>
        <p:spPr>
          <a:xfrm>
            <a:off x="609601" y="1763713"/>
            <a:ext cx="10968567" cy="508000"/>
          </a:xfrm>
        </p:spPr>
        <p:txBody>
          <a:bodyPr anchor="ctr"/>
          <a:lstStyle>
            <a:lvl1pPr marL="0" indent="0" algn="ctr">
              <a:buFontTx/>
              <a:buNone/>
              <a:defRPr>
                <a:solidFill>
                  <a:schemeClr val="bg1"/>
                </a:solidFill>
              </a:defRPr>
            </a:lvl1pPr>
          </a:lstStyle>
          <a:p>
            <a:pPr lvl="0"/>
            <a:r>
              <a:rPr lang="en-US" altLang="en-US" noProof="0"/>
              <a:t>Click to edit Master subtitle style</a:t>
            </a:r>
          </a:p>
        </p:txBody>
      </p:sp>
      <p:sp>
        <p:nvSpPr>
          <p:cNvPr id="3091" name="Rectangle 19"/>
          <p:cNvSpPr>
            <a:spLocks noGrp="1" noChangeArrowheads="1"/>
          </p:cNvSpPr>
          <p:nvPr>
            <p:ph type="ctrTitle" sz="quarter"/>
          </p:nvPr>
        </p:nvSpPr>
        <p:spPr>
          <a:xfrm>
            <a:off x="607485" y="1014414"/>
            <a:ext cx="10968567" cy="776287"/>
          </a:xfrm>
        </p:spPr>
        <p:txBody>
          <a:bodyPr/>
          <a:lstStyle>
            <a:lvl1pPr algn="ctr">
              <a:defRPr sz="4200" b="0">
                <a:solidFill>
                  <a:schemeClr val="bg1"/>
                </a:solidFill>
              </a:defRPr>
            </a:lvl1pPr>
          </a:lstStyle>
          <a:p>
            <a:pPr lvl="0"/>
            <a:r>
              <a:rPr lang="en-US" altLang="en-US" noProof="0"/>
              <a:t>Click to edit Master title style</a:t>
            </a:r>
          </a:p>
        </p:txBody>
      </p:sp>
    </p:spTree>
    <p:extLst>
      <p:ext uri="{BB962C8B-B14F-4D97-AF65-F5344CB8AC3E}">
        <p14:creationId xmlns:p14="http://schemas.microsoft.com/office/powerpoint/2010/main" val="139755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8B011176-F7C2-4FA4-8B99-90DD0E8EE1CF}" type="datetime1">
              <a:rPr lang="en-US" smtClean="0"/>
              <a:t>7/27/2020</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47565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811213"/>
            <a:ext cx="2370667"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0" y="811213"/>
            <a:ext cx="69088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072DB3E8-31AA-47E7-9832-CFB7597B36B5}" type="datetime1">
              <a:rPr lang="en-US" smtClean="0"/>
              <a:t>7/27/2020</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3076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F49BF896-F7FA-4810-9BA1-538D0663DB77}" type="datetime1">
              <a:rPr lang="en-US" smtClean="0"/>
              <a:t>7/27/2020</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0572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dt" sz="half" idx="10"/>
          </p:nvPr>
        </p:nvSpPr>
        <p:spPr>
          <a:ln/>
        </p:spPr>
        <p:txBody>
          <a:bodyPr/>
          <a:lstStyle>
            <a:lvl1pPr>
              <a:defRPr/>
            </a:lvl1pPr>
          </a:lstStyle>
          <a:p>
            <a:fld id="{EC1CAB12-90F3-4BAC-AFCD-AA30A4884ED7}" type="datetime1">
              <a:rPr lang="en-US" smtClean="0"/>
              <a:t>7/27/2020</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3284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4117" y="1852613"/>
            <a:ext cx="4637616"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74934" y="1852613"/>
            <a:ext cx="4639733"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fld id="{D60EAAFA-6F86-40E5-BB7B-F013D314A892}" type="datetime1">
              <a:rPr lang="en-US" smtClean="0"/>
              <a:t>7/27/2020</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54451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dt" sz="half" idx="10"/>
          </p:nvPr>
        </p:nvSpPr>
        <p:spPr>
          <a:ln/>
        </p:spPr>
        <p:txBody>
          <a:bodyPr/>
          <a:lstStyle>
            <a:lvl1pPr>
              <a:defRPr/>
            </a:lvl1pPr>
          </a:lstStyle>
          <a:p>
            <a:fld id="{F602B861-FD89-4F1A-865C-9D89252D78AE}" type="datetime1">
              <a:rPr lang="en-US" smtClean="0"/>
              <a:t>7/27/2020</a:t>
            </a:fld>
            <a:endParaRPr lang="en-US"/>
          </a:p>
        </p:txBody>
      </p:sp>
      <p:sp>
        <p:nvSpPr>
          <p:cNvPr id="8" name="Rectangle 19"/>
          <p:cNvSpPr>
            <a:spLocks noGrp="1" noChangeArrowheads="1"/>
          </p:cNvSpPr>
          <p:nvPr>
            <p:ph type="ftr" sz="quarter" idx="11"/>
          </p:nvPr>
        </p:nvSpPr>
        <p:spPr>
          <a:ln/>
        </p:spPr>
        <p:txBody>
          <a:bodyPr/>
          <a:lstStyle>
            <a:lvl1pPr>
              <a:defRPr/>
            </a:lvl1pPr>
          </a:lstStyle>
          <a:p>
            <a:endParaRPr lang="en-US"/>
          </a:p>
        </p:txBody>
      </p:sp>
      <p:sp>
        <p:nvSpPr>
          <p:cNvPr id="9" name="Slide Number Placeholder 1"/>
          <p:cNvSpPr>
            <a:spLocks noGrp="1"/>
          </p:cNvSpPr>
          <p:nvPr>
            <p:ph type="sldNum" sz="quarter" idx="12"/>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14419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dt" sz="half" idx="10"/>
          </p:nvPr>
        </p:nvSpPr>
        <p:spPr>
          <a:ln/>
        </p:spPr>
        <p:txBody>
          <a:bodyPr/>
          <a:lstStyle>
            <a:lvl1pPr>
              <a:defRPr/>
            </a:lvl1pPr>
          </a:lstStyle>
          <a:p>
            <a:fld id="{0194EB1E-E5A2-429F-90D8-FC72B12A714F}" type="datetime1">
              <a:rPr lang="en-US" smtClean="0"/>
              <a:t>7/27/2020</a:t>
            </a:fld>
            <a:endParaRPr lang="en-US"/>
          </a:p>
        </p:txBody>
      </p:sp>
      <p:sp>
        <p:nvSpPr>
          <p:cNvPr id="4" name="Rectangle 19"/>
          <p:cNvSpPr>
            <a:spLocks noGrp="1" noChangeArrowheads="1"/>
          </p:cNvSpPr>
          <p:nvPr>
            <p:ph type="ftr" sz="quarter" idx="11"/>
          </p:nvPr>
        </p:nvSpPr>
        <p:spPr>
          <a:ln/>
        </p:spPr>
        <p:txBody>
          <a:bodyPr/>
          <a:lstStyle>
            <a:lvl1pPr>
              <a:defRPr/>
            </a:lvl1pPr>
          </a:lstStyle>
          <a:p>
            <a:endParaRPr lang="en-US"/>
          </a:p>
        </p:txBody>
      </p:sp>
      <p:sp>
        <p:nvSpPr>
          <p:cNvPr id="5"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41304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fld id="{9C7F78B2-9D3C-4ABE-881F-D93BFCE07FEB}" type="datetime1">
              <a:rPr lang="en-US" smtClean="0"/>
              <a:t>7/27/2020</a:t>
            </a:fld>
            <a:endParaRPr lang="en-US"/>
          </a:p>
        </p:txBody>
      </p:sp>
      <p:sp>
        <p:nvSpPr>
          <p:cNvPr id="3" name="Rectangle 19"/>
          <p:cNvSpPr>
            <a:spLocks noGrp="1" noChangeArrowheads="1"/>
          </p:cNvSpPr>
          <p:nvPr>
            <p:ph type="ftr" sz="quarter" idx="11"/>
          </p:nvPr>
        </p:nvSpPr>
        <p:spPr>
          <a:ln/>
        </p:spPr>
        <p:txBody>
          <a:bodyPr/>
          <a:lstStyle>
            <a:lvl1pPr>
              <a:defRPr/>
            </a:lvl1pPr>
          </a:lstStyle>
          <a:p>
            <a:endParaRPr lang="en-US"/>
          </a:p>
        </p:txBody>
      </p:sp>
      <p:sp>
        <p:nvSpPr>
          <p:cNvPr id="4"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496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C02933D6-8610-4A16-8B7A-35ED359A907B}" type="datetime1">
              <a:rPr lang="en-US" smtClean="0"/>
              <a:t>7/27/2020</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71061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186DC252-A7CD-4656-8790-C696ECE6338B}" type="datetime1">
              <a:rPr lang="en-US" smtClean="0"/>
              <a:t>7/27/2020</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3058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ChangeArrowheads="1"/>
          </p:cNvSpPr>
          <p:nvPr/>
        </p:nvSpPr>
        <p:spPr bwMode="auto">
          <a:xfrm>
            <a:off x="0" y="6172200"/>
            <a:ext cx="12192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1027" name="Rectangle 2"/>
          <p:cNvSpPr>
            <a:spLocks noGrp="1" noChangeArrowheads="1"/>
          </p:cNvSpPr>
          <p:nvPr>
            <p:ph type="title"/>
          </p:nvPr>
        </p:nvSpPr>
        <p:spPr bwMode="auto">
          <a:xfrm>
            <a:off x="2032001" y="811213"/>
            <a:ext cx="948055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034118" y="1852613"/>
            <a:ext cx="948054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 name="Rectangle 18"/>
          <p:cNvSpPr>
            <a:spLocks noGrp="1" noChangeArrowheads="1"/>
          </p:cNvSpPr>
          <p:nvPr>
            <p:ph type="dt" sz="half" idx="2"/>
          </p:nvPr>
        </p:nvSpPr>
        <p:spPr bwMode="auto">
          <a:xfrm>
            <a:off x="9799320" y="6330696"/>
            <a:ext cx="2133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smtClean="0">
                <a:latin typeface="Arial" charset="0"/>
                <a:ea typeface="ＭＳ Ｐゴシック" pitchFamily="1" charset="-128"/>
              </a:defRPr>
            </a:lvl1pPr>
          </a:lstStyle>
          <a:p>
            <a:fld id="{BB8C5E2D-BFC4-41BF-A176-F7BD4CB3DD4D}" type="datetime1">
              <a:rPr lang="en-US" smtClean="0"/>
              <a:t>7/27/2020</a:t>
            </a:fld>
            <a:endParaRPr lang="en-US"/>
          </a:p>
        </p:txBody>
      </p:sp>
      <p:sp>
        <p:nvSpPr>
          <p:cNvPr id="1043" name="Rectangle 19"/>
          <p:cNvSpPr>
            <a:spLocks noGrp="1" noChangeArrowheads="1"/>
          </p:cNvSpPr>
          <p:nvPr>
            <p:ph type="ftr" sz="quarter" idx="3"/>
          </p:nvPr>
        </p:nvSpPr>
        <p:spPr bwMode="auto">
          <a:xfrm>
            <a:off x="304800" y="152400"/>
            <a:ext cx="6604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endParaRPr lang="en-US"/>
          </a:p>
        </p:txBody>
      </p:sp>
      <p:sp>
        <p:nvSpPr>
          <p:cNvPr id="1031" name="Line 36"/>
          <p:cNvSpPr>
            <a:spLocks noChangeShapeType="1"/>
          </p:cNvSpPr>
          <p:nvPr/>
        </p:nvSpPr>
        <p:spPr bwMode="auto">
          <a:xfrm>
            <a:off x="0" y="442913"/>
            <a:ext cx="12192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32" name="Line 37"/>
          <p:cNvSpPr>
            <a:spLocks noChangeShapeType="1"/>
          </p:cNvSpPr>
          <p:nvPr/>
        </p:nvSpPr>
        <p:spPr bwMode="auto">
          <a:xfrm>
            <a:off x="0" y="6156325"/>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pic>
        <p:nvPicPr>
          <p:cNvPr id="1033" name="Picture 40" descr="iu_h_w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8000" y="6324600"/>
            <a:ext cx="294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B7404-F034-41CB-878C-58687447ACD3}" type="slidenum">
              <a:rPr lang="en-US" smtClean="0"/>
              <a:t>‹#›</a:t>
            </a:fld>
            <a:endParaRPr lang="en-US"/>
          </a:p>
        </p:txBody>
      </p:sp>
    </p:spTree>
    <p:extLst>
      <p:ext uri="{BB962C8B-B14F-4D97-AF65-F5344CB8AC3E}">
        <p14:creationId xmlns:p14="http://schemas.microsoft.com/office/powerpoint/2010/main" val="3986466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fontAlgn="base" hangingPunct="1">
        <a:spcBef>
          <a:spcPct val="0"/>
        </a:spcBef>
        <a:spcAft>
          <a:spcPct val="0"/>
        </a:spcAft>
        <a:defRPr sz="3400" b="1">
          <a:solidFill>
            <a:schemeClr val="accent1"/>
          </a:solidFill>
          <a:latin typeface="+mj-lt"/>
          <a:ea typeface="+mj-ea"/>
          <a:cs typeface="+mj-cs"/>
        </a:defRPr>
      </a:lvl1pPr>
      <a:lvl2pPr algn="l" rtl="0" eaLnBrk="1" fontAlgn="base" hangingPunct="1">
        <a:spcBef>
          <a:spcPct val="0"/>
        </a:spcBef>
        <a:spcAft>
          <a:spcPct val="0"/>
        </a:spcAft>
        <a:defRPr sz="3400" b="1">
          <a:solidFill>
            <a:schemeClr val="accent1"/>
          </a:solidFill>
          <a:latin typeface="Arial" charset="0"/>
          <a:ea typeface="ＭＳ Ｐゴシック" pitchFamily="1" charset="-128"/>
        </a:defRPr>
      </a:lvl2pPr>
      <a:lvl3pPr algn="l" rtl="0" eaLnBrk="1" fontAlgn="base" hangingPunct="1">
        <a:spcBef>
          <a:spcPct val="0"/>
        </a:spcBef>
        <a:spcAft>
          <a:spcPct val="0"/>
        </a:spcAft>
        <a:defRPr sz="3400" b="1">
          <a:solidFill>
            <a:schemeClr val="accent1"/>
          </a:solidFill>
          <a:latin typeface="Arial" charset="0"/>
          <a:ea typeface="ＭＳ Ｐゴシック" pitchFamily="1" charset="-128"/>
        </a:defRPr>
      </a:lvl3pPr>
      <a:lvl4pPr algn="l" rtl="0" eaLnBrk="1" fontAlgn="base" hangingPunct="1">
        <a:spcBef>
          <a:spcPct val="0"/>
        </a:spcBef>
        <a:spcAft>
          <a:spcPct val="0"/>
        </a:spcAft>
        <a:defRPr sz="3400" b="1">
          <a:solidFill>
            <a:schemeClr val="accent1"/>
          </a:solidFill>
          <a:latin typeface="Arial" charset="0"/>
          <a:ea typeface="ＭＳ Ｐゴシック" pitchFamily="1" charset="-128"/>
        </a:defRPr>
      </a:lvl4pPr>
      <a:lvl5pPr algn="l" rtl="0" eaLnBrk="1" fontAlgn="base" hangingPunct="1">
        <a:spcBef>
          <a:spcPct val="0"/>
        </a:spcBef>
        <a:spcAft>
          <a:spcPct val="0"/>
        </a:spcAft>
        <a:defRPr sz="3400" b="1">
          <a:solidFill>
            <a:schemeClr val="accent1"/>
          </a:solidFill>
          <a:latin typeface="Arial" charset="0"/>
          <a:ea typeface="ＭＳ Ｐゴシック" pitchFamily="1" charset="-128"/>
        </a:defRPr>
      </a:lvl5pPr>
      <a:lvl6pPr marL="457200" algn="l" rtl="0" eaLnBrk="1" fontAlgn="base" hangingPunct="1">
        <a:spcBef>
          <a:spcPct val="0"/>
        </a:spcBef>
        <a:spcAft>
          <a:spcPct val="0"/>
        </a:spcAft>
        <a:defRPr sz="3400" b="1">
          <a:solidFill>
            <a:schemeClr val="accent1"/>
          </a:solidFill>
          <a:latin typeface="Arial" charset="0"/>
          <a:ea typeface="ＭＳ Ｐゴシック" pitchFamily="1" charset="-128"/>
        </a:defRPr>
      </a:lvl6pPr>
      <a:lvl7pPr marL="914400" algn="l" rtl="0" eaLnBrk="1" fontAlgn="base" hangingPunct="1">
        <a:spcBef>
          <a:spcPct val="0"/>
        </a:spcBef>
        <a:spcAft>
          <a:spcPct val="0"/>
        </a:spcAft>
        <a:defRPr sz="3400" b="1">
          <a:solidFill>
            <a:schemeClr val="accent1"/>
          </a:solidFill>
          <a:latin typeface="Arial" charset="0"/>
          <a:ea typeface="ＭＳ Ｐゴシック" pitchFamily="1" charset="-128"/>
        </a:defRPr>
      </a:lvl7pPr>
      <a:lvl8pPr marL="1371600" algn="l" rtl="0" eaLnBrk="1" fontAlgn="base" hangingPunct="1">
        <a:spcBef>
          <a:spcPct val="0"/>
        </a:spcBef>
        <a:spcAft>
          <a:spcPct val="0"/>
        </a:spcAft>
        <a:defRPr sz="3400" b="1">
          <a:solidFill>
            <a:schemeClr val="accent1"/>
          </a:solidFill>
          <a:latin typeface="Arial" charset="0"/>
          <a:ea typeface="ＭＳ Ｐゴシック" pitchFamily="1" charset="-128"/>
        </a:defRPr>
      </a:lvl8pPr>
      <a:lvl9pPr marL="1828800" algn="l" rtl="0" eaLnBrk="1" fontAlgn="base" hangingPunct="1">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4455621"/>
            <a:ext cx="10058400" cy="1750626"/>
          </a:xfrm>
        </p:spPr>
        <p:txBody>
          <a:bodyPr>
            <a:normAutofit/>
          </a:bodyPr>
          <a:lstStyle/>
          <a:p>
            <a:pPr algn="ctr"/>
            <a:r>
              <a:rPr lang="pt-BR" dirty="0">
                <a:latin typeface="Times New Roman" panose="02020603050405020304" pitchFamily="18" charset="0"/>
                <a:cs typeface="Times New Roman" panose="02020603050405020304" pitchFamily="18" charset="0"/>
              </a:rPr>
              <a:t>First Year Research Presentation</a:t>
            </a:r>
          </a:p>
          <a:p>
            <a:pPr algn="ctr"/>
            <a:r>
              <a:rPr lang="pt-BR" dirty="0">
                <a:latin typeface="Times New Roman" panose="02020603050405020304" pitchFamily="18" charset="0"/>
                <a:cs typeface="Times New Roman" panose="02020603050405020304" pitchFamily="18" charset="0"/>
              </a:rPr>
              <a:t>09/15/2017</a:t>
            </a:r>
          </a:p>
        </p:txBody>
      </p:sp>
      <p:sp>
        <p:nvSpPr>
          <p:cNvPr id="2" name="Title 1"/>
          <p:cNvSpPr>
            <a:spLocks noGrp="1"/>
          </p:cNvSpPr>
          <p:nvPr>
            <p:ph type="ctrTitle" sz="quarter"/>
          </p:nvPr>
        </p:nvSpPr>
        <p:spPr>
          <a:xfrm>
            <a:off x="644967" y="2143418"/>
            <a:ext cx="10968567" cy="1065295"/>
          </a:xfrm>
        </p:spPr>
        <p:txBody>
          <a:bodyPr anchor="ctr">
            <a:normAutofit fontScale="90000"/>
          </a:bodyPr>
          <a:lstStyle/>
          <a:p>
            <a:r>
              <a:rPr lang="en-US" b="1" dirty="0">
                <a:latin typeface="Times New Roman" panose="02020603050405020304" pitchFamily="18" charset="0"/>
                <a:cs typeface="Times New Roman" panose="02020603050405020304" pitchFamily="18" charset="0"/>
              </a:rPr>
              <a:t>Information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Collection for Subscription Business</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Jiacheng Zhong, Fei Gao</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April 12, 2019</a:t>
            </a:r>
          </a:p>
        </p:txBody>
      </p:sp>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2162" y="4711700"/>
            <a:ext cx="41941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7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Equilibria</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10</a:t>
            </a:fld>
            <a:endParaRPr lang="en-US"/>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gridSpan="3">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𝟎</m:t>
                                </m:r>
                                <m:r>
                                  <a:rPr lang="en-US" sz="1800" b="1" i="1" kern="1200" smtClean="0">
                                    <a:solidFill>
                                      <a:schemeClr val="lt1"/>
                                    </a:solidFill>
                                    <a:effectLst/>
                                    <a:latin typeface="Cambria Math" panose="02040503050406030204" pitchFamily="18" charset="0"/>
                                    <a:ea typeface="+mn-ea"/>
                                    <a:cs typeface="+mn-cs"/>
                                  </a:rPr>
                                  <m:t>&lt;</m:t>
                                </m:r>
                                <m:r>
                                  <a:rPr lang="en-US" sz="1800" b="1" i="1" kern="1200" smtClean="0">
                                    <a:solidFill>
                                      <a:schemeClr val="lt1"/>
                                    </a:solidFill>
                                    <a:effectLst/>
                                    <a:latin typeface="Cambria Math" panose="02040503050406030204" pitchFamily="18" charset="0"/>
                                    <a:ea typeface="+mn-ea"/>
                                    <a:cs typeface="+mn-cs"/>
                                  </a:rPr>
                                  <m:t>𝜶</m:t>
                                </m:r>
                                <m:r>
                                  <a:rPr lang="en-US" sz="1800" b="1" i="1" kern="1200" smtClean="0">
                                    <a:solidFill>
                                      <a:schemeClr val="lt1"/>
                                    </a:solidFill>
                                    <a:effectLst/>
                                    <a:latin typeface="Cambria Math" panose="02040503050406030204" pitchFamily="18" charset="0"/>
                                    <a:ea typeface="+mn-ea"/>
                                    <a:cs typeface="+mn-cs"/>
                                  </a:rPr>
                                  <m:t>&lt;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&lt;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&gt;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Choice>
        <mc:Fallback xmlns="">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endParaRPr lang="en-US"/>
                        </a:p>
                      </a:txBody>
                      <a:tcPr marL="68580" marR="68580" marT="0" marB="0" anchor="ctr">
                        <a:blipFill>
                          <a:blip r:embed="rId3"/>
                          <a:stretch>
                            <a:fillRect l="-257" t="-813" r="-301028" b="-279675"/>
                          </a:stretch>
                        </a:blipFill>
                      </a:tcPr>
                    </a:tc>
                    <a:tc gridSpan="3">
                      <a:txBody>
                        <a:bodyPr/>
                        <a:lstStyle/>
                        <a:p>
                          <a:endParaRPr lang="en-US"/>
                        </a:p>
                      </a:txBody>
                      <a:tcPr marL="68580" marR="68580" marT="0" marB="0" anchor="ctr">
                        <a:blipFill>
                          <a:blip r:embed="rId3"/>
                          <a:stretch>
                            <a:fillRect l="-33419" t="-813" r="-343" b="-279675"/>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endParaRPr lang="en-US"/>
                        </a:p>
                      </a:txBody>
                      <a:tcPr marL="68580" marR="68580" marT="0" marB="0" anchor="ctr">
                        <a:blipFill>
                          <a:blip r:embed="rId3"/>
                          <a:stretch>
                            <a:fillRect l="-100257" t="-101639" r="-201028" b="-181967"/>
                          </a:stretch>
                        </a:blipFill>
                      </a:tcPr>
                    </a:tc>
                    <a:tc>
                      <a:txBody>
                        <a:bodyPr/>
                        <a:lstStyle/>
                        <a:p>
                          <a:endParaRPr lang="en-US"/>
                        </a:p>
                      </a:txBody>
                      <a:tcPr marL="68580" marR="68580" marT="0" marB="0" anchor="ctr">
                        <a:blipFill>
                          <a:blip r:embed="rId3"/>
                          <a:stretch>
                            <a:fillRect l="-200257" t="-101639" r="-101028" b="-181967"/>
                          </a:stretch>
                        </a:blipFill>
                      </a:tcPr>
                    </a:tc>
                    <a:tc>
                      <a:txBody>
                        <a:bodyPr/>
                        <a:lstStyle/>
                        <a:p>
                          <a:endParaRPr lang="en-US"/>
                        </a:p>
                      </a:txBody>
                      <a:tcPr marL="68580" marR="68580" marT="0" marB="0" anchor="ctr">
                        <a:blipFill>
                          <a:blip r:embed="rId3"/>
                          <a:stretch>
                            <a:fillRect l="-300257" t="-101639" r="-1028" b="-181967"/>
                          </a:stretch>
                        </a:blipFill>
                      </a:tcP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Fallback>
      </mc:AlternateContent>
      <p:sp>
        <p:nvSpPr>
          <p:cNvPr id="2" name="Rectangle 1">
            <a:extLst>
              <a:ext uri="{FF2B5EF4-FFF2-40B4-BE49-F238E27FC236}">
                <a16:creationId xmlns:a16="http://schemas.microsoft.com/office/drawing/2014/main" id="{78A32854-08AF-4AC6-AEE2-96E545AC28B3}"/>
              </a:ext>
            </a:extLst>
          </p:cNvPr>
          <p:cNvSpPr/>
          <p:nvPr/>
        </p:nvSpPr>
        <p:spPr>
          <a:xfrm>
            <a:off x="1355722" y="5248005"/>
            <a:ext cx="5352747" cy="646331"/>
          </a:xfrm>
          <a:prstGeom prst="rect">
            <a:avLst/>
          </a:prstGeom>
        </p:spPr>
        <p:txBody>
          <a:bodyPr wrap="none">
            <a:spAutoFit/>
          </a:bodyPr>
          <a:lstStyle/>
          <a:p>
            <a:r>
              <a:rPr lang="en-US" dirty="0">
                <a:latin typeface="Arial" panose="020B0604020202020204" pitchFamily="34" charset="0"/>
              </a:rPr>
              <a:t>red : profit is greater than the previous level</a:t>
            </a:r>
          </a:p>
          <a:p>
            <a:r>
              <a:rPr lang="en-US" dirty="0">
                <a:latin typeface="Arial" panose="020B0604020202020204" pitchFamily="34" charset="0"/>
              </a:rPr>
              <a:t>grey : profit remains the same as the previous level</a:t>
            </a:r>
            <a:endParaRPr lang="en-US" dirty="0"/>
          </a:p>
        </p:txBody>
      </p:sp>
      <p:pic>
        <p:nvPicPr>
          <p:cNvPr id="5" name="Picture 4">
            <a:extLst>
              <a:ext uri="{FF2B5EF4-FFF2-40B4-BE49-F238E27FC236}">
                <a16:creationId xmlns:a16="http://schemas.microsoft.com/office/drawing/2014/main" id="{47E46CE0-AF3B-4F40-8279-FDD8A606D1C0}"/>
              </a:ext>
            </a:extLst>
          </p:cNvPr>
          <p:cNvPicPr>
            <a:picLocks noChangeAspect="1"/>
          </p:cNvPicPr>
          <p:nvPr/>
        </p:nvPicPr>
        <p:blipFill>
          <a:blip r:embed="rId4"/>
          <a:stretch>
            <a:fillRect/>
          </a:stretch>
        </p:blipFill>
        <p:spPr>
          <a:xfrm>
            <a:off x="3870141" y="3655330"/>
            <a:ext cx="2104143" cy="1047595"/>
          </a:xfrm>
          <a:prstGeom prst="rect">
            <a:avLst/>
          </a:prstGeom>
        </p:spPr>
      </p:pic>
      <p:pic>
        <p:nvPicPr>
          <p:cNvPr id="7" name="Picture 6">
            <a:extLst>
              <a:ext uri="{FF2B5EF4-FFF2-40B4-BE49-F238E27FC236}">
                <a16:creationId xmlns:a16="http://schemas.microsoft.com/office/drawing/2014/main" id="{74EB9092-917F-4860-8DD0-D14DCA52D505}"/>
              </a:ext>
            </a:extLst>
          </p:cNvPr>
          <p:cNvPicPr>
            <a:picLocks noChangeAspect="1"/>
          </p:cNvPicPr>
          <p:nvPr/>
        </p:nvPicPr>
        <p:blipFill>
          <a:blip r:embed="rId5"/>
          <a:stretch>
            <a:fillRect/>
          </a:stretch>
        </p:blipFill>
        <p:spPr>
          <a:xfrm>
            <a:off x="8620667" y="3655329"/>
            <a:ext cx="2077584" cy="1047595"/>
          </a:xfrm>
          <a:prstGeom prst="rect">
            <a:avLst/>
          </a:prstGeom>
        </p:spPr>
      </p:pic>
      <p:pic>
        <p:nvPicPr>
          <p:cNvPr id="9" name="Picture 8">
            <a:extLst>
              <a:ext uri="{FF2B5EF4-FFF2-40B4-BE49-F238E27FC236}">
                <a16:creationId xmlns:a16="http://schemas.microsoft.com/office/drawing/2014/main" id="{26E6D3E4-7882-47F7-A06B-8BD64BCC5EDB}"/>
              </a:ext>
            </a:extLst>
          </p:cNvPr>
          <p:cNvPicPr>
            <a:picLocks noChangeAspect="1"/>
          </p:cNvPicPr>
          <p:nvPr/>
        </p:nvPicPr>
        <p:blipFill>
          <a:blip r:embed="rId6"/>
          <a:stretch>
            <a:fillRect/>
          </a:stretch>
        </p:blipFill>
        <p:spPr>
          <a:xfrm>
            <a:off x="6217718" y="3655329"/>
            <a:ext cx="2159515" cy="1047595"/>
          </a:xfrm>
          <a:prstGeom prst="rect">
            <a:avLst/>
          </a:prstGeom>
        </p:spPr>
      </p:pic>
      <p:pic>
        <p:nvPicPr>
          <p:cNvPr id="11" name="Picture 10">
            <a:extLst>
              <a:ext uri="{FF2B5EF4-FFF2-40B4-BE49-F238E27FC236}">
                <a16:creationId xmlns:a16="http://schemas.microsoft.com/office/drawing/2014/main" id="{A9162D32-705D-4FF5-A316-1D4C69344375}"/>
              </a:ext>
            </a:extLst>
          </p:cNvPr>
          <p:cNvPicPr>
            <a:picLocks noChangeAspect="1"/>
          </p:cNvPicPr>
          <p:nvPr/>
        </p:nvPicPr>
        <p:blipFill>
          <a:blip r:embed="rId7"/>
          <a:stretch>
            <a:fillRect/>
          </a:stretch>
        </p:blipFill>
        <p:spPr>
          <a:xfrm>
            <a:off x="1449992" y="3655328"/>
            <a:ext cx="2176715" cy="1047595"/>
          </a:xfrm>
          <a:prstGeom prst="rect">
            <a:avLst/>
          </a:prstGeom>
        </p:spPr>
      </p:pic>
    </p:spTree>
    <p:extLst>
      <p:ext uri="{BB962C8B-B14F-4D97-AF65-F5344CB8AC3E}">
        <p14:creationId xmlns:p14="http://schemas.microsoft.com/office/powerpoint/2010/main" val="65095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Conclusion and Further Research</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What if there is a cost to collect information from customers? </a:t>
            </a:r>
          </a:p>
          <a:p>
            <a:pPr marL="914400" lvl="1" indent="-457200">
              <a:buFont typeface="Arial" panose="020B0604020202020204" pitchFamily="34" charset="0"/>
              <a:buChar char="•"/>
            </a:pPr>
            <a:r>
              <a:rPr lang="en-US" dirty="0"/>
              <a:t>Customers feel annoyed when they are asked to answer more questions.</a:t>
            </a:r>
          </a:p>
          <a:p>
            <a:pPr marL="514350" indent="-457200">
              <a:buFont typeface="Arial" panose="020B0604020202020204" pitchFamily="34" charset="0"/>
              <a:buChar char="•"/>
            </a:pPr>
            <a:r>
              <a:rPr lang="en-US" dirty="0"/>
              <a:t>Customers continuously distribute along the </a:t>
            </a:r>
            <a:r>
              <a:rPr lang="en-US" dirty="0" err="1"/>
              <a:t>Hotelling</a:t>
            </a:r>
            <a:r>
              <a:rPr lang="en-US" dirty="0"/>
              <a:t> line instead of the 5 discrete locations.</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11</a:t>
            </a:fld>
            <a:endParaRPr lang="en-US"/>
          </a:p>
        </p:txBody>
      </p:sp>
    </p:spTree>
    <p:extLst>
      <p:ext uri="{BB962C8B-B14F-4D97-AF65-F5344CB8AC3E}">
        <p14:creationId xmlns:p14="http://schemas.microsoft.com/office/powerpoint/2010/main" val="19764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endParaRPr lang="en-US" dirty="0"/>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a:ln>
            <a:solidFill>
              <a:schemeClr val="bg1"/>
            </a:solidFill>
          </a:ln>
        </p:spPr>
        <p:txBody>
          <a:bodyPr/>
          <a:lstStyle/>
          <a:p>
            <a:pPr marL="0" indent="0" algn="ctr">
              <a:buNone/>
            </a:pPr>
            <a:endParaRPr lang="en-US" dirty="0"/>
          </a:p>
          <a:p>
            <a:pPr marL="0" indent="0" algn="ctr">
              <a:buNone/>
            </a:pPr>
            <a:r>
              <a:rPr lang="en-US" sz="5000" dirty="0">
                <a:solidFill>
                  <a:schemeClr val="accent1"/>
                </a:solidFill>
                <a:latin typeface="Franklin Gothic Heavy" panose="020B0903020102020204" pitchFamily="34" charset="0"/>
              </a:rPr>
              <a:t>Thank You!</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12</a:t>
            </a:fld>
            <a:endParaRPr lang="en-US"/>
          </a:p>
        </p:txBody>
      </p:sp>
    </p:spTree>
    <p:extLst>
      <p:ext uri="{BB962C8B-B14F-4D97-AF65-F5344CB8AC3E}">
        <p14:creationId xmlns:p14="http://schemas.microsoft.com/office/powerpoint/2010/main" val="95958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4" y="588227"/>
            <a:ext cx="9480551" cy="1143000"/>
          </a:xfrm>
        </p:spPr>
        <p:txBody>
          <a:bodyPr/>
          <a:lstStyle/>
          <a:p>
            <a:r>
              <a:rPr lang="en-US" dirty="0"/>
              <a:t>Subscription Box</a:t>
            </a:r>
          </a:p>
        </p:txBody>
      </p:sp>
      <p:pic>
        <p:nvPicPr>
          <p:cNvPr id="9" name="Content Placeholder 8">
            <a:extLst>
              <a:ext uri="{FF2B5EF4-FFF2-40B4-BE49-F238E27FC236}">
                <a16:creationId xmlns:a16="http://schemas.microsoft.com/office/drawing/2014/main" id="{0A66D940-907E-4337-8DDA-BEB7383C4F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731227"/>
            <a:ext cx="4288778" cy="4038600"/>
          </a:xfrm>
        </p:spPr>
      </p:pic>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2</a:t>
            </a:fld>
            <a:endParaRPr lang="en-US"/>
          </a:p>
        </p:txBody>
      </p:sp>
      <p:pic>
        <p:nvPicPr>
          <p:cNvPr id="13" name="Picture 12">
            <a:extLst>
              <a:ext uri="{FF2B5EF4-FFF2-40B4-BE49-F238E27FC236}">
                <a16:creationId xmlns:a16="http://schemas.microsoft.com/office/drawing/2014/main" id="{ECCF1A10-C9FD-4275-A663-2510A387D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662" y="1731227"/>
            <a:ext cx="4776658" cy="2686870"/>
          </a:xfrm>
          <a:prstGeom prst="rect">
            <a:avLst/>
          </a:prstGeom>
        </p:spPr>
      </p:pic>
      <p:pic>
        <p:nvPicPr>
          <p:cNvPr id="15" name="Picture 14">
            <a:extLst>
              <a:ext uri="{FF2B5EF4-FFF2-40B4-BE49-F238E27FC236}">
                <a16:creationId xmlns:a16="http://schemas.microsoft.com/office/drawing/2014/main" id="{9CA4EA59-3EA6-48BD-BCC0-736C8D0F7F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4894" y="2874227"/>
            <a:ext cx="3013193" cy="3013193"/>
          </a:xfrm>
          <a:prstGeom prst="rect">
            <a:avLst/>
          </a:prstGeom>
        </p:spPr>
      </p:pic>
    </p:spTree>
    <p:extLst>
      <p:ext uri="{BB962C8B-B14F-4D97-AF65-F5344CB8AC3E}">
        <p14:creationId xmlns:p14="http://schemas.microsoft.com/office/powerpoint/2010/main" val="221900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89494" y="521042"/>
            <a:ext cx="9480551" cy="1143000"/>
          </a:xfrm>
        </p:spPr>
        <p:txBody>
          <a:bodyPr/>
          <a:lstStyle/>
          <a:p>
            <a:r>
              <a:rPr lang="en-US" dirty="0"/>
              <a:t>Information Collection</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3</a:t>
            </a:fld>
            <a:endParaRPr lang="en-US"/>
          </a:p>
        </p:txBody>
      </p:sp>
      <p:pic>
        <p:nvPicPr>
          <p:cNvPr id="22" name="Content Placeholder 21">
            <a:extLst>
              <a:ext uri="{FF2B5EF4-FFF2-40B4-BE49-F238E27FC236}">
                <a16:creationId xmlns:a16="http://schemas.microsoft.com/office/drawing/2014/main" id="{BFF82D7D-B91E-4003-B11C-BC96E9FC87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7" y="1664042"/>
            <a:ext cx="6062230" cy="2131858"/>
          </a:xfrm>
        </p:spPr>
      </p:pic>
      <p:pic>
        <p:nvPicPr>
          <p:cNvPr id="26" name="Picture 25">
            <a:extLst>
              <a:ext uri="{FF2B5EF4-FFF2-40B4-BE49-F238E27FC236}">
                <a16:creationId xmlns:a16="http://schemas.microsoft.com/office/drawing/2014/main" id="{B7DA131C-CB43-4723-BB9C-98D021ED5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7" y="4322763"/>
            <a:ext cx="6062230" cy="1742389"/>
          </a:xfrm>
          <a:prstGeom prst="rect">
            <a:avLst/>
          </a:prstGeom>
        </p:spPr>
      </p:pic>
      <p:pic>
        <p:nvPicPr>
          <p:cNvPr id="30" name="Picture 29">
            <a:extLst>
              <a:ext uri="{FF2B5EF4-FFF2-40B4-BE49-F238E27FC236}">
                <a16:creationId xmlns:a16="http://schemas.microsoft.com/office/drawing/2014/main" id="{66581F15-0945-4F78-8ED8-D722353A1D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9770" y="2692759"/>
            <a:ext cx="6062230" cy="2206281"/>
          </a:xfrm>
          <a:prstGeom prst="rect">
            <a:avLst/>
          </a:prstGeom>
        </p:spPr>
      </p:pic>
    </p:spTree>
    <p:extLst>
      <p:ext uri="{BB962C8B-B14F-4D97-AF65-F5344CB8AC3E}">
        <p14:creationId xmlns:p14="http://schemas.microsoft.com/office/powerpoint/2010/main" val="39232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Goal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Is collecting information from customers an effective way to raise profit for retailers?</a:t>
                </a:r>
              </a:p>
              <a:p>
                <a:pPr marL="914400" lvl="1" indent="-457200">
                  <a:buFont typeface="Wingdings" panose="05000000000000000000" pitchFamily="2" charset="2"/>
                  <a:buChar char="§"/>
                </a:pPr>
                <a:r>
                  <a:rPr lang="en-US" dirty="0"/>
                  <a:t>collecting information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asking customers more questions</a:t>
                </a:r>
              </a:p>
              <a:p>
                <a:r>
                  <a:rPr lang="en-US" dirty="0"/>
                  <a:t>If so, until what extent does the information gathering become ineffective?</a:t>
                </a:r>
              </a:p>
              <a:p>
                <a:pPr marL="0" indent="0">
                  <a:buNone/>
                </a:pPr>
                <a:endParaRPr lang="en-US" dirty="0"/>
              </a:p>
              <a:p>
                <a:pPr marL="0" indent="0">
                  <a:buNone/>
                </a:pPr>
                <a:r>
                  <a:rPr lang="en-US" dirty="0"/>
                  <a:t>                                            </a:t>
                </a:r>
                <a:r>
                  <a:rPr lang="en-US" b="1" dirty="0"/>
                  <a:t>vs.</a:t>
                </a:r>
              </a:p>
              <a:p>
                <a:endParaRPr lang="en-US" dirty="0"/>
              </a:p>
            </p:txBody>
          </p:sp>
        </mc:Choice>
        <mc:Fallback xmlns="">
          <p:sp>
            <p:nvSpPr>
              <p:cNvPr id="7" name="Content Placeholder 6">
                <a:extLst>
                  <a:ext uri="{FF2B5EF4-FFF2-40B4-BE49-F238E27FC236}">
                    <a16:creationId xmlns:a16="http://schemas.microsoft.com/office/drawing/2014/main" id="{7071653E-6D55-4862-A37D-6B3D1D4D77D6}"/>
                  </a:ext>
                </a:extLst>
              </p:cNvPr>
              <p:cNvSpPr>
                <a:spLocks noGrp="1" noRot="1" noChangeAspect="1" noMove="1" noResize="1" noEditPoints="1" noAdjustHandles="1" noChangeArrowheads="1" noChangeShapeType="1" noTextEdit="1"/>
              </p:cNvSpPr>
              <p:nvPr>
                <p:ph idx="1"/>
              </p:nvPr>
            </p:nvSpPr>
            <p:spPr>
              <a:xfrm>
                <a:off x="1355725" y="1976321"/>
                <a:ext cx="9480549" cy="4038600"/>
              </a:xfrm>
              <a:blipFill>
                <a:blip r:embed="rId3"/>
                <a:stretch>
                  <a:fillRect l="-1157" t="-1508" r="-19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4</a:t>
            </a:fld>
            <a:endParaRPr lang="en-US"/>
          </a:p>
        </p:txBody>
      </p:sp>
      <p:pic>
        <p:nvPicPr>
          <p:cNvPr id="3" name="Picture 2">
            <a:extLst>
              <a:ext uri="{FF2B5EF4-FFF2-40B4-BE49-F238E27FC236}">
                <a16:creationId xmlns:a16="http://schemas.microsoft.com/office/drawing/2014/main" id="{D8964E99-91D1-40E2-AF1E-DF16A52955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369" y="4734696"/>
            <a:ext cx="1371600" cy="1371600"/>
          </a:xfrm>
          <a:prstGeom prst="rect">
            <a:avLst/>
          </a:prstGeom>
        </p:spPr>
      </p:pic>
      <p:pic>
        <p:nvPicPr>
          <p:cNvPr id="8" name="Picture 7">
            <a:extLst>
              <a:ext uri="{FF2B5EF4-FFF2-40B4-BE49-F238E27FC236}">
                <a16:creationId xmlns:a16="http://schemas.microsoft.com/office/drawing/2014/main" id="{841F40DB-846D-4E41-9311-C0E1AA19ED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0033" y="4734696"/>
            <a:ext cx="1387142" cy="1371600"/>
          </a:xfrm>
          <a:prstGeom prst="rect">
            <a:avLst/>
          </a:prstGeom>
        </p:spPr>
      </p:pic>
    </p:spTree>
    <p:extLst>
      <p:ext uri="{BB962C8B-B14F-4D97-AF65-F5344CB8AC3E}">
        <p14:creationId xmlns:p14="http://schemas.microsoft.com/office/powerpoint/2010/main" val="54323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Literature</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2051236"/>
            <a:ext cx="9480549" cy="3810302"/>
          </a:xfrm>
        </p:spPr>
        <p:txBody>
          <a:bodyPr/>
          <a:lstStyle/>
          <a:p>
            <a:r>
              <a:rPr lang="en-US" dirty="0" err="1"/>
              <a:t>Hotelling</a:t>
            </a:r>
            <a:r>
              <a:rPr lang="en-US" dirty="0"/>
              <a:t> Line</a:t>
            </a:r>
          </a:p>
          <a:p>
            <a:pPr lvl="1">
              <a:buFont typeface="Wingdings" panose="05000000000000000000" pitchFamily="2" charset="2"/>
              <a:buChar char="§"/>
            </a:pPr>
            <a:r>
              <a:rPr lang="en-US" dirty="0"/>
              <a:t>(Neven 1985), (</a:t>
            </a:r>
            <a:r>
              <a:rPr lang="en-US" dirty="0" err="1"/>
              <a:t>Böckem</a:t>
            </a:r>
            <a:r>
              <a:rPr lang="en-US" dirty="0"/>
              <a:t>, S. 1994)</a:t>
            </a:r>
          </a:p>
          <a:p>
            <a:r>
              <a:rPr lang="en-US" dirty="0"/>
              <a:t>Probabilistic </a:t>
            </a:r>
            <a:r>
              <a:rPr lang="en-US" dirty="0" err="1"/>
              <a:t>Sellings</a:t>
            </a:r>
            <a:endParaRPr lang="en-US" dirty="0"/>
          </a:p>
          <a:p>
            <a:pPr lvl="1">
              <a:buFont typeface="Wingdings" panose="05000000000000000000" pitchFamily="2" charset="2"/>
              <a:buChar char="§"/>
            </a:pPr>
            <a:r>
              <a:rPr lang="en-US" dirty="0"/>
              <a:t>(Fay and </a:t>
            </a:r>
            <a:r>
              <a:rPr lang="en-US" dirty="0" err="1"/>
              <a:t>Xie</a:t>
            </a:r>
            <a:r>
              <a:rPr lang="en-US" dirty="0"/>
              <a:t> 2008), </a:t>
            </a:r>
            <a:r>
              <a:rPr lang="da-DK" dirty="0"/>
              <a:t>(Jerath, Netessine et al. 2010)</a:t>
            </a:r>
            <a:r>
              <a:rPr lang="en-US" dirty="0"/>
              <a:t>, (Fay and </a:t>
            </a:r>
            <a:r>
              <a:rPr lang="en-US" dirty="0" err="1"/>
              <a:t>Xie</a:t>
            </a:r>
            <a:r>
              <a:rPr lang="en-US" dirty="0"/>
              <a:t> 2015), </a:t>
            </a:r>
            <a:r>
              <a:rPr lang="da-DK" dirty="0"/>
              <a:t>(Zhang, Joseph et al. 2015)</a:t>
            </a:r>
          </a:p>
          <a:p>
            <a:r>
              <a:rPr lang="da-DK" dirty="0"/>
              <a:t>Subscription Box</a:t>
            </a:r>
          </a:p>
          <a:p>
            <a:pPr lvl="1">
              <a:buFont typeface="Wingdings" panose="05000000000000000000" pitchFamily="2" charset="2"/>
              <a:buChar char="§"/>
            </a:pPr>
            <a:r>
              <a:rPr lang="da-DK" dirty="0"/>
              <a:t>(Woo and Ramkumar 2018)</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5</a:t>
            </a:fld>
            <a:endParaRPr lang="en-US"/>
          </a:p>
        </p:txBody>
      </p:sp>
    </p:spTree>
    <p:extLst>
      <p:ext uri="{BB962C8B-B14F-4D97-AF65-F5344CB8AC3E}">
        <p14:creationId xmlns:p14="http://schemas.microsoft.com/office/powerpoint/2010/main" val="28282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Base Model</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6</a:t>
            </a:fld>
            <a:endParaRPr lang="en-US"/>
          </a:p>
        </p:txBody>
      </p:sp>
      <p:sp>
        <p:nvSpPr>
          <p:cNvPr id="3" name="Content Placeholder 2">
            <a:extLst>
              <a:ext uri="{FF2B5EF4-FFF2-40B4-BE49-F238E27FC236}">
                <a16:creationId xmlns:a16="http://schemas.microsoft.com/office/drawing/2014/main" id="{0FA6D2CE-520A-458C-A5F8-56ADFE855B0E}"/>
              </a:ext>
            </a:extLst>
          </p:cNvPr>
          <p:cNvSpPr>
            <a:spLocks noGrp="1"/>
          </p:cNvSpPr>
          <p:nvPr>
            <p:ph idx="1"/>
          </p:nvPr>
        </p:nvSpPr>
        <p:spPr>
          <a:xfrm>
            <a:off x="1355725" y="1758344"/>
            <a:ext cx="9480549" cy="4449084"/>
          </a:xfrm>
        </p:spPr>
        <p:txBody>
          <a:bodyPr/>
          <a:lstStyle/>
          <a:p>
            <a:r>
              <a:rPr lang="en-US" dirty="0"/>
              <a:t>Customers</a:t>
            </a:r>
          </a:p>
          <a:p>
            <a:endParaRPr lang="en-US" dirty="0"/>
          </a:p>
          <a:p>
            <a:endParaRPr lang="en-US" dirty="0"/>
          </a:p>
          <a:p>
            <a:endParaRPr lang="en-US" dirty="0"/>
          </a:p>
          <a:p>
            <a:endParaRPr lang="en-US" dirty="0"/>
          </a:p>
          <a:p>
            <a:endParaRPr lang="en-US" dirty="0"/>
          </a:p>
          <a:p>
            <a:r>
              <a:rPr lang="en-US" dirty="0"/>
              <a:t>Retailer</a:t>
            </a:r>
          </a:p>
          <a:p>
            <a:endParaRPr lang="en-US" dirty="0"/>
          </a:p>
          <a:p>
            <a:pPr marL="0" indent="0">
              <a:buNone/>
            </a:pPr>
            <a:endParaRPr lang="en-US" dirty="0"/>
          </a:p>
          <a:p>
            <a:pPr marL="0" indent="0">
              <a:buNone/>
            </a:pPr>
            <a:endParaRPr lang="en-US" dirty="0"/>
          </a:p>
        </p:txBody>
      </p:sp>
      <p:cxnSp>
        <p:nvCxnSpPr>
          <p:cNvPr id="14" name="Straight Connector 13">
            <a:extLst>
              <a:ext uri="{FF2B5EF4-FFF2-40B4-BE49-F238E27FC236}">
                <a16:creationId xmlns:a16="http://schemas.microsoft.com/office/drawing/2014/main" id="{7C2C8ECE-745F-4D3E-BD77-9DB9289FF7ED}"/>
              </a:ext>
            </a:extLst>
          </p:cNvPr>
          <p:cNvCxnSpPr/>
          <p:nvPr/>
        </p:nvCxnSpPr>
        <p:spPr bwMode="auto">
          <a:xfrm>
            <a:off x="3976947" y="2543694"/>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5" name="Multiplication Sign 14">
            <a:extLst>
              <a:ext uri="{FF2B5EF4-FFF2-40B4-BE49-F238E27FC236}">
                <a16:creationId xmlns:a16="http://schemas.microsoft.com/office/drawing/2014/main" id="{0120DD52-5F59-4160-96EB-99ED829B435E}"/>
              </a:ext>
            </a:extLst>
          </p:cNvPr>
          <p:cNvSpPr/>
          <p:nvPr/>
        </p:nvSpPr>
        <p:spPr bwMode="auto">
          <a:xfrm>
            <a:off x="3839768"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6" name="Multiplication Sign 15">
            <a:extLst>
              <a:ext uri="{FF2B5EF4-FFF2-40B4-BE49-F238E27FC236}">
                <a16:creationId xmlns:a16="http://schemas.microsoft.com/office/drawing/2014/main" id="{39174947-92EF-4E2D-99FF-B79B3329CDF6}"/>
              </a:ext>
            </a:extLst>
          </p:cNvPr>
          <p:cNvSpPr/>
          <p:nvPr/>
        </p:nvSpPr>
        <p:spPr bwMode="auto">
          <a:xfrm>
            <a:off x="80190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7" name="Multiplication Sign 16">
            <a:extLst>
              <a:ext uri="{FF2B5EF4-FFF2-40B4-BE49-F238E27FC236}">
                <a16:creationId xmlns:a16="http://schemas.microsoft.com/office/drawing/2014/main" id="{1B94734A-CCCF-4C10-AA41-12FB5B841689}"/>
              </a:ext>
            </a:extLst>
          </p:cNvPr>
          <p:cNvSpPr/>
          <p:nvPr/>
        </p:nvSpPr>
        <p:spPr bwMode="auto">
          <a:xfrm>
            <a:off x="592938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8" name="Multiplication Sign 17">
            <a:extLst>
              <a:ext uri="{FF2B5EF4-FFF2-40B4-BE49-F238E27FC236}">
                <a16:creationId xmlns:a16="http://schemas.microsoft.com/office/drawing/2014/main" id="{9539B2C9-343A-4240-9474-F2A205E1CD2F}"/>
              </a:ext>
            </a:extLst>
          </p:cNvPr>
          <p:cNvSpPr/>
          <p:nvPr/>
        </p:nvSpPr>
        <p:spPr bwMode="auto">
          <a:xfrm>
            <a:off x="697419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9" name="Multiplication Sign 18">
            <a:extLst>
              <a:ext uri="{FF2B5EF4-FFF2-40B4-BE49-F238E27FC236}">
                <a16:creationId xmlns:a16="http://schemas.microsoft.com/office/drawing/2014/main" id="{D9918E3A-8EFC-4DD8-986E-924EB0920684}"/>
              </a:ext>
            </a:extLst>
          </p:cNvPr>
          <p:cNvSpPr/>
          <p:nvPr/>
        </p:nvSpPr>
        <p:spPr bwMode="auto">
          <a:xfrm>
            <a:off x="48838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pic>
        <p:nvPicPr>
          <p:cNvPr id="33" name="Picture 32">
            <a:extLst>
              <a:ext uri="{FF2B5EF4-FFF2-40B4-BE49-F238E27FC236}">
                <a16:creationId xmlns:a16="http://schemas.microsoft.com/office/drawing/2014/main" id="{12858C36-EB7A-4EC1-B877-DC583CA54B0E}"/>
              </a:ext>
            </a:extLst>
          </p:cNvPr>
          <p:cNvPicPr>
            <a:picLocks noChangeAspect="1"/>
          </p:cNvPicPr>
          <p:nvPr/>
        </p:nvPicPr>
        <p:blipFill>
          <a:blip r:embed="rId3"/>
          <a:stretch>
            <a:fillRect/>
          </a:stretch>
        </p:blipFill>
        <p:spPr>
          <a:xfrm>
            <a:off x="8052944" y="2860082"/>
            <a:ext cx="248582" cy="355117"/>
          </a:xfrm>
          <a:prstGeom prst="rect">
            <a:avLst/>
          </a:prstGeom>
        </p:spPr>
      </p:pic>
      <p:pic>
        <p:nvPicPr>
          <p:cNvPr id="34" name="Picture 33">
            <a:extLst>
              <a:ext uri="{FF2B5EF4-FFF2-40B4-BE49-F238E27FC236}">
                <a16:creationId xmlns:a16="http://schemas.microsoft.com/office/drawing/2014/main" id="{13EE3213-33DF-4898-A8D1-71D372B32B18}"/>
              </a:ext>
            </a:extLst>
          </p:cNvPr>
          <p:cNvPicPr>
            <a:picLocks noChangeAspect="1"/>
          </p:cNvPicPr>
          <p:nvPr/>
        </p:nvPicPr>
        <p:blipFill>
          <a:blip r:embed="rId4"/>
          <a:stretch>
            <a:fillRect/>
          </a:stretch>
        </p:blipFill>
        <p:spPr>
          <a:xfrm>
            <a:off x="6974198" y="2726571"/>
            <a:ext cx="312421" cy="658618"/>
          </a:xfrm>
          <a:prstGeom prst="rect">
            <a:avLst/>
          </a:prstGeom>
        </p:spPr>
      </p:pic>
      <p:pic>
        <p:nvPicPr>
          <p:cNvPr id="35" name="Picture 34">
            <a:extLst>
              <a:ext uri="{FF2B5EF4-FFF2-40B4-BE49-F238E27FC236}">
                <a16:creationId xmlns:a16="http://schemas.microsoft.com/office/drawing/2014/main" id="{B93FF1D9-F202-4E48-8B1F-65769C3EC2F8}"/>
              </a:ext>
            </a:extLst>
          </p:cNvPr>
          <p:cNvPicPr>
            <a:picLocks noChangeAspect="1"/>
          </p:cNvPicPr>
          <p:nvPr/>
        </p:nvPicPr>
        <p:blipFill>
          <a:blip r:embed="rId5"/>
          <a:stretch>
            <a:fillRect/>
          </a:stretch>
        </p:blipFill>
        <p:spPr>
          <a:xfrm>
            <a:off x="5989347" y="2726571"/>
            <a:ext cx="275664" cy="609802"/>
          </a:xfrm>
          <a:prstGeom prst="rect">
            <a:avLst/>
          </a:prstGeom>
        </p:spPr>
      </p:pic>
      <p:pic>
        <p:nvPicPr>
          <p:cNvPr id="36" name="Picture 35">
            <a:extLst>
              <a:ext uri="{FF2B5EF4-FFF2-40B4-BE49-F238E27FC236}">
                <a16:creationId xmlns:a16="http://schemas.microsoft.com/office/drawing/2014/main" id="{C9E1E15B-F373-4973-AB78-65E33C56C481}"/>
              </a:ext>
            </a:extLst>
          </p:cNvPr>
          <p:cNvPicPr>
            <a:picLocks noChangeAspect="1"/>
          </p:cNvPicPr>
          <p:nvPr/>
        </p:nvPicPr>
        <p:blipFill>
          <a:blip r:embed="rId6"/>
          <a:stretch>
            <a:fillRect/>
          </a:stretch>
        </p:blipFill>
        <p:spPr>
          <a:xfrm>
            <a:off x="4980276" y="2740248"/>
            <a:ext cx="193766" cy="596801"/>
          </a:xfrm>
          <a:prstGeom prst="rect">
            <a:avLst/>
          </a:prstGeom>
        </p:spPr>
      </p:pic>
      <p:pic>
        <p:nvPicPr>
          <p:cNvPr id="37" name="Picture 36">
            <a:extLst>
              <a:ext uri="{FF2B5EF4-FFF2-40B4-BE49-F238E27FC236}">
                <a16:creationId xmlns:a16="http://schemas.microsoft.com/office/drawing/2014/main" id="{E620E10E-7E48-4001-8CD8-27D76970009F}"/>
              </a:ext>
            </a:extLst>
          </p:cNvPr>
          <p:cNvPicPr>
            <a:picLocks noChangeAspect="1"/>
          </p:cNvPicPr>
          <p:nvPr/>
        </p:nvPicPr>
        <p:blipFill>
          <a:blip r:embed="rId7"/>
          <a:stretch>
            <a:fillRect/>
          </a:stretch>
        </p:blipFill>
        <p:spPr>
          <a:xfrm>
            <a:off x="3870507" y="2818168"/>
            <a:ext cx="257460" cy="372873"/>
          </a:xfrm>
          <a:prstGeom prst="rect">
            <a:avLst/>
          </a:prstGeom>
        </p:spPr>
      </p:pic>
      <p:pic>
        <p:nvPicPr>
          <p:cNvPr id="2" name="Picture 1">
            <a:extLst>
              <a:ext uri="{FF2B5EF4-FFF2-40B4-BE49-F238E27FC236}">
                <a16:creationId xmlns:a16="http://schemas.microsoft.com/office/drawing/2014/main" id="{68FD6C40-ED0E-4C72-A421-6C70E98D4100}"/>
              </a:ext>
            </a:extLst>
          </p:cNvPr>
          <p:cNvPicPr>
            <a:picLocks noChangeAspect="1"/>
          </p:cNvPicPr>
          <p:nvPr/>
        </p:nvPicPr>
        <p:blipFill>
          <a:blip r:embed="rId8"/>
          <a:stretch>
            <a:fillRect/>
          </a:stretch>
        </p:blipFill>
        <p:spPr>
          <a:xfrm>
            <a:off x="2948656" y="3442687"/>
            <a:ext cx="6081381" cy="799014"/>
          </a:xfrm>
          <a:prstGeom prst="rect">
            <a:avLst/>
          </a:prstGeom>
        </p:spPr>
      </p:pic>
      <p:pic>
        <p:nvPicPr>
          <p:cNvPr id="5" name="Picture 4">
            <a:extLst>
              <a:ext uri="{FF2B5EF4-FFF2-40B4-BE49-F238E27FC236}">
                <a16:creationId xmlns:a16="http://schemas.microsoft.com/office/drawing/2014/main" id="{93AB4CF6-CF41-4074-9733-95BB6266B1AB}"/>
              </a:ext>
            </a:extLst>
          </p:cNvPr>
          <p:cNvPicPr>
            <a:picLocks noChangeAspect="1"/>
          </p:cNvPicPr>
          <p:nvPr/>
        </p:nvPicPr>
        <p:blipFill>
          <a:blip r:embed="rId9"/>
          <a:stretch>
            <a:fillRect/>
          </a:stretch>
        </p:blipFill>
        <p:spPr>
          <a:xfrm>
            <a:off x="2948655" y="4256118"/>
            <a:ext cx="6081381" cy="426141"/>
          </a:xfrm>
          <a:prstGeom prst="rect">
            <a:avLst/>
          </a:prstGeom>
        </p:spPr>
      </p:pic>
      <p:pic>
        <p:nvPicPr>
          <p:cNvPr id="10" name="Picture 9">
            <a:extLst>
              <a:ext uri="{FF2B5EF4-FFF2-40B4-BE49-F238E27FC236}">
                <a16:creationId xmlns:a16="http://schemas.microsoft.com/office/drawing/2014/main" id="{9A77C082-FAA0-4AE2-873D-0E804C8A3647}"/>
              </a:ext>
            </a:extLst>
          </p:cNvPr>
          <p:cNvPicPr>
            <a:picLocks noChangeAspect="1"/>
          </p:cNvPicPr>
          <p:nvPr/>
        </p:nvPicPr>
        <p:blipFill>
          <a:blip r:embed="rId10"/>
          <a:stretch>
            <a:fillRect/>
          </a:stretch>
        </p:blipFill>
        <p:spPr>
          <a:xfrm>
            <a:off x="2888698" y="5426836"/>
            <a:ext cx="6498636" cy="426141"/>
          </a:xfrm>
          <a:prstGeom prst="rect">
            <a:avLst/>
          </a:prstGeom>
        </p:spPr>
      </p:pic>
    </p:spTree>
    <p:extLst>
      <p:ext uri="{BB962C8B-B14F-4D97-AF65-F5344CB8AC3E}">
        <p14:creationId xmlns:p14="http://schemas.microsoft.com/office/powerpoint/2010/main" val="896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756114"/>
            <a:ext cx="10417867" cy="4345427"/>
          </a:xfrm>
        </p:spPr>
        <p:txBody>
          <a:bodyPr/>
          <a:lstStyle/>
          <a:p>
            <a:r>
              <a:rPr lang="en-US" dirty="0"/>
              <a:t>Information Collection</a:t>
            </a:r>
          </a:p>
          <a:p>
            <a:pPr marL="0" indent="0">
              <a:buNone/>
            </a:pPr>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7</a:t>
            </a:fld>
            <a:endParaRPr lang="en-US"/>
          </a:p>
        </p:txBody>
      </p:sp>
      <mc:AlternateContent xmlns:mc="http://schemas.openxmlformats.org/markup-compatibility/2006" xmlns:a14="http://schemas.microsoft.com/office/drawing/2010/main">
        <mc:Choice Requires="a14">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2598378512"/>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01288">
                    <a:tc>
                      <a:txBody>
                        <a:bodyPr/>
                        <a:lstStyle/>
                        <a:p>
                          <a:pPr algn="ctr"/>
                          <a:r>
                            <a:rPr lang="en-US" dirty="0"/>
                            <a:t>Information Collection </a:t>
                          </a:r>
                        </a:p>
                        <a:p>
                          <a:pPr algn="ctr"/>
                          <a:r>
                            <a:rPr lang="en-US" dirty="0"/>
                            <a:t>Effort (# of segments)</a:t>
                          </a:r>
                        </a:p>
                      </a:txBody>
                      <a:tcPr anchor="ctr"/>
                    </a:tc>
                    <a:tc>
                      <a:txBody>
                        <a:bodyPr/>
                        <a:lstStyle/>
                        <a:p>
                          <a:pPr algn="ctr"/>
                          <a:r>
                            <a:rPr lang="en-US" dirty="0"/>
                            <a:t>Line Partitioning</a:t>
                          </a:r>
                        </a:p>
                      </a:txBody>
                      <a:tcPr anchor="ctr"/>
                    </a:tc>
                    <a:tc>
                      <a:txBody>
                        <a:bodyPr/>
                        <a:lstStyle/>
                        <a:p>
                          <a:pPr algn="ctr"/>
                          <a:r>
                            <a:rPr lang="en-US" dirty="0"/>
                            <a:t>Available Products</a:t>
                          </a:r>
                        </a:p>
                      </a:txBody>
                      <a:tcPr anchor="ctr"/>
                    </a:tc>
                    <a:extLst>
                      <a:ext uri="{0D108BD9-81ED-4DB2-BD59-A6C34878D82A}">
                        <a16:rowId xmlns:a16="http://schemas.microsoft.com/office/drawing/2014/main" val="4206723899"/>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1, </m:t>
                                </m:r>
                                <m:r>
                                  <a:rPr lang="en-US" i="1" dirty="0" smtClean="0">
                                    <a:latin typeface="Cambria Math" panose="02040503050406030204" pitchFamily="18" charset="0"/>
                                  </a:rPr>
                                  <m:t>𝑜</m:t>
                                </m:r>
                                <m:r>
                                  <a:rPr lang="en-US" i="1" dirty="0" smtClean="0">
                                    <a:latin typeface="Cambria Math" panose="02040503050406030204" pitchFamily="18" charset="0"/>
                                  </a:rPr>
                                  <m:t>, 2</m:t>
                                </m:r>
                              </m:oMath>
                            </m:oMathPara>
                          </a14:m>
                          <a:endParaRPr lang="en-US" dirty="0"/>
                        </a:p>
                      </a:txBody>
                      <a:tcPr anchor="ctr"/>
                    </a:tc>
                    <a:extLst>
                      <a:ext uri="{0D108BD9-81ED-4DB2-BD59-A6C34878D82A}">
                        <a16:rowId xmlns:a16="http://schemas.microsoft.com/office/drawing/2014/main" val="2939410327"/>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=2</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=3</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=4</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Choice>
        <mc:Fallback xmlns="">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2598378512"/>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40080">
                    <a:tc>
                      <a:txBody>
                        <a:bodyPr/>
                        <a:lstStyle/>
                        <a:p>
                          <a:pPr algn="ctr"/>
                          <a:r>
                            <a:rPr lang="en-US" dirty="0"/>
                            <a:t>Information Collection </a:t>
                          </a:r>
                        </a:p>
                        <a:p>
                          <a:pPr algn="ctr"/>
                          <a:r>
                            <a:rPr lang="en-US" dirty="0"/>
                            <a:t>Effort (# of segments)</a:t>
                          </a:r>
                        </a:p>
                      </a:txBody>
                      <a:tcPr anchor="ctr"/>
                    </a:tc>
                    <a:tc>
                      <a:txBody>
                        <a:bodyPr/>
                        <a:lstStyle/>
                        <a:p>
                          <a:pPr algn="ctr"/>
                          <a:r>
                            <a:rPr lang="en-US" dirty="0"/>
                            <a:t>Line Partitioning</a:t>
                          </a:r>
                        </a:p>
                      </a:txBody>
                      <a:tcPr anchor="ctr"/>
                    </a:tc>
                    <a:tc>
                      <a:txBody>
                        <a:bodyPr/>
                        <a:lstStyle/>
                        <a:p>
                          <a:pPr algn="ctr"/>
                          <a:r>
                            <a:rPr lang="en-US" dirty="0"/>
                            <a:t>Available Products</a:t>
                          </a:r>
                        </a:p>
                      </a:txBody>
                      <a:tcPr anchor="ctr"/>
                    </a:tc>
                    <a:extLst>
                      <a:ext uri="{0D108BD9-81ED-4DB2-BD59-A6C34878D82A}">
                        <a16:rowId xmlns:a16="http://schemas.microsoft.com/office/drawing/2014/main" val="4206723899"/>
                      </a:ext>
                    </a:extLst>
                  </a:tr>
                  <a:tr h="601288">
                    <a:tc>
                      <a:txBody>
                        <a:bodyPr/>
                        <a:lstStyle/>
                        <a:p>
                          <a:endParaRPr lang="en-US"/>
                        </a:p>
                      </a:txBody>
                      <a:tcPr anchor="ctr">
                        <a:blipFill>
                          <a:blip r:embed="rId3"/>
                          <a:stretch>
                            <a:fillRect l="-228" t="-111111" r="-305011" b="-401010"/>
                          </a:stretch>
                        </a:blipFill>
                      </a:tcPr>
                    </a:tc>
                    <a:tc>
                      <a:txBody>
                        <a:bodyPr/>
                        <a:lstStyle/>
                        <a:p>
                          <a:endParaRPr lang="en-US" dirty="0"/>
                        </a:p>
                      </a:txBody>
                      <a:tcPr/>
                    </a:tc>
                    <a:tc>
                      <a:txBody>
                        <a:bodyPr/>
                        <a:lstStyle/>
                        <a:p>
                          <a:endParaRPr lang="en-US"/>
                        </a:p>
                      </a:txBody>
                      <a:tcPr anchor="ctr">
                        <a:blipFill>
                          <a:blip r:embed="rId3"/>
                          <a:stretch>
                            <a:fillRect l="-297758" t="-111111" r="-1121" b="-401010"/>
                          </a:stretch>
                        </a:blipFill>
                      </a:tcPr>
                    </a:tc>
                    <a:extLst>
                      <a:ext uri="{0D108BD9-81ED-4DB2-BD59-A6C34878D82A}">
                        <a16:rowId xmlns:a16="http://schemas.microsoft.com/office/drawing/2014/main" val="2939410327"/>
                      </a:ext>
                    </a:extLst>
                  </a:tr>
                  <a:tr h="601288">
                    <a:tc>
                      <a:txBody>
                        <a:bodyPr/>
                        <a:lstStyle/>
                        <a:p>
                          <a:endParaRPr lang="en-US"/>
                        </a:p>
                      </a:txBody>
                      <a:tcPr anchor="ctr">
                        <a:blipFill>
                          <a:blip r:embed="rId3"/>
                          <a:stretch>
                            <a:fillRect l="-228" t="-211111" r="-305011" b="-30101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endParaRPr lang="en-US"/>
                        </a:p>
                      </a:txBody>
                      <a:tcPr anchor="ctr">
                        <a:blipFill>
                          <a:blip r:embed="rId3"/>
                          <a:stretch>
                            <a:fillRect l="-228" t="-314286" r="-305011" b="-204082"/>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endParaRPr lang="en-US"/>
                        </a:p>
                      </a:txBody>
                      <a:tcPr anchor="ctr">
                        <a:blipFill>
                          <a:blip r:embed="rId3"/>
                          <a:stretch>
                            <a:fillRect l="-228" t="-410101" r="-305011" b="-10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endParaRPr lang="en-US"/>
                        </a:p>
                      </a:txBody>
                      <a:tcPr anchor="ctr">
                        <a:blipFill>
                          <a:blip r:embed="rId3"/>
                          <a:stretch>
                            <a:fillRect l="-228" t="-510101" r="-305011" b="-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Fallback>
      </mc:AlternateContent>
      <p:cxnSp>
        <p:nvCxnSpPr>
          <p:cNvPr id="59" name="Straight Connector 58">
            <a:extLst>
              <a:ext uri="{FF2B5EF4-FFF2-40B4-BE49-F238E27FC236}">
                <a16:creationId xmlns:a16="http://schemas.microsoft.com/office/drawing/2014/main" id="{935F9DAD-FCC2-4125-A936-1424FE084673}"/>
              </a:ext>
            </a:extLst>
          </p:cNvPr>
          <p:cNvCxnSpPr/>
          <p:nvPr/>
        </p:nvCxnSpPr>
        <p:spPr bwMode="auto">
          <a:xfrm>
            <a:off x="3976947" y="3308465"/>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60" name="Multiplication Sign 59">
            <a:extLst>
              <a:ext uri="{FF2B5EF4-FFF2-40B4-BE49-F238E27FC236}">
                <a16:creationId xmlns:a16="http://schemas.microsoft.com/office/drawing/2014/main" id="{C299E303-D2A0-47EE-BC02-E6282373400B}"/>
              </a:ext>
            </a:extLst>
          </p:cNvPr>
          <p:cNvSpPr/>
          <p:nvPr/>
        </p:nvSpPr>
        <p:spPr bwMode="auto">
          <a:xfrm>
            <a:off x="3839768"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69" name="Multiplication Sign 68">
            <a:extLst>
              <a:ext uri="{FF2B5EF4-FFF2-40B4-BE49-F238E27FC236}">
                <a16:creationId xmlns:a16="http://schemas.microsoft.com/office/drawing/2014/main" id="{335966F4-00DD-492E-AB73-BD169068098E}"/>
              </a:ext>
            </a:extLst>
          </p:cNvPr>
          <p:cNvSpPr/>
          <p:nvPr/>
        </p:nvSpPr>
        <p:spPr bwMode="auto">
          <a:xfrm>
            <a:off x="80190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0" name="Multiplication Sign 69">
            <a:extLst>
              <a:ext uri="{FF2B5EF4-FFF2-40B4-BE49-F238E27FC236}">
                <a16:creationId xmlns:a16="http://schemas.microsoft.com/office/drawing/2014/main" id="{18180D78-138E-4A40-BECA-9E119509D2DB}"/>
              </a:ext>
            </a:extLst>
          </p:cNvPr>
          <p:cNvSpPr/>
          <p:nvPr/>
        </p:nvSpPr>
        <p:spPr bwMode="auto">
          <a:xfrm>
            <a:off x="592938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1" name="Multiplication Sign 70">
            <a:extLst>
              <a:ext uri="{FF2B5EF4-FFF2-40B4-BE49-F238E27FC236}">
                <a16:creationId xmlns:a16="http://schemas.microsoft.com/office/drawing/2014/main" id="{B953CBAA-FC27-4ECE-B28E-C282CE130097}"/>
              </a:ext>
            </a:extLst>
          </p:cNvPr>
          <p:cNvSpPr/>
          <p:nvPr/>
        </p:nvSpPr>
        <p:spPr bwMode="auto">
          <a:xfrm>
            <a:off x="697419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2" name="Multiplication Sign 71">
            <a:extLst>
              <a:ext uri="{FF2B5EF4-FFF2-40B4-BE49-F238E27FC236}">
                <a16:creationId xmlns:a16="http://schemas.microsoft.com/office/drawing/2014/main" id="{D105F09E-6FED-49D7-A363-E6167D9E8082}"/>
              </a:ext>
            </a:extLst>
          </p:cNvPr>
          <p:cNvSpPr/>
          <p:nvPr/>
        </p:nvSpPr>
        <p:spPr bwMode="auto">
          <a:xfrm>
            <a:off x="48838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73" name="Straight Connector 72">
            <a:extLst>
              <a:ext uri="{FF2B5EF4-FFF2-40B4-BE49-F238E27FC236}">
                <a16:creationId xmlns:a16="http://schemas.microsoft.com/office/drawing/2014/main" id="{A866B694-B49A-45BF-8C85-777B0D4B8E41}"/>
              </a:ext>
            </a:extLst>
          </p:cNvPr>
          <p:cNvCxnSpPr>
            <a:cxnSpLocks/>
          </p:cNvCxnSpPr>
          <p:nvPr/>
        </p:nvCxnSpPr>
        <p:spPr bwMode="auto">
          <a:xfrm>
            <a:off x="3976947" y="4046171"/>
            <a:ext cx="20010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AE9F8687-659E-48E8-9F84-83B92C5D935D}"/>
              </a:ext>
            </a:extLst>
          </p:cNvPr>
          <p:cNvCxnSpPr>
            <a:cxnSpLocks/>
          </p:cNvCxnSpPr>
          <p:nvPr/>
        </p:nvCxnSpPr>
        <p:spPr bwMode="auto">
          <a:xfrm>
            <a:off x="6233178" y="4046165"/>
            <a:ext cx="1981874" cy="6"/>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4" name="Multiplication Sign 83">
            <a:extLst>
              <a:ext uri="{FF2B5EF4-FFF2-40B4-BE49-F238E27FC236}">
                <a16:creationId xmlns:a16="http://schemas.microsoft.com/office/drawing/2014/main" id="{C692E254-613E-40AA-A3E0-3BC4079692C8}"/>
              </a:ext>
            </a:extLst>
          </p:cNvPr>
          <p:cNvSpPr/>
          <p:nvPr/>
        </p:nvSpPr>
        <p:spPr bwMode="auto">
          <a:xfrm>
            <a:off x="3820737"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5" name="Multiplication Sign 84">
            <a:extLst>
              <a:ext uri="{FF2B5EF4-FFF2-40B4-BE49-F238E27FC236}">
                <a16:creationId xmlns:a16="http://schemas.microsoft.com/office/drawing/2014/main" id="{2A8140EF-6407-4B16-9924-8385760A488C}"/>
              </a:ext>
            </a:extLst>
          </p:cNvPr>
          <p:cNvSpPr/>
          <p:nvPr/>
        </p:nvSpPr>
        <p:spPr bwMode="auto">
          <a:xfrm>
            <a:off x="8024551"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6" name="Multiplication Sign 85">
            <a:extLst>
              <a:ext uri="{FF2B5EF4-FFF2-40B4-BE49-F238E27FC236}">
                <a16:creationId xmlns:a16="http://schemas.microsoft.com/office/drawing/2014/main" id="{F5436649-BE55-46F5-908D-2364265BD15D}"/>
              </a:ext>
            </a:extLst>
          </p:cNvPr>
          <p:cNvSpPr/>
          <p:nvPr/>
        </p:nvSpPr>
        <p:spPr bwMode="auto">
          <a:xfrm>
            <a:off x="5764548" y="386638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7" name="Multiplication Sign 86">
            <a:extLst>
              <a:ext uri="{FF2B5EF4-FFF2-40B4-BE49-F238E27FC236}">
                <a16:creationId xmlns:a16="http://schemas.microsoft.com/office/drawing/2014/main" id="{9D1906DF-CDAF-4DA0-AB5B-726836C0CD15}"/>
              </a:ext>
            </a:extLst>
          </p:cNvPr>
          <p:cNvSpPr/>
          <p:nvPr/>
        </p:nvSpPr>
        <p:spPr bwMode="auto">
          <a:xfrm>
            <a:off x="4883810" y="386328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8" name="Multiplication Sign 97">
            <a:extLst>
              <a:ext uri="{FF2B5EF4-FFF2-40B4-BE49-F238E27FC236}">
                <a16:creationId xmlns:a16="http://schemas.microsoft.com/office/drawing/2014/main" id="{9D1634D8-58D7-4E91-B449-CBBA6E0B3E6F}"/>
              </a:ext>
            </a:extLst>
          </p:cNvPr>
          <p:cNvSpPr/>
          <p:nvPr/>
        </p:nvSpPr>
        <p:spPr bwMode="auto">
          <a:xfrm>
            <a:off x="6961624" y="38632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99" name="Straight Connector 98">
            <a:extLst>
              <a:ext uri="{FF2B5EF4-FFF2-40B4-BE49-F238E27FC236}">
                <a16:creationId xmlns:a16="http://schemas.microsoft.com/office/drawing/2014/main" id="{24DDF2B7-52D0-43C2-9EA9-7AE6646C4D14}"/>
              </a:ext>
            </a:extLst>
          </p:cNvPr>
          <p:cNvCxnSpPr>
            <a:cxnSpLocks/>
          </p:cNvCxnSpPr>
          <p:nvPr/>
        </p:nvCxnSpPr>
        <p:spPr bwMode="auto">
          <a:xfrm>
            <a:off x="3960341" y="4656007"/>
            <a:ext cx="1483147" cy="531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D418A07B-560E-47EC-85DC-224A11F2C0BB}"/>
              </a:ext>
            </a:extLst>
          </p:cNvPr>
          <p:cNvCxnSpPr>
            <a:cxnSpLocks/>
          </p:cNvCxnSpPr>
          <p:nvPr/>
        </p:nvCxnSpPr>
        <p:spPr bwMode="auto">
          <a:xfrm flipV="1">
            <a:off x="5558196" y="4650359"/>
            <a:ext cx="1172554" cy="5647"/>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8D121BF6-BBCF-4827-85B3-F59AB5D06EA0}"/>
              </a:ext>
            </a:extLst>
          </p:cNvPr>
          <p:cNvCxnSpPr>
            <a:cxnSpLocks/>
          </p:cNvCxnSpPr>
          <p:nvPr/>
        </p:nvCxnSpPr>
        <p:spPr bwMode="auto">
          <a:xfrm>
            <a:off x="6863541" y="4656006"/>
            <a:ext cx="1334905" cy="10624"/>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02" name="Multiplication Sign 101">
            <a:extLst>
              <a:ext uri="{FF2B5EF4-FFF2-40B4-BE49-F238E27FC236}">
                <a16:creationId xmlns:a16="http://schemas.microsoft.com/office/drawing/2014/main" id="{396D0741-794F-4A2B-A0A3-351C8C9D9263}"/>
              </a:ext>
            </a:extLst>
          </p:cNvPr>
          <p:cNvSpPr/>
          <p:nvPr/>
        </p:nvSpPr>
        <p:spPr bwMode="auto">
          <a:xfrm>
            <a:off x="3823162" y="445719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3" name="Multiplication Sign 102">
            <a:extLst>
              <a:ext uri="{FF2B5EF4-FFF2-40B4-BE49-F238E27FC236}">
                <a16:creationId xmlns:a16="http://schemas.microsoft.com/office/drawing/2014/main" id="{50FACD28-7856-4675-89C1-35ABC5622E28}"/>
              </a:ext>
            </a:extLst>
          </p:cNvPr>
          <p:cNvSpPr/>
          <p:nvPr/>
        </p:nvSpPr>
        <p:spPr bwMode="auto">
          <a:xfrm>
            <a:off x="7997900"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4" name="Multiplication Sign 103">
            <a:extLst>
              <a:ext uri="{FF2B5EF4-FFF2-40B4-BE49-F238E27FC236}">
                <a16:creationId xmlns:a16="http://schemas.microsoft.com/office/drawing/2014/main" id="{DB1F3C5C-9536-466E-BAD9-A7A3DE1344C9}"/>
              </a:ext>
            </a:extLst>
          </p:cNvPr>
          <p:cNvSpPr/>
          <p:nvPr/>
        </p:nvSpPr>
        <p:spPr bwMode="auto">
          <a:xfrm>
            <a:off x="5963772"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5" name="Multiplication Sign 104">
            <a:extLst>
              <a:ext uri="{FF2B5EF4-FFF2-40B4-BE49-F238E27FC236}">
                <a16:creationId xmlns:a16="http://schemas.microsoft.com/office/drawing/2014/main" id="{68CD699C-6DF1-4AAC-A8A7-D01228EDFE3A}"/>
              </a:ext>
            </a:extLst>
          </p:cNvPr>
          <p:cNvSpPr/>
          <p:nvPr/>
        </p:nvSpPr>
        <p:spPr bwMode="auto">
          <a:xfrm>
            <a:off x="6978249" y="443707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6" name="Multiplication Sign 105">
            <a:extLst>
              <a:ext uri="{FF2B5EF4-FFF2-40B4-BE49-F238E27FC236}">
                <a16:creationId xmlns:a16="http://schemas.microsoft.com/office/drawing/2014/main" id="{61A705B4-16B9-4B45-B803-86F6A40ACBB6}"/>
              </a:ext>
            </a:extLst>
          </p:cNvPr>
          <p:cNvSpPr/>
          <p:nvPr/>
        </p:nvSpPr>
        <p:spPr bwMode="auto">
          <a:xfrm>
            <a:off x="4859136" y="447312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16" name="Straight Connector 115">
            <a:extLst>
              <a:ext uri="{FF2B5EF4-FFF2-40B4-BE49-F238E27FC236}">
                <a16:creationId xmlns:a16="http://schemas.microsoft.com/office/drawing/2014/main" id="{D1AE6D5A-055E-4721-AEB4-FB4DECAE5184}"/>
              </a:ext>
            </a:extLst>
          </p:cNvPr>
          <p:cNvCxnSpPr>
            <a:cxnSpLocks/>
          </p:cNvCxnSpPr>
          <p:nvPr/>
        </p:nvCxnSpPr>
        <p:spPr bwMode="auto">
          <a:xfrm>
            <a:off x="3976948" y="5270058"/>
            <a:ext cx="90686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7" name="Straight Connector 116">
            <a:extLst>
              <a:ext uri="{FF2B5EF4-FFF2-40B4-BE49-F238E27FC236}">
                <a16:creationId xmlns:a16="http://schemas.microsoft.com/office/drawing/2014/main" id="{80B2B649-8713-4F99-B7B5-3EAB8AF885D5}"/>
              </a:ext>
            </a:extLst>
          </p:cNvPr>
          <p:cNvCxnSpPr>
            <a:cxnSpLocks/>
          </p:cNvCxnSpPr>
          <p:nvPr/>
        </p:nvCxnSpPr>
        <p:spPr bwMode="auto">
          <a:xfrm>
            <a:off x="5108516" y="5270058"/>
            <a:ext cx="80667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2E59FDDA-63B5-4EE6-AD14-3F7855EBF71A}"/>
              </a:ext>
            </a:extLst>
          </p:cNvPr>
          <p:cNvCxnSpPr>
            <a:cxnSpLocks/>
          </p:cNvCxnSpPr>
          <p:nvPr/>
        </p:nvCxnSpPr>
        <p:spPr bwMode="auto">
          <a:xfrm>
            <a:off x="6212378" y="5270058"/>
            <a:ext cx="943149"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id="{2AFCB7E6-86B5-4649-853C-9BC31BA694DF}"/>
              </a:ext>
            </a:extLst>
          </p:cNvPr>
          <p:cNvCxnSpPr>
            <a:cxnSpLocks/>
          </p:cNvCxnSpPr>
          <p:nvPr/>
        </p:nvCxnSpPr>
        <p:spPr bwMode="auto">
          <a:xfrm flipH="1">
            <a:off x="7414953" y="5270058"/>
            <a:ext cx="80010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20" name="Multiplication Sign 119">
            <a:extLst>
              <a:ext uri="{FF2B5EF4-FFF2-40B4-BE49-F238E27FC236}">
                <a16:creationId xmlns:a16="http://schemas.microsoft.com/office/drawing/2014/main" id="{9E683871-6FDA-46E0-B8D0-AF20142F77E2}"/>
              </a:ext>
            </a:extLst>
          </p:cNvPr>
          <p:cNvSpPr/>
          <p:nvPr/>
        </p:nvSpPr>
        <p:spPr bwMode="auto">
          <a:xfrm>
            <a:off x="3839769"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1" name="Multiplication Sign 120">
            <a:extLst>
              <a:ext uri="{FF2B5EF4-FFF2-40B4-BE49-F238E27FC236}">
                <a16:creationId xmlns:a16="http://schemas.microsoft.com/office/drawing/2014/main" id="{585FD719-6E72-4599-91D2-A741BBD63A3F}"/>
              </a:ext>
            </a:extLst>
          </p:cNvPr>
          <p:cNvSpPr/>
          <p:nvPr/>
        </p:nvSpPr>
        <p:spPr bwMode="auto">
          <a:xfrm>
            <a:off x="8024552"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2" name="Multiplication Sign 121">
            <a:extLst>
              <a:ext uri="{FF2B5EF4-FFF2-40B4-BE49-F238E27FC236}">
                <a16:creationId xmlns:a16="http://schemas.microsoft.com/office/drawing/2014/main" id="{A2502434-44D4-4279-8637-67FF1F6852FE}"/>
              </a:ext>
            </a:extLst>
          </p:cNvPr>
          <p:cNvSpPr/>
          <p:nvPr/>
        </p:nvSpPr>
        <p:spPr bwMode="auto">
          <a:xfrm>
            <a:off x="4964431" y="506516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3" name="Multiplication Sign 122">
            <a:extLst>
              <a:ext uri="{FF2B5EF4-FFF2-40B4-BE49-F238E27FC236}">
                <a16:creationId xmlns:a16="http://schemas.microsoft.com/office/drawing/2014/main" id="{F74392B4-9EC4-4ED4-A6E6-6372D65ECA48}"/>
              </a:ext>
            </a:extLst>
          </p:cNvPr>
          <p:cNvSpPr/>
          <p:nvPr/>
        </p:nvSpPr>
        <p:spPr bwMode="auto">
          <a:xfrm>
            <a:off x="6056168" y="5094824"/>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4" name="Multiplication Sign 123">
            <a:extLst>
              <a:ext uri="{FF2B5EF4-FFF2-40B4-BE49-F238E27FC236}">
                <a16:creationId xmlns:a16="http://schemas.microsoft.com/office/drawing/2014/main" id="{C2EC34C4-6631-4A0A-A5E8-096C72C0E6AC}"/>
              </a:ext>
            </a:extLst>
          </p:cNvPr>
          <p:cNvSpPr/>
          <p:nvPr/>
        </p:nvSpPr>
        <p:spPr bwMode="auto">
          <a:xfrm>
            <a:off x="7027025"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25" name="Straight Connector 124">
            <a:extLst>
              <a:ext uri="{FF2B5EF4-FFF2-40B4-BE49-F238E27FC236}">
                <a16:creationId xmlns:a16="http://schemas.microsoft.com/office/drawing/2014/main" id="{6EDCBC2C-FF59-44F6-9EFC-291C6C2CD624}"/>
              </a:ext>
            </a:extLst>
          </p:cNvPr>
          <p:cNvCxnSpPr>
            <a:cxnSpLocks/>
          </p:cNvCxnSpPr>
          <p:nvPr/>
        </p:nvCxnSpPr>
        <p:spPr bwMode="auto">
          <a:xfrm>
            <a:off x="3997036" y="5871307"/>
            <a:ext cx="71316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53BC0900-C557-4975-8451-680D694A5791}"/>
              </a:ext>
            </a:extLst>
          </p:cNvPr>
          <p:cNvCxnSpPr>
            <a:cxnSpLocks/>
          </p:cNvCxnSpPr>
          <p:nvPr/>
        </p:nvCxnSpPr>
        <p:spPr bwMode="auto">
          <a:xfrm>
            <a:off x="4862157" y="5865102"/>
            <a:ext cx="760188" cy="6205"/>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A5754279-E391-45C8-B5A7-5612BC961E4B}"/>
              </a:ext>
            </a:extLst>
          </p:cNvPr>
          <p:cNvCxnSpPr>
            <a:cxnSpLocks/>
          </p:cNvCxnSpPr>
          <p:nvPr/>
        </p:nvCxnSpPr>
        <p:spPr bwMode="auto">
          <a:xfrm>
            <a:off x="5791886" y="5865104"/>
            <a:ext cx="679136"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B8B62972-6E7F-4101-AE3B-167A73F9D95D}"/>
              </a:ext>
            </a:extLst>
          </p:cNvPr>
          <p:cNvCxnSpPr>
            <a:cxnSpLocks/>
          </p:cNvCxnSpPr>
          <p:nvPr/>
        </p:nvCxnSpPr>
        <p:spPr bwMode="auto">
          <a:xfrm flipV="1">
            <a:off x="6616625" y="5865104"/>
            <a:ext cx="740094" cy="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5" name="Straight Connector 134">
            <a:extLst>
              <a:ext uri="{FF2B5EF4-FFF2-40B4-BE49-F238E27FC236}">
                <a16:creationId xmlns:a16="http://schemas.microsoft.com/office/drawing/2014/main" id="{6745C603-D410-4F6C-8591-460B8ED3DEC0}"/>
              </a:ext>
            </a:extLst>
          </p:cNvPr>
          <p:cNvCxnSpPr>
            <a:cxnSpLocks/>
          </p:cNvCxnSpPr>
          <p:nvPr/>
        </p:nvCxnSpPr>
        <p:spPr bwMode="auto">
          <a:xfrm>
            <a:off x="7571778" y="5865102"/>
            <a:ext cx="663363" cy="2"/>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36" name="Multiplication Sign 135">
            <a:extLst>
              <a:ext uri="{FF2B5EF4-FFF2-40B4-BE49-F238E27FC236}">
                <a16:creationId xmlns:a16="http://schemas.microsoft.com/office/drawing/2014/main" id="{C4841D0B-CA1D-4403-8C0A-3D4FCB492D8F}"/>
              </a:ext>
            </a:extLst>
          </p:cNvPr>
          <p:cNvSpPr/>
          <p:nvPr/>
        </p:nvSpPr>
        <p:spPr bwMode="auto">
          <a:xfrm>
            <a:off x="4989313"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7" name="Multiplication Sign 136">
            <a:extLst>
              <a:ext uri="{FF2B5EF4-FFF2-40B4-BE49-F238E27FC236}">
                <a16:creationId xmlns:a16="http://schemas.microsoft.com/office/drawing/2014/main" id="{26BE642C-AD1D-4ECF-956F-18FB1849B8BE}"/>
              </a:ext>
            </a:extLst>
          </p:cNvPr>
          <p:cNvSpPr/>
          <p:nvPr/>
        </p:nvSpPr>
        <p:spPr bwMode="auto">
          <a:xfrm>
            <a:off x="3839768"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8" name="Multiplication Sign 137">
            <a:extLst>
              <a:ext uri="{FF2B5EF4-FFF2-40B4-BE49-F238E27FC236}">
                <a16:creationId xmlns:a16="http://schemas.microsoft.com/office/drawing/2014/main" id="{E860C58A-0C8D-49F6-98E9-6C8322E0B5BD}"/>
              </a:ext>
            </a:extLst>
          </p:cNvPr>
          <p:cNvSpPr/>
          <p:nvPr/>
        </p:nvSpPr>
        <p:spPr bwMode="auto">
          <a:xfrm>
            <a:off x="8044640"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9" name="Multiplication Sign 138">
            <a:extLst>
              <a:ext uri="{FF2B5EF4-FFF2-40B4-BE49-F238E27FC236}">
                <a16:creationId xmlns:a16="http://schemas.microsoft.com/office/drawing/2014/main" id="{D2C55FD8-8100-42F8-8A24-325AB351120D}"/>
              </a:ext>
            </a:extLst>
          </p:cNvPr>
          <p:cNvSpPr/>
          <p:nvPr/>
        </p:nvSpPr>
        <p:spPr bwMode="auto">
          <a:xfrm>
            <a:off x="5924305" y="5697015"/>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40" name="Multiplication Sign 139">
            <a:extLst>
              <a:ext uri="{FF2B5EF4-FFF2-40B4-BE49-F238E27FC236}">
                <a16:creationId xmlns:a16="http://schemas.microsoft.com/office/drawing/2014/main" id="{DCA5AD96-CCA3-4639-ABCB-37FC4E7F78FD}"/>
              </a:ext>
            </a:extLst>
          </p:cNvPr>
          <p:cNvSpPr/>
          <p:nvPr/>
        </p:nvSpPr>
        <p:spPr bwMode="auto">
          <a:xfrm>
            <a:off x="6992661"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8" name="Straight Arrow Connector 7">
            <a:extLst>
              <a:ext uri="{FF2B5EF4-FFF2-40B4-BE49-F238E27FC236}">
                <a16:creationId xmlns:a16="http://schemas.microsoft.com/office/drawing/2014/main" id="{C28C73B7-DEB3-47D5-BBC0-0638A06BCF67}"/>
              </a:ext>
            </a:extLst>
          </p:cNvPr>
          <p:cNvCxnSpPr>
            <a:cxnSpLocks/>
          </p:cNvCxnSpPr>
          <p:nvPr/>
        </p:nvCxnSpPr>
        <p:spPr bwMode="auto">
          <a:xfrm>
            <a:off x="694401" y="3767796"/>
            <a:ext cx="667964" cy="23458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630E9F26-5B9B-4435-8563-0417330F3A23}"/>
              </a:ext>
            </a:extLst>
          </p:cNvPr>
          <p:cNvSpPr txBox="1"/>
          <p:nvPr/>
        </p:nvSpPr>
        <p:spPr>
          <a:xfrm>
            <a:off x="63598" y="3242844"/>
            <a:ext cx="671979" cy="646331"/>
          </a:xfrm>
          <a:prstGeom prst="rect">
            <a:avLst/>
          </a:prstGeom>
          <a:noFill/>
        </p:spPr>
        <p:txBody>
          <a:bodyPr wrap="none" rtlCol="0">
            <a:spAutoFit/>
          </a:bodyPr>
          <a:lstStyle/>
          <a:p>
            <a:r>
              <a:rPr lang="en-US" dirty="0"/>
              <a:t>start</a:t>
            </a:r>
          </a:p>
          <a:p>
            <a:r>
              <a:rPr lang="en-US" dirty="0"/>
              <a:t>here</a:t>
            </a:r>
          </a:p>
        </p:txBody>
      </p:sp>
      <p:pic>
        <p:nvPicPr>
          <p:cNvPr id="2" name="Picture 1">
            <a:extLst>
              <a:ext uri="{FF2B5EF4-FFF2-40B4-BE49-F238E27FC236}">
                <a16:creationId xmlns:a16="http://schemas.microsoft.com/office/drawing/2014/main" id="{6A01DA58-D3A1-4E3E-848B-4A920DF4E7D0}"/>
              </a:ext>
            </a:extLst>
          </p:cNvPr>
          <p:cNvPicPr>
            <a:picLocks noChangeAspect="1"/>
          </p:cNvPicPr>
          <p:nvPr/>
        </p:nvPicPr>
        <p:blipFill>
          <a:blip r:embed="rId4"/>
          <a:stretch>
            <a:fillRect/>
          </a:stretch>
        </p:blipFill>
        <p:spPr>
          <a:xfrm>
            <a:off x="8965559" y="3748637"/>
            <a:ext cx="1355061" cy="507494"/>
          </a:xfrm>
          <a:prstGeom prst="rect">
            <a:avLst/>
          </a:prstGeom>
        </p:spPr>
      </p:pic>
      <p:pic>
        <p:nvPicPr>
          <p:cNvPr id="3" name="Picture 2">
            <a:extLst>
              <a:ext uri="{FF2B5EF4-FFF2-40B4-BE49-F238E27FC236}">
                <a16:creationId xmlns:a16="http://schemas.microsoft.com/office/drawing/2014/main" id="{8F9BDAC2-0648-44F2-BC1C-F0852F72233D}"/>
              </a:ext>
            </a:extLst>
          </p:cNvPr>
          <p:cNvPicPr>
            <a:picLocks noChangeAspect="1"/>
          </p:cNvPicPr>
          <p:nvPr/>
        </p:nvPicPr>
        <p:blipFill>
          <a:blip r:embed="rId5"/>
          <a:stretch>
            <a:fillRect/>
          </a:stretch>
        </p:blipFill>
        <p:spPr>
          <a:xfrm>
            <a:off x="8965559" y="4370352"/>
            <a:ext cx="1520353" cy="514703"/>
          </a:xfrm>
          <a:prstGeom prst="rect">
            <a:avLst/>
          </a:prstGeom>
        </p:spPr>
      </p:pic>
      <p:pic>
        <p:nvPicPr>
          <p:cNvPr id="5" name="Picture 4">
            <a:extLst>
              <a:ext uri="{FF2B5EF4-FFF2-40B4-BE49-F238E27FC236}">
                <a16:creationId xmlns:a16="http://schemas.microsoft.com/office/drawing/2014/main" id="{ECABD894-805F-4324-9286-841C299ED74D}"/>
              </a:ext>
            </a:extLst>
          </p:cNvPr>
          <p:cNvPicPr>
            <a:picLocks noChangeAspect="1"/>
          </p:cNvPicPr>
          <p:nvPr/>
        </p:nvPicPr>
        <p:blipFill>
          <a:blip r:embed="rId6"/>
          <a:stretch>
            <a:fillRect/>
          </a:stretch>
        </p:blipFill>
        <p:spPr>
          <a:xfrm>
            <a:off x="8965559" y="4966771"/>
            <a:ext cx="1716899" cy="544184"/>
          </a:xfrm>
          <a:prstGeom prst="rect">
            <a:avLst/>
          </a:prstGeom>
        </p:spPr>
      </p:pic>
      <p:pic>
        <p:nvPicPr>
          <p:cNvPr id="9" name="Picture 8">
            <a:extLst>
              <a:ext uri="{FF2B5EF4-FFF2-40B4-BE49-F238E27FC236}">
                <a16:creationId xmlns:a16="http://schemas.microsoft.com/office/drawing/2014/main" id="{287DF563-6FAF-4A4F-9EC9-6B65F63D3D78}"/>
              </a:ext>
            </a:extLst>
          </p:cNvPr>
          <p:cNvPicPr>
            <a:picLocks noChangeAspect="1"/>
          </p:cNvPicPr>
          <p:nvPr/>
        </p:nvPicPr>
        <p:blipFill>
          <a:blip r:embed="rId7"/>
          <a:stretch>
            <a:fillRect/>
          </a:stretch>
        </p:blipFill>
        <p:spPr>
          <a:xfrm>
            <a:off x="8996009" y="5585529"/>
            <a:ext cx="1973677" cy="514704"/>
          </a:xfrm>
          <a:prstGeom prst="rect">
            <a:avLst/>
          </a:prstGeom>
        </p:spPr>
      </p:pic>
    </p:spTree>
    <p:extLst>
      <p:ext uri="{BB962C8B-B14F-4D97-AF65-F5344CB8AC3E}">
        <p14:creationId xmlns:p14="http://schemas.microsoft.com/office/powerpoint/2010/main" val="7226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98" grpId="0" animBg="1"/>
      <p:bldP spid="102" grpId="0" animBg="1"/>
      <p:bldP spid="103" grpId="0" animBg="1"/>
      <p:bldP spid="104" grpId="0" animBg="1"/>
      <p:bldP spid="105" grpId="0" animBg="1"/>
      <p:bldP spid="106" grpId="0" animBg="1"/>
      <p:bldP spid="120" grpId="0" animBg="1"/>
      <p:bldP spid="121" grpId="0" animBg="1"/>
      <p:bldP spid="122" grpId="0" animBg="1"/>
      <p:bldP spid="123" grpId="0" animBg="1"/>
      <p:bldP spid="124" grpId="0" animBg="1"/>
      <p:bldP spid="136" grpId="0" animBg="1"/>
      <p:bldP spid="137" grpId="0" animBg="1"/>
      <p:bldP spid="138" grpId="0" animBg="1"/>
      <p:bldP spid="139" grpId="0" animBg="1"/>
      <p:bldP spid="14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Customers in an Asymmetrical Market</a:t>
                </a:r>
              </a:p>
              <a:p>
                <a:endParaRPr lang="en-US" dirty="0"/>
              </a:p>
              <a:p>
                <a:endParaRPr lang="en-US" dirty="0"/>
              </a:p>
              <a:p>
                <a:endParaRPr lang="en-US" dirty="0"/>
              </a:p>
              <a:p>
                <a:r>
                  <a:rPr lang="en-US" dirty="0"/>
                  <a:t>Retailer</a:t>
                </a:r>
              </a:p>
              <a:p>
                <a:pPr marL="914400" lvl="1" indent="-457200">
                  <a:buFont typeface="Wingdings" panose="05000000000000000000" pitchFamily="2" charset="2"/>
                  <a:buChar char="§"/>
                </a:pPr>
                <a:r>
                  <a:rPr lang="en-US" dirty="0"/>
                  <a:t>For each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en-US" dirty="0"/>
                  <a:t>, choose the optimal product combination(s)</a:t>
                </a:r>
              </a:p>
              <a:p>
                <a:pPr marL="914400" lvl="1" indent="-457200">
                  <a:buFont typeface="Wingdings" panose="05000000000000000000" pitchFamily="2" charset="2"/>
                  <a:buChar char="§"/>
                </a:pPr>
                <a:r>
                  <a:rPr lang="en-US" dirty="0"/>
                  <a:t>Decide an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en-US" dirty="0"/>
                  <a:t> that gives the highest profit</a:t>
                </a:r>
              </a:p>
              <a:p>
                <a:endParaRPr lang="en-US" dirty="0"/>
              </a:p>
              <a:p>
                <a:pPr marL="0" indent="0">
                  <a:buNone/>
                </a:pPr>
                <a:endParaRPr lang="en-US" dirty="0"/>
              </a:p>
            </p:txBody>
          </p:sp>
        </mc:Choice>
        <mc:Fallback xmlns="">
          <p:sp>
            <p:nvSpPr>
              <p:cNvPr id="7" name="Content Placeholder 6">
                <a:extLst>
                  <a:ext uri="{FF2B5EF4-FFF2-40B4-BE49-F238E27FC236}">
                    <a16:creationId xmlns:a16="http://schemas.microsoft.com/office/drawing/2014/main" id="{7071653E-6D55-4862-A37D-6B3D1D4D77D6}"/>
                  </a:ext>
                </a:extLst>
              </p:cNvPr>
              <p:cNvSpPr>
                <a:spLocks noGrp="1" noRot="1" noChangeAspect="1" noMove="1" noResize="1" noEditPoints="1" noAdjustHandles="1" noChangeArrowheads="1" noChangeShapeType="1" noTextEdit="1"/>
              </p:cNvSpPr>
              <p:nvPr>
                <p:ph idx="1"/>
              </p:nvPr>
            </p:nvSpPr>
            <p:spPr>
              <a:xfrm>
                <a:off x="1355725" y="1976321"/>
                <a:ext cx="9480549" cy="4038600"/>
              </a:xfrm>
              <a:blipFill>
                <a:blip r:embed="rId3"/>
                <a:stretch>
                  <a:fillRect l="-1157" t="-1508" b="-36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8</a:t>
            </a:fld>
            <a:endParaRPr lang="en-US"/>
          </a:p>
        </p:txBody>
      </p:sp>
      <p:pic>
        <p:nvPicPr>
          <p:cNvPr id="3" name="Picture 2">
            <a:extLst>
              <a:ext uri="{FF2B5EF4-FFF2-40B4-BE49-F238E27FC236}">
                <a16:creationId xmlns:a16="http://schemas.microsoft.com/office/drawing/2014/main" id="{6BE2E821-4F75-4955-8074-AAA344D44770}"/>
              </a:ext>
            </a:extLst>
          </p:cNvPr>
          <p:cNvPicPr>
            <a:picLocks noChangeAspect="1"/>
          </p:cNvPicPr>
          <p:nvPr/>
        </p:nvPicPr>
        <p:blipFill>
          <a:blip r:embed="rId4"/>
          <a:stretch>
            <a:fillRect/>
          </a:stretch>
        </p:blipFill>
        <p:spPr>
          <a:xfrm>
            <a:off x="2536892" y="2757116"/>
            <a:ext cx="7118214" cy="1238505"/>
          </a:xfrm>
          <a:prstGeom prst="rect">
            <a:avLst/>
          </a:prstGeom>
        </p:spPr>
      </p:pic>
    </p:spTree>
    <p:extLst>
      <p:ext uri="{BB962C8B-B14F-4D97-AF65-F5344CB8AC3E}">
        <p14:creationId xmlns:p14="http://schemas.microsoft.com/office/powerpoint/2010/main" val="153964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mc:AlternateContent xmlns:mc="http://schemas.openxmlformats.org/markup-compatibility/2006" xmlns:a14="http://schemas.microsoft.com/office/drawing/2010/main">
        <mc:Choice Requires="a14">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1286603839"/>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21016">
                    <a:tc>
                      <a:txBody>
                        <a:bodyPr/>
                        <a:lstStyle/>
                        <a:p>
                          <a:pPr algn="ctr"/>
                          <a:r>
                            <a:rPr lang="en-US" dirty="0"/>
                            <a:t>Information Collection </a:t>
                          </a:r>
                        </a:p>
                        <a:p>
                          <a:pPr algn="ctr"/>
                          <a:r>
                            <a:rPr lang="en-US" dirty="0"/>
                            <a:t>Effort (# of segments)</a:t>
                          </a:r>
                        </a:p>
                      </a:txBody>
                      <a:tcPr anchor="ctr"/>
                    </a:tc>
                    <a:tc>
                      <a:txBody>
                        <a:bodyPr/>
                        <a:lstStyle/>
                        <a:p>
                          <a:pPr algn="ctr"/>
                          <a:r>
                            <a:rPr lang="en-US" dirty="0"/>
                            <a:t>Possible Product Combinations</a:t>
                          </a:r>
                        </a:p>
                      </a:txBody>
                      <a:tcPr anchor="ctr"/>
                    </a:tc>
                    <a:extLst>
                      <a:ext uri="{0D108BD9-81ED-4DB2-BD59-A6C34878D82A}">
                        <a16:rowId xmlns:a16="http://schemas.microsoft.com/office/drawing/2014/main" val="2255616483"/>
                      </a:ext>
                    </a:extLst>
                  </a:tr>
                  <a:tr h="6210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Choice>
        <mc:Fallback xmlns="">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1286603839"/>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40080">
                    <a:tc>
                      <a:txBody>
                        <a:bodyPr/>
                        <a:lstStyle/>
                        <a:p>
                          <a:pPr algn="ctr"/>
                          <a:r>
                            <a:rPr lang="en-US" dirty="0"/>
                            <a:t>Information Collection </a:t>
                          </a:r>
                        </a:p>
                        <a:p>
                          <a:pPr algn="ctr"/>
                          <a:r>
                            <a:rPr lang="en-US" dirty="0"/>
                            <a:t>Effort (# of segments)</a:t>
                          </a:r>
                        </a:p>
                      </a:txBody>
                      <a:tcPr anchor="ctr"/>
                    </a:tc>
                    <a:tc>
                      <a:txBody>
                        <a:bodyPr/>
                        <a:lstStyle/>
                        <a:p>
                          <a:pPr algn="ctr"/>
                          <a:r>
                            <a:rPr lang="en-US" dirty="0"/>
                            <a:t>Possible Product Combinations</a:t>
                          </a:r>
                        </a:p>
                      </a:txBody>
                      <a:tcPr anchor="ctr"/>
                    </a:tc>
                    <a:extLst>
                      <a:ext uri="{0D108BD9-81ED-4DB2-BD59-A6C34878D82A}">
                        <a16:rowId xmlns:a16="http://schemas.microsoft.com/office/drawing/2014/main" val="2255616483"/>
                      </a:ext>
                    </a:extLst>
                  </a:tr>
                  <a:tr h="621016">
                    <a:tc>
                      <a:txBody>
                        <a:bodyPr/>
                        <a:lstStyle/>
                        <a:p>
                          <a:endParaRPr lang="en-US"/>
                        </a:p>
                      </a:txBody>
                      <a:tcPr anchor="ctr">
                        <a:blipFill>
                          <a:blip r:embed="rId3"/>
                          <a:stretch>
                            <a:fillRect l="-229" t="-107843" r="-278947" b="-253922"/>
                          </a:stretch>
                        </a:blipFill>
                      </a:tcP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endParaRPr lang="en-US"/>
                        </a:p>
                      </a:txBody>
                      <a:tcPr anchor="ctr">
                        <a:blipFill>
                          <a:blip r:embed="rId3"/>
                          <a:stretch>
                            <a:fillRect l="-229" t="-343137" r="-278947" b="-18627"/>
                          </a:stretch>
                        </a:blipFill>
                      </a:tcP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9</a:t>
            </a:fld>
            <a:endParaRPr lang="en-US"/>
          </a:p>
        </p:txBody>
      </p:sp>
      <p:pic>
        <p:nvPicPr>
          <p:cNvPr id="5" name="Picture 4">
            <a:extLst>
              <a:ext uri="{FF2B5EF4-FFF2-40B4-BE49-F238E27FC236}">
                <a16:creationId xmlns:a16="http://schemas.microsoft.com/office/drawing/2014/main" id="{36DBFB10-F5F3-449A-8654-218E2220669C}"/>
              </a:ext>
            </a:extLst>
          </p:cNvPr>
          <p:cNvPicPr>
            <a:picLocks noChangeAspect="1"/>
          </p:cNvPicPr>
          <p:nvPr/>
        </p:nvPicPr>
        <p:blipFill>
          <a:blip r:embed="rId4"/>
          <a:stretch>
            <a:fillRect/>
          </a:stretch>
        </p:blipFill>
        <p:spPr>
          <a:xfrm>
            <a:off x="5538751" y="550284"/>
            <a:ext cx="2690849" cy="6166203"/>
          </a:xfrm>
          <a:prstGeom prst="rect">
            <a:avLst/>
          </a:prstGeom>
        </p:spPr>
      </p:pic>
      <p:cxnSp>
        <p:nvCxnSpPr>
          <p:cNvPr id="9" name="Straight Arrow Connector 8">
            <a:extLst>
              <a:ext uri="{FF2B5EF4-FFF2-40B4-BE49-F238E27FC236}">
                <a16:creationId xmlns:a16="http://schemas.microsoft.com/office/drawing/2014/main" id="{5CBAAA29-935D-491A-9017-5AFE64258CC2}"/>
              </a:ext>
            </a:extLst>
          </p:cNvPr>
          <p:cNvCxnSpPr>
            <a:cxnSpLocks/>
          </p:cNvCxnSpPr>
          <p:nvPr/>
        </p:nvCxnSpPr>
        <p:spPr bwMode="auto">
          <a:xfrm flipV="1">
            <a:off x="4771505" y="3867299"/>
            <a:ext cx="997528" cy="887582"/>
          </a:xfrm>
          <a:prstGeom prst="straightConnector1">
            <a:avLst/>
          </a:prstGeom>
          <a:ln w="7620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1194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21724</TotalTime>
  <Words>1468</Words>
  <Application>Microsoft Office PowerPoint</Application>
  <PresentationFormat>Widescreen</PresentationFormat>
  <Paragraphs>151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 Math</vt:lpstr>
      <vt:lpstr>Franklin Gothic Heavy</vt:lpstr>
      <vt:lpstr>Latin Modern Math</vt:lpstr>
      <vt:lpstr>Times New Roman</vt:lpstr>
      <vt:lpstr>Wingdings</vt:lpstr>
      <vt:lpstr>Blank Presentation</vt:lpstr>
      <vt:lpstr>Information Collection for Subscription Business   Jiacheng Zhong, Fei Gao  April 12, 2019</vt:lpstr>
      <vt:lpstr>Subscription Box</vt:lpstr>
      <vt:lpstr>Information Collection</vt:lpstr>
      <vt:lpstr>Goal</vt:lpstr>
      <vt:lpstr>Literature</vt:lpstr>
      <vt:lpstr>Base Model</vt:lpstr>
      <vt:lpstr>Including Information Collection and Market Asymmetry</vt:lpstr>
      <vt:lpstr>Including Information Collection and Market Asymmetry</vt:lpstr>
      <vt:lpstr>Including Information Collection and Market Asymmetry</vt:lpstr>
      <vt:lpstr>Equilibria</vt:lpstr>
      <vt:lpstr>Conclusion and Further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Performance-Based Contracting on Product Reliability:  An Empirical Analysis</dc:title>
  <dc:creator>Kevin</dc:creator>
  <cp:lastModifiedBy> </cp:lastModifiedBy>
  <cp:revision>943</cp:revision>
  <dcterms:created xsi:type="dcterms:W3CDTF">2017-01-25T20:04:21Z</dcterms:created>
  <dcterms:modified xsi:type="dcterms:W3CDTF">2020-07-27T17:09:11Z</dcterms:modified>
</cp:coreProperties>
</file>