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96" r:id="rId1"/>
  </p:sldMasterIdLst>
  <p:notesMasterIdLst>
    <p:notesMasterId r:id="rId14"/>
  </p:notesMasterIdLst>
  <p:handoutMasterIdLst>
    <p:handoutMasterId r:id="rId15"/>
  </p:handoutMasterIdLst>
  <p:sldIdLst>
    <p:sldId id="256" r:id="rId2"/>
    <p:sldId id="307" r:id="rId3"/>
    <p:sldId id="308" r:id="rId4"/>
    <p:sldId id="309" r:id="rId5"/>
    <p:sldId id="310" r:id="rId6"/>
    <p:sldId id="311" r:id="rId7"/>
    <p:sldId id="319" r:id="rId8"/>
    <p:sldId id="316" r:id="rId9"/>
    <p:sldId id="322" r:id="rId10"/>
    <p:sldId id="313" r:id="rId11"/>
    <p:sldId id="314" r:id="rId12"/>
    <p:sldId id="324" r:id="rId13"/>
  </p:sldIdLst>
  <p:sldSz cx="12192000"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514" autoAdjust="0"/>
  </p:normalViewPr>
  <p:slideViewPr>
    <p:cSldViewPr snapToGrid="0">
      <p:cViewPr varScale="1">
        <p:scale>
          <a:sx n="86" d="100"/>
          <a:sy n="86" d="100"/>
        </p:scale>
        <p:origin x="1317" y="103"/>
      </p:cViewPr>
      <p:guideLst/>
    </p:cSldViewPr>
  </p:slideViewPr>
  <p:outlineViewPr>
    <p:cViewPr>
      <p:scale>
        <a:sx n="33" d="100"/>
        <a:sy n="33" d="100"/>
      </p:scale>
      <p:origin x="0" y="0"/>
    </p:cViewPr>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CE0AF7-99D6-4B21-9774-1CBA84D0960F}" type="datetimeFigureOut">
              <a:rPr lang="en-US" smtClean="0"/>
              <a:t>3/29/2021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2E0C8C-E798-47AF-90B4-B55E76D68404}" type="slidenum">
              <a:rPr lang="en-US" smtClean="0"/>
              <a:t>‹#›</a:t>
            </a:fld>
            <a:endParaRPr lang="en-US"/>
          </a:p>
        </p:txBody>
      </p:sp>
    </p:spTree>
    <p:extLst>
      <p:ext uri="{BB962C8B-B14F-4D97-AF65-F5344CB8AC3E}">
        <p14:creationId xmlns:p14="http://schemas.microsoft.com/office/powerpoint/2010/main" val="5437049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65671-0AD1-4F62-A32D-D563638E5742}" type="datetimeFigureOut">
              <a:rPr lang="en-US" smtClean="0"/>
              <a:t>3/29/2021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CCA9A3-5FD0-44FE-9B56-EF6C78766616}" type="slidenum">
              <a:rPr lang="en-US" smtClean="0"/>
              <a:t>‹#›</a:t>
            </a:fld>
            <a:endParaRPr lang="en-US"/>
          </a:p>
        </p:txBody>
      </p:sp>
    </p:spTree>
    <p:extLst>
      <p:ext uri="{BB962C8B-B14F-4D97-AF65-F5344CB8AC3E}">
        <p14:creationId xmlns:p14="http://schemas.microsoft.com/office/powerpoint/2010/main" val="21340694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2CCCA9A3-5FD0-44FE-9B56-EF6C78766616}" type="slidenum">
              <a:rPr lang="en-US" smtClean="0"/>
              <a:t>1</a:t>
            </a:fld>
            <a:endParaRPr lang="en-US"/>
          </a:p>
        </p:txBody>
      </p:sp>
    </p:spTree>
    <p:extLst>
      <p:ext uri="{BB962C8B-B14F-4D97-AF65-F5344CB8AC3E}">
        <p14:creationId xmlns:p14="http://schemas.microsoft.com/office/powerpoint/2010/main" val="3404435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0&lt;</m:t>
                    </m:r>
                    <m:r>
                      <a:rPr lang="en-US" b="0" i="1" smtClean="0">
                        <a:latin typeface="Cambria Math" panose="02040503050406030204" pitchFamily="18" charset="0"/>
                      </a:rPr>
                      <m:t>𝛼</m:t>
                    </m:r>
                    <m:r>
                      <a:rPr lang="en-US" b="0" i="1" smtClean="0">
                        <a:latin typeface="Cambria Math" panose="02040503050406030204" pitchFamily="18" charset="0"/>
                      </a:rPr>
                      <m:t>&lt;1</m:t>
                    </m:r>
                  </m:oMath>
                </a14:m>
                <a:endParaRPr lang="en-US" dirty="0">
                  <a:latin typeface="微软雅黑" panose="020B0503020204020204" pitchFamily="34" charset="-122"/>
                  <a:ea typeface="微软雅黑" panose="020B0503020204020204" pitchFamily="34" charset="-122"/>
                </a:endParaRPr>
              </a:p>
              <a:p>
                <a:pPr marL="628650" lvl="1" indent="-1714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&lt;2</m:t>
                    </m:r>
                    <m:r>
                      <a:rPr lang="en-US" b="0" i="1" smtClean="0">
                        <a:latin typeface="Cambria Math" panose="02040503050406030204" pitchFamily="18" charset="0"/>
                      </a:rPr>
                      <m:t>𝑣</m:t>
                    </m:r>
                    <m:r>
                      <a:rPr lang="en-US" b="0" i="1" smtClean="0">
                        <a:latin typeface="Cambria Math" panose="02040503050406030204" pitchFamily="18" charset="0"/>
                      </a:rPr>
                      <m:t>−2</m:t>
                    </m:r>
                    <m:r>
                      <a:rPr lang="en-US" b="0" i="1" smtClean="0">
                        <a:latin typeface="Cambria Math" panose="02040503050406030204" pitchFamily="18" charset="0"/>
                      </a:rPr>
                      <m:t>𝛼</m:t>
                    </m:r>
                    <m:r>
                      <a:rPr lang="en-US" b="0" i="1" smtClean="0">
                        <a:latin typeface="Cambria Math" panose="02040503050406030204" pitchFamily="18" charset="0"/>
                      </a:rPr>
                      <m:t>𝑣</m:t>
                    </m:r>
                  </m:oMath>
                </a14:m>
                <a:r>
                  <a:rPr lang="en-US" dirty="0">
                    <a:latin typeface="微软雅黑" panose="020B0503020204020204" pitchFamily="34" charset="-122"/>
                    <a:ea typeface="微软雅黑" panose="020B0503020204020204" pitchFamily="34" charset="-122"/>
                  </a:rPr>
                  <a:t> : </a:t>
                </a:r>
                <a:r>
                  <a:rPr lang="zh-CN" altLang="en-US" baseline="0" dirty="0">
                    <a:latin typeface="微软雅黑" panose="020B0503020204020204" pitchFamily="34" charset="-122"/>
                    <a:ea typeface="微软雅黑" panose="020B0503020204020204" pitchFamily="34" charset="-122"/>
                  </a:rPr>
                  <a:t>在市场非对称的情况下，零售商通过将顾客分为两组：喜欢 产品</a:t>
                </a:r>
                <a:r>
                  <a:rPr lang="en-US" altLang="zh-CN" baseline="0" dirty="0">
                    <a:latin typeface="微软雅黑" panose="020B0503020204020204" pitchFamily="34" charset="-122"/>
                    <a:ea typeface="微软雅黑" panose="020B0503020204020204" pitchFamily="34" charset="-122"/>
                  </a:rPr>
                  <a:t>1 </a:t>
                </a:r>
                <a:r>
                  <a:rPr lang="zh-CN" altLang="en-US" baseline="0" dirty="0">
                    <a:latin typeface="微软雅黑" panose="020B0503020204020204" pitchFamily="34" charset="-122"/>
                    <a:ea typeface="微软雅黑" panose="020B0503020204020204" pitchFamily="34" charset="-122"/>
                  </a:rPr>
                  <a:t>的大多数顾客和喜欢 产品</a:t>
                </a:r>
                <a:r>
                  <a:rPr lang="en-US" altLang="zh-CN" baseline="0" dirty="0">
                    <a:latin typeface="微软雅黑" panose="020B0503020204020204" pitchFamily="34" charset="-122"/>
                    <a:ea typeface="微软雅黑" panose="020B0503020204020204" pitchFamily="34" charset="-122"/>
                  </a:rPr>
                  <a:t>2 </a:t>
                </a:r>
                <a:r>
                  <a:rPr lang="zh-CN" altLang="en-US" baseline="0" dirty="0">
                    <a:latin typeface="微软雅黑" panose="020B0503020204020204" pitchFamily="34" charset="-122"/>
                    <a:ea typeface="微软雅黑" panose="020B0503020204020204" pitchFamily="34" charset="-122"/>
                  </a:rPr>
                  <a:t>的少数顾客来增加利润。零售商可以对喜欢 产品</a:t>
                </a:r>
                <a:r>
                  <a:rPr lang="en-US" altLang="zh-CN" baseline="0" dirty="0">
                    <a:latin typeface="微软雅黑" panose="020B0503020204020204" pitchFamily="34" charset="-122"/>
                    <a:ea typeface="微软雅黑" panose="020B0503020204020204" pitchFamily="34" charset="-122"/>
                  </a:rPr>
                  <a:t>1 </a:t>
                </a:r>
                <a:r>
                  <a:rPr lang="zh-CN" altLang="en-US" baseline="0" dirty="0">
                    <a:latin typeface="微软雅黑" panose="020B0503020204020204" pitchFamily="34" charset="-122"/>
                    <a:ea typeface="微软雅黑" panose="020B0503020204020204" pitchFamily="34" charset="-122"/>
                  </a:rPr>
                  <a:t>的顾客提高 产品</a:t>
                </a:r>
                <a:r>
                  <a:rPr lang="en-US" altLang="zh-CN" baseline="0" dirty="0">
                    <a:latin typeface="微软雅黑" panose="020B0503020204020204" pitchFamily="34" charset="-122"/>
                    <a:ea typeface="微软雅黑" panose="020B0503020204020204" pitchFamily="34" charset="-122"/>
                  </a:rPr>
                  <a:t>1 </a:t>
                </a:r>
                <a:r>
                  <a:rPr lang="zh-CN" altLang="en-US" baseline="0" dirty="0">
                    <a:latin typeface="微软雅黑" panose="020B0503020204020204" pitchFamily="34" charset="-122"/>
                    <a:ea typeface="微软雅黑" panose="020B0503020204020204" pitchFamily="34" charset="-122"/>
                  </a:rPr>
                  <a:t>的价格；同样，对喜欢 产品 </a:t>
                </a:r>
                <a:r>
                  <a:rPr lang="en-US" altLang="zh-CN" baseline="0" dirty="0">
                    <a:latin typeface="微软雅黑" panose="020B0503020204020204" pitchFamily="34" charset="-122"/>
                    <a:ea typeface="微软雅黑" panose="020B0503020204020204" pitchFamily="34" charset="-122"/>
                  </a:rPr>
                  <a:t>2</a:t>
                </a:r>
                <a:r>
                  <a:rPr lang="zh-CN" altLang="en-US" baseline="0" dirty="0">
                    <a:latin typeface="微软雅黑" panose="020B0503020204020204" pitchFamily="34" charset="-122"/>
                    <a:ea typeface="微软雅黑" panose="020B0503020204020204" pitchFamily="34" charset="-122"/>
                  </a:rPr>
                  <a:t>的顾客提高 产品</a:t>
                </a:r>
                <a:r>
                  <a:rPr lang="en-US" altLang="zh-CN" baseline="0" dirty="0">
                    <a:latin typeface="微软雅黑" panose="020B0503020204020204" pitchFamily="34" charset="-122"/>
                    <a:ea typeface="微软雅黑" panose="020B0503020204020204" pitchFamily="34" charset="-122"/>
                  </a:rPr>
                  <a:t>2 </a:t>
                </a:r>
                <a:r>
                  <a:rPr lang="zh-CN" altLang="en-US" baseline="0" dirty="0">
                    <a:latin typeface="微软雅黑" panose="020B0503020204020204" pitchFamily="34" charset="-122"/>
                    <a:ea typeface="微软雅黑" panose="020B0503020204020204" pitchFamily="34" charset="-122"/>
                  </a:rPr>
                  <a:t>的价格。基本上，信息收集可以帮助零售商将偏好相近的顾客归为一组，从而可以对每组顾客收取不同的价格。但在最后阶段，信息收集并没有帮助，因为顾客的异质性很低，也就是说相邻的顾客有着相似的偏好。因此，在最后阶段，区别对待相似的顾客，其实并不比用相似的方式对待他们更好。</a:t>
                </a:r>
                <a:endParaRPr lang="en-US" baseline="0" dirty="0">
                  <a:latin typeface="微软雅黑" panose="020B0503020204020204" pitchFamily="34" charset="-122"/>
                  <a:ea typeface="微软雅黑" panose="020B0503020204020204" pitchFamily="34" charset="-122"/>
                </a:endParaRPr>
              </a:p>
              <a:p>
                <a:pPr marL="628650" lvl="1" indent="-171450">
                  <a:buFont typeface="Arial" panose="020B0604020202020204" pitchFamily="34" charset="0"/>
                  <a:buChar char="•"/>
                </a:pPr>
                <a14:m>
                  <m:oMath xmlns:m="http://schemas.openxmlformats.org/officeDocument/2006/math">
                    <m:r>
                      <a:rPr lang="en-US" b="0" i="1" baseline="0" smtClean="0">
                        <a:latin typeface="Cambria Math" panose="02040503050406030204" pitchFamily="18" charset="0"/>
                      </a:rPr>
                      <m:t>𝑡</m:t>
                    </m:r>
                    <m:r>
                      <a:rPr lang="en-US" b="0" i="1" baseline="0" smtClean="0">
                        <a:latin typeface="Cambria Math" panose="02040503050406030204" pitchFamily="18" charset="0"/>
                      </a:rPr>
                      <m:t>&gt;2</m:t>
                    </m:r>
                    <m:r>
                      <a:rPr lang="en-US" b="0" i="1" baseline="0" smtClean="0">
                        <a:latin typeface="Cambria Math" panose="02040503050406030204" pitchFamily="18" charset="0"/>
                      </a:rPr>
                      <m:t>𝑣</m:t>
                    </m:r>
                    <m:r>
                      <a:rPr lang="en-US" b="0" i="1" baseline="0" smtClean="0">
                        <a:latin typeface="Cambria Math" panose="02040503050406030204" pitchFamily="18" charset="0"/>
                      </a:rPr>
                      <m:t>−2</m:t>
                    </m:r>
                    <m:r>
                      <a:rPr lang="en-US" b="0" i="1" baseline="0" smtClean="0">
                        <a:latin typeface="Cambria Math" panose="02040503050406030204" pitchFamily="18" charset="0"/>
                      </a:rPr>
                      <m:t>𝛼</m:t>
                    </m:r>
                    <m:r>
                      <a:rPr lang="en-US" b="0" i="1" baseline="0" smtClean="0">
                        <a:latin typeface="Cambria Math" panose="02040503050406030204" pitchFamily="18" charset="0"/>
                      </a:rPr>
                      <m:t>𝑣</m:t>
                    </m:r>
                  </m:oMath>
                </a14:m>
                <a:r>
                  <a:rPr lang="en-US" baseline="0" dirty="0">
                    <a:latin typeface="微软雅黑" panose="020B0503020204020204" pitchFamily="34" charset="-122"/>
                    <a:ea typeface="微软雅黑" panose="020B0503020204020204" pitchFamily="34" charset="-122"/>
                  </a:rPr>
                  <a:t> : </a:t>
                </a:r>
                <a:r>
                  <a:rPr lang="zh-CN" altLang="en-US" baseline="0" dirty="0">
                    <a:latin typeface="微软雅黑" panose="020B0503020204020204" pitchFamily="34" charset="-122"/>
                    <a:ea typeface="微软雅黑" panose="020B0503020204020204" pitchFamily="34" charset="-122"/>
                  </a:rPr>
                  <a:t>顾客异质性。</a:t>
                </a:r>
                <a:endParaRPr lang="en-US" baseline="0" dirty="0">
                  <a:latin typeface="微软雅黑" panose="020B0503020204020204" pitchFamily="34" charset="-122"/>
                  <a:ea typeface="微软雅黑" panose="020B0503020204020204" pitchFamily="34" charset="-122"/>
                </a:endParaRPr>
              </a:p>
              <a:p>
                <a:pPr marL="628650" lvl="1" indent="-171450">
                  <a:buFont typeface="Arial" panose="020B0604020202020204" pitchFamily="34" charset="0"/>
                  <a:buChar char="•"/>
                </a:pPr>
                <a14:m>
                  <m:oMath xmlns:m="http://schemas.openxmlformats.org/officeDocument/2006/math">
                    <m:r>
                      <a:rPr lang="en-US" b="0" i="1" baseline="0" smtClean="0">
                        <a:latin typeface="Cambria Math" panose="02040503050406030204" pitchFamily="18" charset="0"/>
                      </a:rPr>
                      <m:t>𝑡</m:t>
                    </m:r>
                    <m:r>
                      <a:rPr lang="en-US" b="0" i="1" baseline="0" smtClean="0">
                        <a:latin typeface="Cambria Math" panose="02040503050406030204" pitchFamily="18" charset="0"/>
                      </a:rPr>
                      <m:t>=2</m:t>
                    </m:r>
                    <m:r>
                      <a:rPr lang="en-US" b="0" i="1" baseline="0" smtClean="0">
                        <a:latin typeface="Cambria Math" panose="02040503050406030204" pitchFamily="18" charset="0"/>
                      </a:rPr>
                      <m:t>𝑣</m:t>
                    </m:r>
                    <m:r>
                      <a:rPr lang="en-US" b="0" i="1" baseline="0" smtClean="0">
                        <a:latin typeface="Cambria Math" panose="02040503050406030204" pitchFamily="18" charset="0"/>
                      </a:rPr>
                      <m:t>−2</m:t>
                    </m:r>
                    <m:r>
                      <a:rPr lang="en-US" b="0" i="1" baseline="0" smtClean="0">
                        <a:latin typeface="Cambria Math" panose="02040503050406030204" pitchFamily="18" charset="0"/>
                      </a:rPr>
                      <m:t>𝛼</m:t>
                    </m:r>
                    <m:r>
                      <a:rPr lang="en-US" b="0" i="1" baseline="0" smtClean="0">
                        <a:latin typeface="Cambria Math" panose="02040503050406030204" pitchFamily="18" charset="0"/>
                      </a:rPr>
                      <m:t>𝑣</m:t>
                    </m:r>
                  </m:oMath>
                </a14:m>
                <a:r>
                  <a:rPr lang="en-US" baseline="0" dirty="0">
                    <a:latin typeface="微软雅黑" panose="020B0503020204020204" pitchFamily="34" charset="-122"/>
                    <a:ea typeface="微软雅黑" panose="020B0503020204020204" pitchFamily="34" charset="-122"/>
                  </a:rPr>
                  <a:t> : </a:t>
                </a:r>
                <a:r>
                  <a:rPr lang="zh-CN" altLang="en-US" baseline="0" dirty="0">
                    <a:latin typeface="微软雅黑" panose="020B0503020204020204" pitchFamily="34" charset="-122"/>
                    <a:ea typeface="微软雅黑" panose="020B0503020204020204" pitchFamily="34" charset="-122"/>
                  </a:rPr>
                  <a:t>存在阈值，在阈值之外和之前，从客户那里收集信息是没有利润的。这个短暂的窗口提供了有意思的线索，因为它要求零售商付出恰到好处的努力，不要太多也不要太少。</a:t>
                </a:r>
                <a:endParaRPr lang="en-US" baseline="0" dirty="0">
                  <a:latin typeface="微软雅黑" panose="020B0503020204020204" pitchFamily="34" charset="-122"/>
                  <a:ea typeface="微软雅黑" panose="020B0503020204020204" pitchFamily="34" charset="-122"/>
                </a:endParaRPr>
              </a:p>
              <a:p>
                <a:pPr marL="171450" lvl="0" indent="-1714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=1</m:t>
                    </m:r>
                  </m:oMath>
                </a14:m>
                <a:endParaRPr lang="en-US" dirty="0">
                  <a:latin typeface="微软雅黑" panose="020B0503020204020204" pitchFamily="34" charset="-122"/>
                  <a:ea typeface="微软雅黑" panose="020B0503020204020204" pitchFamily="34" charset="-122"/>
                </a:endParaRPr>
              </a:p>
              <a:p>
                <a:pPr marL="628650" lvl="1" indent="-1714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在市场对称的情况下，只有在零售商付出最大努力情况下信息收集才</a:t>
                </a:r>
                <a:r>
                  <a:rPr lang="zh-CN" altLang="en-US" dirty="0"/>
                  <a:t>盈利。喜欢 产品</a:t>
                </a:r>
                <a:r>
                  <a:rPr lang="en-US" altLang="zh-CN" dirty="0"/>
                  <a:t>1 </a:t>
                </a:r>
                <a:r>
                  <a:rPr lang="zh-CN" altLang="en-US" dirty="0"/>
                  <a:t>的顾客数量等于喜欢 产品</a:t>
                </a:r>
                <a:r>
                  <a:rPr lang="en-US" altLang="zh-CN" dirty="0"/>
                  <a:t>2 </a:t>
                </a:r>
                <a:r>
                  <a:rPr lang="zh-CN" altLang="en-US" dirty="0"/>
                  <a:t>的顾客数量。</a:t>
                </a:r>
                <a:endParaRPr lang="en-US" dirty="0"/>
              </a:p>
            </p:txBody>
          </p:sp>
        </mc:Choice>
        <mc:Fallback xmlns="">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a:latin typeface="Cambria Math" panose="02040503050406030204" pitchFamily="18" charset="0"/>
                  </a:rPr>
                  <a:t>0&lt;𝛼&lt;1</a:t>
                </a:r>
                <a:endParaRPr lang="en-US" dirty="0"/>
              </a:p>
              <a:p>
                <a:pPr marL="628650" lvl="1" indent="-171450">
                  <a:buFont typeface="Arial" panose="020B0604020202020204" pitchFamily="34" charset="0"/>
                  <a:buChar char="•"/>
                </a:pPr>
                <a:r>
                  <a:rPr lang="en-US" b="0" i="0">
                    <a:latin typeface="Cambria Math" panose="02040503050406030204" pitchFamily="18" charset="0"/>
                  </a:rPr>
                  <a:t>𝑡&lt;2𝑣−2𝛼𝑣</a:t>
                </a:r>
                <a:r>
                  <a:rPr lang="en-US" dirty="0"/>
                  <a:t> : under</a:t>
                </a:r>
                <a:r>
                  <a:rPr lang="en-US" baseline="0" dirty="0"/>
                  <a:t> market a symmetry, the retailer increases his profit through dividing the customers into two groups: the majority of the customers who prefer product 1 and the minority of the customers who prefer product 2. The retailer can raise the price of product 1 for those who prefer product 1; similarly, raise the price of product 2 for those who prefer product 2. </a:t>
                </a:r>
                <a:r>
                  <a:rPr lang="en-US" b="1" baseline="0" dirty="0"/>
                  <a:t>Basically, information collection helps the retailer group the customers with similar preference together so that he can charge a different price for each group.</a:t>
                </a:r>
                <a:r>
                  <a:rPr lang="en-US" baseline="0" dirty="0"/>
                  <a:t> But at the very last stage, information collection does not help because of the low customer heterogeneity, which means neighboring customers share similar preference. Therefore, treating similar customers differently isn’t really better than treating them in </a:t>
                </a:r>
                <a:r>
                  <a:rPr lang="en-US" baseline="0"/>
                  <a:t>similar ways at the last stage. </a:t>
                </a:r>
                <a:endParaRPr lang="en-US" baseline="0" dirty="0"/>
              </a:p>
              <a:p>
                <a:pPr marL="628650" lvl="1" indent="-171450">
                  <a:buFont typeface="Arial" panose="020B0604020202020204" pitchFamily="34" charset="0"/>
                  <a:buChar char="•"/>
                </a:pPr>
                <a:r>
                  <a:rPr lang="en-US" b="0" i="0" baseline="0">
                    <a:latin typeface="Cambria Math" panose="02040503050406030204" pitchFamily="18" charset="0"/>
                  </a:rPr>
                  <a:t>𝑡&gt;2𝑣−2𝛼𝑣</a:t>
                </a:r>
                <a:r>
                  <a:rPr lang="en-US" baseline="0" dirty="0"/>
                  <a:t> : customers heterogeneity </a:t>
                </a:r>
              </a:p>
              <a:p>
                <a:pPr marL="628650" lvl="1" indent="-171450">
                  <a:buFont typeface="Arial" panose="020B0604020202020204" pitchFamily="34" charset="0"/>
                  <a:buChar char="•"/>
                </a:pPr>
                <a:r>
                  <a:rPr lang="en-US" b="0" i="0" baseline="0">
                    <a:latin typeface="Cambria Math" panose="02040503050406030204" pitchFamily="18" charset="0"/>
                  </a:rPr>
                  <a:t>𝑡=2𝑣−2𝛼𝑣</a:t>
                </a:r>
                <a:r>
                  <a:rPr lang="en-US" baseline="0" dirty="0"/>
                  <a:t> : there exist a threshold such that information collection from the customers is not profitable beyond the threshold and before the threshold. This short window is interesting because it asks the retailer to put just right amount of effort.</a:t>
                </a:r>
              </a:p>
              <a:p>
                <a:pPr marL="171450" lvl="0" indent="-171450">
                  <a:buFont typeface="Arial" panose="020B0604020202020204" pitchFamily="34" charset="0"/>
                  <a:buChar char="•"/>
                </a:pPr>
                <a:r>
                  <a:rPr lang="en-US" b="0" i="0">
                    <a:latin typeface="Cambria Math" panose="02040503050406030204" pitchFamily="18" charset="0"/>
                  </a:rPr>
                  <a:t>𝛼=1</a:t>
                </a:r>
                <a:endParaRPr lang="en-US" dirty="0"/>
              </a:p>
              <a:p>
                <a:pPr marL="628650" lvl="1" indent="-171450">
                  <a:buFont typeface="Arial" panose="020B0604020202020204" pitchFamily="34" charset="0"/>
                  <a:buChar char="•"/>
                </a:pPr>
                <a:r>
                  <a:rPr lang="en-US" dirty="0"/>
                  <a:t>Under market symmetry, information collection isn’t profitable until the retailer puts his maximum effort. The number of customers preferring product 1 equals to the number of customers preferring product 2. </a:t>
                </a:r>
                <a:r>
                  <a:rPr lang="zh-CN" altLang="en-US" dirty="0"/>
                  <a:t>解释一下 从 </a:t>
                </a:r>
                <a:r>
                  <a:rPr lang="en-US" altLang="zh-CN" b="0" i="0">
                    <a:latin typeface="Cambria Math" panose="02040503050406030204" pitchFamily="18" charset="0"/>
                  </a:rPr>
                  <a:t>𝑝</a:t>
                </a:r>
                <a:r>
                  <a:rPr lang="en-US" dirty="0"/>
                  <a:t> </a:t>
                </a:r>
                <a:r>
                  <a:rPr lang="zh-CN" altLang="en-US" dirty="0"/>
                  <a:t>和 </a:t>
                </a:r>
                <a:r>
                  <a:rPr lang="en-US" altLang="zh-CN" b="0" i="0">
                    <a:latin typeface="Cambria Math" panose="02040503050406030204" pitchFamily="18" charset="0"/>
                  </a:rPr>
                  <a:t>𝜙</a:t>
                </a:r>
                <a:r>
                  <a:rPr lang="en-US" dirty="0"/>
                  <a:t> </a:t>
                </a:r>
                <a:r>
                  <a:rPr lang="zh-CN" altLang="en-US" dirty="0"/>
                  <a:t>中到底发现了什么。不要试图强行解释道理，就说初期，</a:t>
                </a:r>
                <a:r>
                  <a:rPr lang="en-US" altLang="zh-CN" b="0" i="0">
                    <a:latin typeface="Cambria Math" panose="02040503050406030204" pitchFamily="18" charset="0"/>
                  </a:rPr>
                  <a:t>𝑝</a:t>
                </a:r>
                <a:r>
                  <a:rPr lang="en-US" dirty="0"/>
                  <a:t> </a:t>
                </a:r>
                <a:r>
                  <a:rPr lang="zh-CN" altLang="en-US" dirty="0"/>
                  <a:t>和 </a:t>
                </a:r>
                <a:r>
                  <a:rPr lang="en-US" altLang="zh-CN" b="0" i="0">
                    <a:latin typeface="Cambria Math" panose="02040503050406030204" pitchFamily="18" charset="0"/>
                  </a:rPr>
                  <a:t>𝜙</a:t>
                </a:r>
                <a:r>
                  <a:rPr lang="en-US" dirty="0"/>
                  <a:t> </a:t>
                </a:r>
                <a:r>
                  <a:rPr lang="zh-CN" altLang="en-US" dirty="0"/>
                  <a:t>不变</a:t>
                </a:r>
                <a:r>
                  <a:rPr lang="en-US" altLang="zh-CN" dirty="0"/>
                  <a:t>(</a:t>
                </a:r>
                <a:r>
                  <a:rPr lang="zh-CN" altLang="en-US" dirty="0"/>
                  <a:t>很可能是因为 </a:t>
                </a:r>
                <a:r>
                  <a:rPr lang="en-US" altLang="zh-CN" dirty="0"/>
                  <a:t>market asymmetry)</a:t>
                </a:r>
                <a:r>
                  <a:rPr lang="zh-CN" altLang="en-US" dirty="0"/>
                  <a:t>，但是之后开始增长是因为 </a:t>
                </a:r>
                <a:r>
                  <a:rPr lang="en-US" altLang="zh-CN" dirty="0"/>
                  <a:t>customer </a:t>
                </a:r>
                <a:r>
                  <a:rPr lang="en-US" altLang="zh-CN" dirty="0" err="1"/>
                  <a:t>heterogeinity</a:t>
                </a:r>
                <a:r>
                  <a:rPr lang="en-US" altLang="zh-CN" dirty="0"/>
                  <a:t> </a:t>
                </a:r>
                <a:endParaRPr lang="en-US" dirty="0"/>
              </a:p>
            </p:txBody>
          </p:sp>
        </mc:Fallback>
      </mc:AlternateContent>
      <p:sp>
        <p:nvSpPr>
          <p:cNvPr id="4" name="Slide Number Placeholder 3"/>
          <p:cNvSpPr>
            <a:spLocks noGrp="1"/>
          </p:cNvSpPr>
          <p:nvPr>
            <p:ph type="sldNum" sz="quarter" idx="5"/>
          </p:nvPr>
        </p:nvSpPr>
        <p:spPr/>
        <p:txBody>
          <a:bodyPr/>
          <a:lstStyle/>
          <a:p>
            <a:fld id="{2CCCA9A3-5FD0-44FE-9B56-EF6C78766616}" type="slidenum">
              <a:rPr lang="en-US" smtClean="0"/>
              <a:t>10</a:t>
            </a:fld>
            <a:endParaRPr lang="en-US"/>
          </a:p>
        </p:txBody>
      </p:sp>
    </p:spTree>
    <p:extLst>
      <p:ext uri="{BB962C8B-B14F-4D97-AF65-F5344CB8AC3E}">
        <p14:creationId xmlns:p14="http://schemas.microsoft.com/office/powerpoint/2010/main" val="1242220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CCA9A3-5FD0-44FE-9B56-EF6C78766616}" type="slidenum">
              <a:rPr lang="en-US" smtClean="0"/>
              <a:t>11</a:t>
            </a:fld>
            <a:endParaRPr lang="en-US"/>
          </a:p>
        </p:txBody>
      </p:sp>
    </p:spTree>
    <p:extLst>
      <p:ext uri="{BB962C8B-B14F-4D97-AF65-F5344CB8AC3E}">
        <p14:creationId xmlns:p14="http://schemas.microsoft.com/office/powerpoint/2010/main" val="4119496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1" i="0" kern="1200" dirty="0">
                <a:solidFill>
                  <a:schemeClr val="tx1"/>
                </a:solidFill>
                <a:effectLst/>
                <a:latin typeface="微软雅黑" panose="020B0503020204020204" pitchFamily="34" charset="-122"/>
                <a:ea typeface="微软雅黑" panose="020B0503020204020204" pitchFamily="34" charset="-122"/>
                <a:cs typeface="+mn-cs"/>
              </a:rPr>
              <a:t>Birchbox</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：每盒中有四到五种精选的化妆品样品，或其他美容相关产品。</a:t>
            </a:r>
          </a:p>
          <a:p>
            <a:endPar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endParaRPr>
          </a:p>
          <a:p>
            <a:r>
              <a:rPr lang="en-US" altLang="zh-CN" sz="1200" b="1" i="0" kern="1200" dirty="0">
                <a:solidFill>
                  <a:schemeClr val="tx1"/>
                </a:solidFill>
                <a:effectLst/>
                <a:latin typeface="微软雅黑" panose="020B0503020204020204" pitchFamily="34" charset="-122"/>
                <a:ea typeface="微软雅黑" panose="020B0503020204020204" pitchFamily="34" charset="-122"/>
                <a:cs typeface="+mn-cs"/>
              </a:rPr>
              <a:t>Stitch Fix </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提供个人造型服务，以一次性造型费的方式寄送个人挑选的服装和配饰物品。 顾客在网上填写一份关于自己风格喜好的调查表。该公司的造型师会挑选</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5</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件商品寄给顾客。造型师会根据顾客的调查问卷挑选商品。</a:t>
            </a:r>
          </a:p>
          <a:p>
            <a:endPar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endParaRPr>
          </a:p>
          <a:p>
            <a:r>
              <a:rPr lang="en-US" altLang="zh-CN" sz="1200" b="1" i="0" kern="1200" dirty="0" err="1">
                <a:solidFill>
                  <a:schemeClr val="tx1"/>
                </a:solidFill>
                <a:effectLst/>
                <a:latin typeface="微软雅黑" panose="020B0503020204020204" pitchFamily="34" charset="-122"/>
                <a:ea typeface="微软雅黑" panose="020B0503020204020204" pitchFamily="34" charset="-122"/>
                <a:cs typeface="+mn-cs"/>
              </a:rPr>
              <a:t>VineBox</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：每月给用户寄送三杯葡萄酒。这三管葡萄酒是由世界各地的专家团队精心挑选出来的。该公司的目标是通过提供品酒笔记来简化葡萄酒，而不是像长长的酒单那样给人带来不便。</a:t>
            </a:r>
            <a:endParaRPr lang="en-US" sz="1200" b="0" i="0" kern="1200" dirty="0">
              <a:solidFill>
                <a:schemeClr val="tx1"/>
              </a:solidFill>
              <a:effectLst/>
              <a:latin typeface="微软雅黑" panose="020B0503020204020204" pitchFamily="34" charset="-122"/>
              <a:ea typeface="微软雅黑" panose="020B0503020204020204" pitchFamily="34" charset="-122"/>
              <a:cs typeface="+mn-cs"/>
            </a:endParaRPr>
          </a:p>
          <a:p>
            <a:endParaRPr lang="en-US" dirty="0"/>
          </a:p>
        </p:txBody>
      </p:sp>
      <p:sp>
        <p:nvSpPr>
          <p:cNvPr id="4" name="Slide Number Placeholder 3"/>
          <p:cNvSpPr>
            <a:spLocks noGrp="1"/>
          </p:cNvSpPr>
          <p:nvPr>
            <p:ph type="sldNum" sz="quarter" idx="5"/>
          </p:nvPr>
        </p:nvSpPr>
        <p:spPr/>
        <p:txBody>
          <a:bodyPr/>
          <a:lstStyle/>
          <a:p>
            <a:fld id="{2CCCA9A3-5FD0-44FE-9B56-EF6C78766616}" type="slidenum">
              <a:rPr lang="en-US" smtClean="0"/>
              <a:t>2</a:t>
            </a:fld>
            <a:endParaRPr lang="en-US"/>
          </a:p>
        </p:txBody>
      </p:sp>
    </p:spTree>
    <p:extLst>
      <p:ext uri="{BB962C8B-B14F-4D97-AF65-F5344CB8AC3E}">
        <p14:creationId xmlns:p14="http://schemas.microsoft.com/office/powerpoint/2010/main" val="43025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CCA9A3-5FD0-44FE-9B56-EF6C78766616}" type="slidenum">
              <a:rPr lang="en-US" smtClean="0"/>
              <a:t>3</a:t>
            </a:fld>
            <a:endParaRPr lang="en-US"/>
          </a:p>
        </p:txBody>
      </p:sp>
    </p:spTree>
    <p:extLst>
      <p:ext uri="{BB962C8B-B14F-4D97-AF65-F5344CB8AC3E}">
        <p14:creationId xmlns:p14="http://schemas.microsoft.com/office/powerpoint/2010/main" val="3795547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CCA9A3-5FD0-44FE-9B56-EF6C78766616}" type="slidenum">
              <a:rPr lang="en-US" smtClean="0"/>
              <a:t>4</a:t>
            </a:fld>
            <a:endParaRPr lang="en-US"/>
          </a:p>
        </p:txBody>
      </p:sp>
    </p:spTree>
    <p:extLst>
      <p:ext uri="{BB962C8B-B14F-4D97-AF65-F5344CB8AC3E}">
        <p14:creationId xmlns:p14="http://schemas.microsoft.com/office/powerpoint/2010/main" val="62755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1" dirty="0" err="1">
                <a:latin typeface="微软雅黑" panose="020B0503020204020204" pitchFamily="34" charset="-122"/>
                <a:ea typeface="微软雅黑" panose="020B0503020204020204" pitchFamily="34" charset="-122"/>
              </a:rPr>
              <a:t>Hotelling</a:t>
            </a:r>
            <a:r>
              <a:rPr lang="zh-CN" altLang="en-US" b="1" dirty="0">
                <a:latin typeface="微软雅黑" panose="020B0503020204020204" pitchFamily="34" charset="-122"/>
                <a:ea typeface="微软雅黑" panose="020B0503020204020204" pitchFamily="34" charset="-122"/>
              </a:rPr>
              <a:t>模型</a:t>
            </a:r>
            <a:r>
              <a:rPr lang="zh-CN" altLang="en-US" dirty="0">
                <a:latin typeface="微软雅黑" panose="020B0503020204020204" pitchFamily="34" charset="-122"/>
                <a:ea typeface="微软雅黑" panose="020B0503020204020204" pitchFamily="34" charset="-122"/>
              </a:rPr>
              <a:t>是指经济学中的一种垄断竞争模式，它展示了消费者对特定品牌商品及其位置的偏好。</a:t>
            </a:r>
          </a:p>
          <a:p>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en-US" altLang="zh-CN" b="0" dirty="0" err="1">
                <a:latin typeface="微软雅黑" panose="020B0503020204020204" pitchFamily="34" charset="-122"/>
                <a:ea typeface="微软雅黑" panose="020B0503020204020204" pitchFamily="34" charset="-122"/>
              </a:rPr>
              <a:t>Hotelling</a:t>
            </a:r>
            <a:r>
              <a:rPr lang="zh-CN" altLang="en-US" dirty="0">
                <a:latin typeface="微软雅黑" panose="020B0503020204020204" pitchFamily="34" charset="-122"/>
                <a:ea typeface="微软雅黑" panose="020B0503020204020204" pitchFamily="34" charset="-122"/>
              </a:rPr>
              <a:t>线基本特征</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marL="228600" indent="-228600">
              <a:buAutoNum type="arabicPeriod"/>
            </a:pPr>
            <a:r>
              <a:rPr lang="zh-CN" altLang="en-US" dirty="0">
                <a:latin typeface="微软雅黑" panose="020B0503020204020204" pitchFamily="34" charset="-122"/>
                <a:ea typeface="微软雅黑" panose="020B0503020204020204" pitchFamily="34" charset="-122"/>
              </a:rPr>
              <a:t>描绘一个存在于区间 </a:t>
            </a:r>
            <a:r>
              <a:rPr lang="en-US" altLang="zh-CN" dirty="0">
                <a:latin typeface="微软雅黑" panose="020B0503020204020204" pitchFamily="34" charset="-122"/>
                <a:ea typeface="微软雅黑" panose="020B0503020204020204" pitchFamily="34" charset="-122"/>
              </a:rPr>
              <a:t>[0,1] </a:t>
            </a:r>
            <a:r>
              <a:rPr lang="zh-CN" altLang="en-US" dirty="0">
                <a:latin typeface="微软雅黑" panose="020B0503020204020204" pitchFamily="34" charset="-122"/>
                <a:ea typeface="微软雅黑" panose="020B0503020204020204" pitchFamily="34" charset="-122"/>
              </a:rPr>
              <a:t>的线性的世界。</a:t>
            </a:r>
            <a:endParaRPr lang="en-US" altLang="zh-CN" dirty="0">
              <a:latin typeface="微软雅黑" panose="020B0503020204020204" pitchFamily="34" charset="-122"/>
              <a:ea typeface="微软雅黑" panose="020B0503020204020204" pitchFamily="34" charset="-122"/>
            </a:endParaRPr>
          </a:p>
          <a:p>
            <a:pPr marL="228600" indent="-228600">
              <a:buAutoNum type="arabicPeriod"/>
            </a:pPr>
            <a:r>
              <a:rPr lang="zh-CN" altLang="en-US" dirty="0">
                <a:latin typeface="微软雅黑" panose="020B0503020204020204" pitchFamily="34" charset="-122"/>
                <a:ea typeface="微软雅黑" panose="020B0503020204020204" pitchFamily="34" charset="-122"/>
              </a:rPr>
              <a:t>消费者沿着这个区间均匀分布。</a:t>
            </a:r>
            <a:endParaRPr lang="en-US" altLang="zh-CN" dirty="0">
              <a:latin typeface="微软雅黑" panose="020B0503020204020204" pitchFamily="34" charset="-122"/>
              <a:ea typeface="微软雅黑" panose="020B0503020204020204" pitchFamily="34" charset="-122"/>
            </a:endParaRPr>
          </a:p>
          <a:p>
            <a:pPr marL="228600" indent="-228600">
              <a:buAutoNum type="arabicPeriod"/>
            </a:pPr>
            <a:r>
              <a:rPr lang="zh-CN" altLang="en-US" dirty="0">
                <a:latin typeface="微软雅黑" panose="020B0503020204020204" pitchFamily="34" charset="-122"/>
                <a:ea typeface="微软雅黑" panose="020B0503020204020204" pitchFamily="34" charset="-122"/>
              </a:rPr>
              <a:t>存在</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种产品，分别位于每个端点。企业销售同质的商品，但企业之间的唯一区别是它们位置的不同。</a:t>
            </a:r>
          </a:p>
          <a:p>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概率产品</a:t>
            </a:r>
            <a:r>
              <a:rPr lang="zh-CN" altLang="en-US" b="0" dirty="0">
                <a:latin typeface="微软雅黑" panose="020B0503020204020204" pitchFamily="34" charset="-122"/>
                <a:ea typeface="微软雅黑" panose="020B0503020204020204" pitchFamily="34" charset="-122"/>
              </a:rPr>
              <a:t>的例子：</a:t>
            </a:r>
            <a:endParaRPr lang="en-US" altLang="zh-CN" b="1" dirty="0">
              <a:latin typeface="微软雅黑" panose="020B0503020204020204" pitchFamily="34" charset="-122"/>
              <a:ea typeface="微软雅黑" panose="020B0503020204020204" pitchFamily="34" charset="-122"/>
            </a:endParaRPr>
          </a:p>
          <a:p>
            <a:pPr marL="228600" indent="-228600">
              <a:buFont typeface="+mj-lt"/>
              <a:buAutoNum type="arabicPeriod"/>
            </a:pPr>
            <a:r>
              <a:rPr lang="en-US" altLang="zh-CN" dirty="0">
                <a:latin typeface="微软雅黑" panose="020B0503020204020204" pitchFamily="34" charset="-122"/>
                <a:ea typeface="微软雅黑" panose="020B0503020204020204" pitchFamily="34" charset="-122"/>
              </a:rPr>
              <a:t>Priceline</a:t>
            </a:r>
            <a:r>
              <a:rPr lang="zh-CN" altLang="en-US" dirty="0">
                <a:latin typeface="微软雅黑" panose="020B0503020204020204" pitchFamily="34" charset="-122"/>
                <a:ea typeface="微软雅黑" panose="020B0503020204020204" pitchFamily="34" charset="-122"/>
              </a:rPr>
              <a:t>公司提供价格未知的的酒店房间预定，买家可以指定日期、城市和大概的质量。</a:t>
            </a: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微软雅黑" panose="020B0503020204020204" pitchFamily="34" charset="-122"/>
                <a:ea typeface="微软雅黑" panose="020B0503020204020204" pitchFamily="34" charset="-122"/>
              </a:rPr>
              <a:t>概率产品</a:t>
            </a:r>
            <a:r>
              <a:rPr lang="zh-CN" altLang="en-US" b="0" dirty="0">
                <a:latin typeface="微软雅黑" panose="020B0503020204020204" pitchFamily="34" charset="-122"/>
                <a:ea typeface="微软雅黑" panose="020B0503020204020204" pitchFamily="34" charset="-122"/>
              </a:rPr>
              <a:t>的定义：</a:t>
            </a:r>
            <a:endParaRPr lang="en-US" altLang="zh-CN" b="1"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概率商品不是一种具体的产品或服务，而是一种报价。这种报价涉及了顾客获得多件不同商品的概率。在概率销售策略下，卖多种商品的商家利用现有的不同产品或服务创造出概率商品，并提供这种概率商品作为额外的购买选择。概率销售策略使卖家能够从引入一种新的买方不确定性，即产品分配中的不确定性。</a:t>
            </a:r>
          </a:p>
          <a:p>
            <a:endParaRPr lang="en-US" dirty="0">
              <a:latin typeface="微软雅黑" panose="020B0503020204020204" pitchFamily="34" charset="-122"/>
              <a:ea typeface="微软雅黑" panose="020B0503020204020204" pitchFamily="34" charset="-122"/>
            </a:endParaRPr>
          </a:p>
        </p:txBody>
      </p:sp>
      <p:sp>
        <p:nvSpPr>
          <p:cNvPr id="4" name="Slide Number Placeholder 3"/>
          <p:cNvSpPr>
            <a:spLocks noGrp="1"/>
          </p:cNvSpPr>
          <p:nvPr>
            <p:ph type="sldNum" sz="quarter" idx="5"/>
          </p:nvPr>
        </p:nvSpPr>
        <p:spPr/>
        <p:txBody>
          <a:bodyPr/>
          <a:lstStyle/>
          <a:p>
            <a:fld id="{2CCCA9A3-5FD0-44FE-9B56-EF6C78766616}" type="slidenum">
              <a:rPr lang="en-US" smtClean="0"/>
              <a:t>5</a:t>
            </a:fld>
            <a:endParaRPr lang="en-US"/>
          </a:p>
        </p:txBody>
      </p:sp>
    </p:spTree>
    <p:extLst>
      <p:ext uri="{BB962C8B-B14F-4D97-AF65-F5344CB8AC3E}">
        <p14:creationId xmlns:p14="http://schemas.microsoft.com/office/powerpoint/2010/main" val="1169472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228600" indent="-228600">
                  <a:buAutoNum type="arabicPeriod"/>
                </a:pPr>
                <a:r>
                  <a:rPr lang="en-US" sz="900" dirty="0">
                    <a:latin typeface="微软雅黑" panose="020B0503020204020204" pitchFamily="34" charset="-122"/>
                    <a:ea typeface="微软雅黑" panose="020B0503020204020204" pitchFamily="34" charset="-122"/>
                  </a:rPr>
                  <a:t>该模型参数的含义: v, x, p, </a:t>
                </a:r>
                <a14:m>
                  <m:oMath xmlns:m="http://schemas.openxmlformats.org/officeDocument/2006/math">
                    <m:r>
                      <a:rPr lang="en-US" sz="900" b="0" i="1" smtClean="0">
                        <a:latin typeface="Cambria Math" panose="02040503050406030204" pitchFamily="18" charset="0"/>
                      </a:rPr>
                      <m:t>𝜙</m:t>
                    </m:r>
                  </m:oMath>
                </a14:m>
                <a:endParaRPr lang="en-US" sz="900" dirty="0">
                  <a:latin typeface="微软雅黑" panose="020B0503020204020204" pitchFamily="34" charset="-122"/>
                  <a:ea typeface="微软雅黑" panose="020B0503020204020204" pitchFamily="34" charset="-122"/>
                </a:endParaRP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900" dirty="0">
                    <a:latin typeface="微软雅黑" panose="020B0503020204020204" pitchFamily="34" charset="-122"/>
                    <a:ea typeface="微软雅黑" panose="020B0503020204020204" pitchFamily="34" charset="-122"/>
                  </a:rPr>
                  <a:t>v :</a:t>
                </a:r>
                <a:r>
                  <a:rPr lang="zh-CN" altLang="en-US" sz="900" dirty="0">
                    <a:latin typeface="微软雅黑" panose="020B0503020204020204" pitchFamily="34" charset="-122"/>
                    <a:ea typeface="微软雅黑" panose="020B0503020204020204" pitchFamily="34" charset="-122"/>
                  </a:rPr>
                  <a:t>当两个博弈成员的 </a:t>
                </a:r>
                <a:r>
                  <a:rPr lang="en-US" altLang="zh-CN" sz="900" dirty="0">
                    <a:latin typeface="微软雅黑" panose="020B0503020204020204" pitchFamily="34" charset="-122"/>
                    <a:ea typeface="微软雅黑" panose="020B0503020204020204" pitchFamily="34" charset="-122"/>
                  </a:rPr>
                  <a:t>v </a:t>
                </a:r>
                <a:r>
                  <a:rPr lang="zh-CN" altLang="en-US" sz="900" dirty="0">
                    <a:latin typeface="微软雅黑" panose="020B0503020204020204" pitchFamily="34" charset="-122"/>
                    <a:ea typeface="微软雅黑" panose="020B0503020204020204" pitchFamily="34" charset="-122"/>
                  </a:rPr>
                  <a:t>相同时，喜欢 产品</a:t>
                </a:r>
                <a:r>
                  <a:rPr lang="en-US" altLang="zh-CN" sz="900" dirty="0">
                    <a:latin typeface="微软雅黑" panose="020B0503020204020204" pitchFamily="34" charset="-122"/>
                    <a:ea typeface="微软雅黑" panose="020B0503020204020204" pitchFamily="34" charset="-122"/>
                  </a:rPr>
                  <a:t>1 </a:t>
                </a:r>
                <a:r>
                  <a:rPr lang="zh-CN" altLang="en-US" sz="900" dirty="0">
                    <a:latin typeface="微软雅黑" panose="020B0503020204020204" pitchFamily="34" charset="-122"/>
                    <a:ea typeface="微软雅黑" panose="020B0503020204020204" pitchFamily="34" charset="-122"/>
                  </a:rPr>
                  <a:t>的顾客数量等于喜欢 产品</a:t>
                </a:r>
                <a:r>
                  <a:rPr lang="en-US" altLang="zh-CN" sz="900" dirty="0">
                    <a:latin typeface="微软雅黑" panose="020B0503020204020204" pitchFamily="34" charset="-122"/>
                    <a:ea typeface="微软雅黑" panose="020B0503020204020204" pitchFamily="34" charset="-122"/>
                  </a:rPr>
                  <a:t>2 </a:t>
                </a:r>
                <a:r>
                  <a:rPr lang="zh-CN" altLang="en-US" sz="900" dirty="0">
                    <a:latin typeface="微软雅黑" panose="020B0503020204020204" pitchFamily="34" charset="-122"/>
                    <a:ea typeface="微软雅黑" panose="020B0503020204020204" pitchFamily="34" charset="-122"/>
                  </a:rPr>
                  <a:t>的顾客数量</a:t>
                </a:r>
                <a:r>
                  <a:rPr lang="en-US" altLang="zh-CN" sz="900" dirty="0">
                    <a:latin typeface="微软雅黑" panose="020B0503020204020204" pitchFamily="34" charset="-122"/>
                    <a:ea typeface="微软雅黑" panose="020B0503020204020204" pitchFamily="34" charset="-122"/>
                  </a:rPr>
                  <a:t>(</a:t>
                </a:r>
                <a:r>
                  <a:rPr lang="zh-CN" altLang="en-US" sz="900" dirty="0">
                    <a:latin typeface="微软雅黑" panose="020B0503020204020204" pitchFamily="34" charset="-122"/>
                    <a:ea typeface="微软雅黑" panose="020B0503020204020204" pitchFamily="34" charset="-122"/>
                  </a:rPr>
                  <a:t>市场对称性</a:t>
                </a:r>
                <a:r>
                  <a:rPr lang="en-US" altLang="zh-CN" sz="900" dirty="0">
                    <a:latin typeface="微软雅黑" panose="020B0503020204020204" pitchFamily="34" charset="-122"/>
                    <a:ea typeface="微软雅黑" panose="020B0503020204020204" pitchFamily="34" charset="-122"/>
                  </a:rPr>
                  <a:t>)</a:t>
                </a:r>
                <a:endParaRPr lang="en-US" sz="900" dirty="0">
                  <a:latin typeface="微软雅黑" panose="020B0503020204020204" pitchFamily="34" charset="-122"/>
                  <a:ea typeface="微软雅黑" panose="020B0503020204020204" pitchFamily="34" charset="-122"/>
                </a:endParaRP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900" dirty="0">
                    <a:latin typeface="微软雅黑" panose="020B0503020204020204" pitchFamily="34" charset="-122"/>
                    <a:ea typeface="微软雅黑" panose="020B0503020204020204" pitchFamily="34" charset="-122"/>
                  </a:rPr>
                  <a:t>t : </a:t>
                </a:r>
                <a:r>
                  <a:rPr lang="zh-CN" altLang="en-US" sz="900" dirty="0">
                    <a:latin typeface="微软雅黑" panose="020B0503020204020204" pitchFamily="34" charset="-122"/>
                    <a:ea typeface="微软雅黑" panose="020B0503020204020204" pitchFamily="34" charset="-122"/>
                  </a:rPr>
                  <a:t>当 </a:t>
                </a:r>
                <a:r>
                  <a:rPr lang="en-US" altLang="zh-CN" sz="900" dirty="0">
                    <a:latin typeface="微软雅黑" panose="020B0503020204020204" pitchFamily="34" charset="-122"/>
                    <a:ea typeface="微软雅黑" panose="020B0503020204020204" pitchFamily="34" charset="-122"/>
                  </a:rPr>
                  <a:t>t </a:t>
                </a:r>
                <a:r>
                  <a:rPr lang="zh-CN" altLang="en-US" sz="900" dirty="0">
                    <a:latin typeface="微软雅黑" panose="020B0503020204020204" pitchFamily="34" charset="-122"/>
                    <a:ea typeface="微软雅黑" panose="020B0503020204020204" pitchFamily="34" charset="-122"/>
                  </a:rPr>
                  <a:t>小的时候，相邻的顾客有相似的偏好。当 </a:t>
                </a:r>
                <a:r>
                  <a:rPr lang="en-US" altLang="zh-CN" sz="900" dirty="0">
                    <a:latin typeface="微软雅黑" panose="020B0503020204020204" pitchFamily="34" charset="-122"/>
                    <a:ea typeface="微软雅黑" panose="020B0503020204020204" pitchFamily="34" charset="-122"/>
                  </a:rPr>
                  <a:t>t </a:t>
                </a:r>
                <a:r>
                  <a:rPr lang="zh-CN" altLang="en-US" sz="900" dirty="0">
                    <a:latin typeface="微软雅黑" panose="020B0503020204020204" pitchFamily="34" charset="-122"/>
                    <a:ea typeface="微软雅黑" panose="020B0503020204020204" pitchFamily="34" charset="-122"/>
                  </a:rPr>
                  <a:t>大时，相邻的顾客分享不同的偏好（顾客异质性）</a:t>
                </a:r>
              </a:p>
              <a:p>
                <a:pPr marL="685800" lvl="1" indent="-228600">
                  <a:buAutoNum type="arabicPeriod"/>
                </a:pPr>
                <a:endParaRPr lang="en-US" sz="900" dirty="0">
                  <a:latin typeface="微软雅黑" panose="020B0503020204020204" pitchFamily="34" charset="-122"/>
                  <a:ea typeface="微软雅黑" panose="020B0503020204020204" pitchFamily="34" charset="-122"/>
                </a:endParaRPr>
              </a:p>
              <a:p>
                <a:pPr marL="228600" indent="-228600">
                  <a:buAutoNum type="arabicPeriod"/>
                </a:pPr>
                <a:r>
                  <a:rPr lang="zh-CN" altLang="en-US" sz="900" dirty="0">
                    <a:latin typeface="微软雅黑" panose="020B0503020204020204" pitchFamily="34" charset="-122"/>
                    <a:ea typeface="微软雅黑" panose="020B0503020204020204" pitchFamily="34" charset="-122"/>
                  </a:rPr>
                  <a:t>这里强调 </a:t>
                </a:r>
                <a14:m>
                  <m:oMath xmlns:m="http://schemas.openxmlformats.org/officeDocument/2006/math">
                    <m:sSub>
                      <m:sSubPr>
                        <m:ctrlPr>
                          <a:rPr lang="en-US" sz="900" b="0" i="1" dirty="0" smtClean="0">
                            <a:latin typeface="Cambria Math" panose="02040503050406030204" pitchFamily="18" charset="0"/>
                          </a:rPr>
                        </m:ctrlPr>
                      </m:sSubPr>
                      <m:e>
                        <m:r>
                          <a:rPr lang="en-US" sz="900" i="1" dirty="0" smtClean="0">
                            <a:latin typeface="Cambria Math" panose="02040503050406030204" pitchFamily="18" charset="0"/>
                          </a:rPr>
                          <m:t>𝑢</m:t>
                        </m:r>
                      </m:e>
                      <m:sub>
                        <m:r>
                          <a:rPr lang="en-US" sz="900" b="0" i="1" dirty="0" smtClean="0">
                            <a:latin typeface="Cambria Math" panose="02040503050406030204" pitchFamily="18" charset="0"/>
                          </a:rPr>
                          <m:t>𝑜</m:t>
                        </m:r>
                      </m:sub>
                    </m:sSub>
                  </m:oMath>
                </a14:m>
                <a:r>
                  <a:rPr lang="en-US" sz="900" dirty="0">
                    <a:latin typeface="微软雅黑" panose="020B0503020204020204" pitchFamily="34" charset="-122"/>
                    <a:ea typeface="微软雅黑" panose="020B0503020204020204" pitchFamily="34" charset="-122"/>
                  </a:rPr>
                  <a:t> :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a:latin typeface="微软雅黑" panose="020B0503020204020204" pitchFamily="34" charset="-122"/>
                    <a:ea typeface="微软雅黑" panose="020B0503020204020204" pitchFamily="34" charset="-122"/>
                  </a:rPr>
                  <a:t>𝜙</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客户有概率 𝜙 收到 产品</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，概率 </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𝜙 收到 产品</a:t>
                </a:r>
                <a:r>
                  <a:rPr lang="en-US" altLang="zh-CN" dirty="0">
                    <a:latin typeface="微软雅黑" panose="020B0503020204020204" pitchFamily="34" charset="-122"/>
                    <a:ea typeface="微软雅黑" panose="020B0503020204020204" pitchFamily="34" charset="-122"/>
                  </a:rPr>
                  <a:t>2</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a:latin typeface="微软雅黑" panose="020B0503020204020204" pitchFamily="34" charset="-122"/>
                    <a:ea typeface="微软雅黑" panose="020B0503020204020204" pitchFamily="34" charset="-122"/>
                  </a:rPr>
                  <a:t>零售商的决策变量：价格 和 𝜙</a:t>
                </a:r>
                <a:endParaRPr lang="en-US" altLang="zh-CN" dirty="0">
                  <a:latin typeface="微软雅黑" panose="020B0503020204020204" pitchFamily="34" charset="-122"/>
                  <a:ea typeface="微软雅黑" panose="020B0503020204020204" pitchFamily="34" charset="-122"/>
                </a:endParaRPr>
              </a:p>
              <a:p>
                <a:pPr marL="457200" marR="0" lvl="1" indent="0" algn="l" defTabSz="914400" rtl="0" eaLnBrk="1" fontAlgn="auto" latinLnBrk="0" hangingPunct="1">
                  <a:lnSpc>
                    <a:spcPct val="100000"/>
                  </a:lnSpc>
                  <a:spcBef>
                    <a:spcPts val="0"/>
                  </a:spcBef>
                  <a:spcAft>
                    <a:spcPts val="0"/>
                  </a:spcAft>
                  <a:buClrTx/>
                  <a:buSzTx/>
                  <a:buFont typeface="+mj-lt"/>
                  <a:buNone/>
                  <a:tabLst/>
                  <a:defRPr/>
                </a:pPr>
                <a:endParaRPr lang="en-US" dirty="0">
                  <a:latin typeface="微软雅黑" panose="020B0503020204020204" pitchFamily="34" charset="-122"/>
                  <a:ea typeface="微软雅黑" panose="020B0503020204020204" pitchFamily="34" charset="-122"/>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latin typeface="微软雅黑" panose="020B0503020204020204" pitchFamily="34" charset="-122"/>
                    <a:ea typeface="微软雅黑" panose="020B0503020204020204" pitchFamily="34" charset="-122"/>
                  </a:rPr>
                  <a:t>为什么概率商品能提高利润</a:t>
                </a:r>
                <a:r>
                  <a:rPr lang="en-US" altLang="zh-CN" dirty="0">
                    <a:latin typeface="微软雅黑" panose="020B0503020204020204" pitchFamily="34" charset="-122"/>
                    <a:ea typeface="微软雅黑" panose="020B0503020204020204" pitchFamily="34" charset="-122"/>
                  </a:rPr>
                  <a:t>?</a:t>
                </a:r>
                <a:endParaRPr lang="en-US" dirty="0">
                  <a:latin typeface="微软雅黑" panose="020B0503020204020204" pitchFamily="34" charset="-122"/>
                  <a:ea typeface="微软雅黑" panose="020B0503020204020204" pitchFamily="34" charset="-122"/>
                </a:endParaRP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latin typeface="微软雅黑" panose="020B0503020204020204" pitchFamily="34" charset="-122"/>
                    <a:ea typeface="微软雅黑" panose="020B0503020204020204" pitchFamily="34" charset="-122"/>
                  </a:rPr>
                  <a:t>将那些在产品</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和产品</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之间无所谓的顾客与其他顾客分开。这样，零售商就可以为那些对产品</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和产品</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不感兴趣的顾客设定更高的价格</a:t>
                </a:r>
                <a:endParaRPr lang="en-US" altLang="zh-CN" dirty="0">
                  <a:latin typeface="微软雅黑" panose="020B0503020204020204" pitchFamily="34" charset="-122"/>
                  <a:ea typeface="微软雅黑" panose="020B0503020204020204" pitchFamily="34" charset="-122"/>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lang="zh-CN" altLang="en-US" dirty="0">
                  <a:latin typeface="微软雅黑" panose="020B0503020204020204" pitchFamily="34" charset="-122"/>
                  <a:ea typeface="微软雅黑" panose="020B0503020204020204" pitchFamily="34" charset="-122"/>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latin typeface="微软雅黑" panose="020B0503020204020204" pitchFamily="34" charset="-122"/>
                    <a:ea typeface="微软雅黑" panose="020B0503020204020204" pitchFamily="34" charset="-122"/>
                  </a:rPr>
                  <a:t>子博弈完美纳什均衡法</a:t>
                </a:r>
                <a:endParaRPr lang="en-US" dirty="0">
                  <a:latin typeface="微软雅黑" panose="020B0503020204020204" pitchFamily="34" charset="-122"/>
                  <a:ea typeface="微软雅黑" panose="020B0503020204020204" pitchFamily="34" charset="-122"/>
                </a:endParaRP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latin typeface="微软雅黑" panose="020B0503020204020204" pitchFamily="34" charset="-122"/>
                    <a:ea typeface="微软雅黑" panose="020B0503020204020204" pitchFamily="34" charset="-122"/>
                  </a:rPr>
                  <a:t>事件的顺序</a:t>
                </a:r>
                <a:endParaRPr lang="en-US" dirty="0">
                  <a:latin typeface="微软雅黑" panose="020B0503020204020204" pitchFamily="34" charset="-122"/>
                  <a:ea typeface="微软雅黑" panose="020B0503020204020204" pitchFamily="34" charset="-122"/>
                </a:endParaRPr>
              </a:p>
              <a:p>
                <a:pPr marL="685800" lvl="1" indent="-228600">
                  <a:buAutoNum type="arabicPeriod"/>
                </a:pPr>
                <a:r>
                  <a:rPr lang="zh-CN" altLang="en-US" dirty="0">
                    <a:latin typeface="微软雅黑" panose="020B0503020204020204" pitchFamily="34" charset="-122"/>
                    <a:ea typeface="微软雅黑" panose="020B0503020204020204" pitchFamily="34" charset="-122"/>
                  </a:rPr>
                  <a:t>决策变量</a:t>
                </a:r>
                <a:endParaRPr lang="en-US" dirty="0">
                  <a:latin typeface="微软雅黑" panose="020B0503020204020204" pitchFamily="34" charset="-122"/>
                  <a:ea typeface="微软雅黑" panose="020B0503020204020204" pitchFamily="34" charset="-122"/>
                </a:endParaRPr>
              </a:p>
            </p:txBody>
          </p:sp>
        </mc:Choice>
        <mc:Fallback xmlns="">
          <p:sp>
            <p:nvSpPr>
              <p:cNvPr id="3" name="Notes Placeholder 2"/>
              <p:cNvSpPr>
                <a:spLocks noGrp="1"/>
              </p:cNvSpPr>
              <p:nvPr>
                <p:ph type="body" idx="1"/>
              </p:nvPr>
            </p:nvSpPr>
            <p:spPr/>
            <p:txBody>
              <a:bodyPr/>
              <a:lstStyle/>
              <a:p>
                <a:pPr marL="228600" indent="-228600">
                  <a:buAutoNum type="arabicPeriod"/>
                </a:pPr>
                <a:r>
                  <a:rPr lang="en-US" sz="900" dirty="0"/>
                  <a:t>Go through notations : v, x, p, </a:t>
                </a:r>
                <a:r>
                  <a:rPr lang="en-US" sz="900" b="0" i="0">
                    <a:latin typeface="Cambria Math" panose="02040503050406030204" pitchFamily="18" charset="0"/>
                  </a:rPr>
                  <a:t>𝜙</a:t>
                </a:r>
                <a:endParaRPr lang="en-US" sz="900" dirty="0"/>
              </a:p>
              <a:p>
                <a:pPr marL="685800" lvl="1" indent="-228600">
                  <a:buAutoNum type="arabicPeriod"/>
                </a:pPr>
                <a:r>
                  <a:rPr lang="en-US" sz="900" dirty="0"/>
                  <a:t>v : when both players have the same v, the number of customers preferring product 1 is equal to the number of customers preferring product 2 </a:t>
                </a:r>
                <a:r>
                  <a:rPr lang="en-US" sz="900" dirty="0">
                    <a:solidFill>
                      <a:srgbClr val="FF0000"/>
                    </a:solidFill>
                    <a:highlight>
                      <a:srgbClr val="FFFF00"/>
                    </a:highlight>
                  </a:rPr>
                  <a:t>(market symmetry</a:t>
                </a:r>
                <a:r>
                  <a:rPr lang="en-US" sz="900" dirty="0"/>
                  <a:t>)</a:t>
                </a:r>
              </a:p>
              <a:p>
                <a:pPr marL="685800" lvl="1" indent="-228600">
                  <a:buAutoNum type="arabicPeriod"/>
                </a:pPr>
                <a:r>
                  <a:rPr lang="en-US" sz="900" dirty="0"/>
                  <a:t>t : when t large, neighboring customers share similar preference. When t small, neighboring customers share different preference (customer heterogeneity)</a:t>
                </a:r>
              </a:p>
              <a:p>
                <a:pPr marL="228600" indent="-228600">
                  <a:buAutoNum type="arabicPeriod"/>
                </a:pPr>
                <a:r>
                  <a:rPr lang="en-US" sz="900" dirty="0"/>
                  <a:t>Emphasize </a:t>
                </a:r>
                <a:r>
                  <a:rPr lang="en-US" sz="900" dirty="0" err="1"/>
                  <a:t>u_o</a:t>
                </a:r>
                <a:endParaRPr lang="en-US" sz="900" dirty="0"/>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a:latin typeface="Cambria Math" panose="02040503050406030204" pitchFamily="18" charset="0"/>
                  </a:rPr>
                  <a:t>𝜙</a:t>
                </a:r>
                <a:r>
                  <a:rPr lang="en-US" sz="1200" dirty="0"/>
                  <a:t> : there</a:t>
                </a:r>
                <a:r>
                  <a:rPr lang="en-US" sz="1200" baseline="0" dirty="0"/>
                  <a:t> is probability </a:t>
                </a:r>
                <a:r>
                  <a:rPr lang="en-US" sz="1200" b="0" i="0" baseline="0">
                    <a:latin typeface="Cambria Math" panose="02040503050406030204" pitchFamily="18" charset="0"/>
                  </a:rPr>
                  <a:t>𝜙</a:t>
                </a:r>
                <a:r>
                  <a:rPr lang="en-US" sz="1200" dirty="0"/>
                  <a:t> a customer will receive Product 1, and probability </a:t>
                </a:r>
                <a:r>
                  <a:rPr lang="en-US" sz="1200" b="0" i="0">
                    <a:latin typeface="Cambria Math" panose="02040503050406030204" pitchFamily="18" charset="0"/>
                  </a:rPr>
                  <a:t>1−𝜙</a:t>
                </a:r>
                <a:r>
                  <a:rPr lang="en-US" sz="1200" dirty="0"/>
                  <a:t> to receive product 2</a:t>
                </a:r>
              </a:p>
              <a:p>
                <a:pPr marL="685800" lvl="1" indent="-228600">
                  <a:buAutoNum type="arabicPeriod"/>
                </a:pPr>
                <a:r>
                  <a:rPr lang="en-US" dirty="0"/>
                  <a:t>Decision variables for the retailer: price and </a:t>
                </a:r>
                <a:r>
                  <a:rPr lang="en-US" b="0" i="0">
                    <a:latin typeface="Cambria Math" panose="02040503050406030204" pitchFamily="18" charset="0"/>
                  </a:rPr>
                  <a:t>𝜙</a:t>
                </a:r>
                <a:endParaRPr lang="en-US" dirty="0"/>
              </a:p>
            </p:txBody>
          </p:sp>
        </mc:Fallback>
      </mc:AlternateContent>
      <p:sp>
        <p:nvSpPr>
          <p:cNvPr id="4" name="Slide Number Placeholder 3"/>
          <p:cNvSpPr>
            <a:spLocks noGrp="1"/>
          </p:cNvSpPr>
          <p:nvPr>
            <p:ph type="sldNum" sz="quarter" idx="5"/>
          </p:nvPr>
        </p:nvSpPr>
        <p:spPr/>
        <p:txBody>
          <a:bodyPr/>
          <a:lstStyle/>
          <a:p>
            <a:fld id="{2CCCA9A3-5FD0-44FE-9B56-EF6C78766616}" type="slidenum">
              <a:rPr lang="en-US" smtClean="0"/>
              <a:t>6</a:t>
            </a:fld>
            <a:endParaRPr lang="en-US"/>
          </a:p>
        </p:txBody>
      </p:sp>
    </p:spTree>
    <p:extLst>
      <p:ext uri="{BB962C8B-B14F-4D97-AF65-F5344CB8AC3E}">
        <p14:creationId xmlns:p14="http://schemas.microsoft.com/office/powerpoint/2010/main" val="75836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latin typeface="微软雅黑" panose="020B0503020204020204" pitchFamily="34" charset="-122"/>
                <a:ea typeface="微软雅黑" panose="020B0503020204020204" pitchFamily="34" charset="-122"/>
              </a:rPr>
              <a:t>为什么要分区？</a:t>
            </a:r>
            <a:endParaRPr lang="en-US" altLang="zh-CN" dirty="0">
              <a:latin typeface="微软雅黑" panose="020B0503020204020204" pitchFamily="34" charset="-122"/>
              <a:ea typeface="微软雅黑" panose="020B0503020204020204" pitchFamily="34" charset="-122"/>
            </a:endParaRP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latin typeface="微软雅黑" panose="020B0503020204020204" pitchFamily="34" charset="-122"/>
                <a:ea typeface="微软雅黑" panose="020B0503020204020204" pitchFamily="34" charset="-122"/>
              </a:rPr>
              <a:t>对于 </a:t>
            </a:r>
            <a:r>
              <a:rPr lang="en-US" altLang="zh-CN" dirty="0">
                <a:latin typeface="微软雅黑" panose="020B0503020204020204" pitchFamily="34" charset="-122"/>
                <a:ea typeface="微软雅黑" panose="020B0503020204020204" pitchFamily="34" charset="-122"/>
              </a:rPr>
              <a:t>Birchbox </a:t>
            </a:r>
            <a:r>
              <a:rPr lang="zh-CN" altLang="en-US" dirty="0">
                <a:latin typeface="微软雅黑" panose="020B0503020204020204" pitchFamily="34" charset="-122"/>
                <a:ea typeface="微软雅黑" panose="020B0503020204020204" pitchFamily="34" charset="-122"/>
              </a:rPr>
              <a:t>来说，他们每个月要发出</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多万个盒子，但他们只有一百种左右的盒子。这意味着他们会有很多客户共享同一种类型的盒子。在我们的设定中，同一细分市场的客户共享同一套产品，这套产品是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产品</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、产品</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、细分市场专用产品</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endParaRPr lang="en-US" dirty="0">
              <a:latin typeface="微软雅黑" panose="020B0503020204020204" pitchFamily="34" charset="-122"/>
              <a:ea typeface="微软雅黑" panose="020B0503020204020204" pitchFamily="34" charset="-122"/>
            </a:endParaRP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latin typeface="微软雅黑" panose="020B0503020204020204" pitchFamily="34" charset="-122"/>
                <a:ea typeface="微软雅黑" panose="020B0503020204020204" pitchFamily="34" charset="-122"/>
              </a:rPr>
              <a:t>我认为这是对信息收集过程进行建模的最自然方式。在我们的案例中，信息是逐渐增加的。当 </a:t>
            </a:r>
            <a:r>
              <a:rPr lang="en-US" altLang="zh-CN" dirty="0">
                <a:latin typeface="微软雅黑" panose="020B0503020204020204" pitchFamily="34" charset="-122"/>
                <a:ea typeface="微软雅黑" panose="020B0503020204020204" pitchFamily="34" charset="-122"/>
              </a:rPr>
              <a:t>n=1 </a:t>
            </a:r>
            <a:r>
              <a:rPr lang="zh-CN" altLang="en-US" dirty="0">
                <a:latin typeface="微软雅黑" panose="020B0503020204020204" pitchFamily="34" charset="-122"/>
                <a:ea typeface="微软雅黑" panose="020B0503020204020204" pitchFamily="34" charset="-122"/>
              </a:rPr>
              <a:t>时，没有信息，当 </a:t>
            </a:r>
            <a:r>
              <a:rPr lang="en-US" altLang="zh-CN" dirty="0">
                <a:latin typeface="微软雅黑" panose="020B0503020204020204" pitchFamily="34" charset="-122"/>
                <a:ea typeface="微软雅黑" panose="020B0503020204020204" pitchFamily="34" charset="-122"/>
              </a:rPr>
              <a:t>n=5 </a:t>
            </a:r>
            <a:r>
              <a:rPr lang="zh-CN" altLang="en-US" dirty="0">
                <a:latin typeface="微软雅黑" panose="020B0503020204020204" pitchFamily="34" charset="-122"/>
                <a:ea typeface="微软雅黑" panose="020B0503020204020204" pitchFamily="34" charset="-122"/>
              </a:rPr>
              <a:t>时，零售商拥有最精确的客户信息。</a:t>
            </a:r>
            <a:endParaRPr lang="en-US" dirty="0">
              <a:latin typeface="微软雅黑" panose="020B0503020204020204" pitchFamily="34" charset="-122"/>
              <a:ea typeface="微软雅黑" panose="020B0503020204020204" pitchFamily="34" charset="-122"/>
            </a:endParaRP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latin typeface="微软雅黑" panose="020B0503020204020204" pitchFamily="34" charset="-122"/>
                <a:ea typeface="微软雅黑" panose="020B0503020204020204" pitchFamily="34" charset="-122"/>
              </a:rPr>
              <a:t>可能会有一些聪明的方法来分割线路，比如组合优化。在这种五个抽象客户的模型下，我们的目标不是找到最优的分区方法。这种智能优化方法可以应用于一些特殊类型的问题，但绝对不是最通用的方法。我的目标是找到一种通用的方法来模拟信息收集的过程（信息从零增加到很多的过程）。</a:t>
            </a:r>
            <a:endParaRPr lang="en-US" dirty="0">
              <a:latin typeface="微软雅黑" panose="020B0503020204020204" pitchFamily="34" charset="-122"/>
              <a:ea typeface="微软雅黑" panose="020B0503020204020204" pitchFamily="34" charset="-122"/>
            </a:endParaRPr>
          </a:p>
          <a:p>
            <a:pPr marL="457200" lvl="1" indent="0">
              <a:buNone/>
            </a:pPr>
            <a:endParaRPr lang="en-US" altLang="zh-CN" dirty="0">
              <a:latin typeface="微软雅黑" panose="020B0503020204020204" pitchFamily="34" charset="-122"/>
              <a:ea typeface="微软雅黑" panose="020B0503020204020204" pitchFamily="34" charset="-122"/>
            </a:endParaRPr>
          </a:p>
          <a:p>
            <a:pPr marL="228600" indent="-228600">
              <a:buAutoNum type="arabicPeriod"/>
            </a:pPr>
            <a:r>
              <a:rPr lang="zh-CN" altLang="en-US" dirty="0">
                <a:latin typeface="微软雅黑" panose="020B0503020204020204" pitchFamily="34" charset="-122"/>
                <a:ea typeface="微软雅黑" panose="020B0503020204020204" pitchFamily="34" charset="-122"/>
              </a:rPr>
              <a:t>事实：</a:t>
            </a:r>
            <a:endParaRPr lang="en-US" altLang="zh-CN" dirty="0">
              <a:latin typeface="微软雅黑" panose="020B0503020204020204" pitchFamily="34" charset="-122"/>
              <a:ea typeface="微软雅黑" panose="020B0503020204020204" pitchFamily="34" charset="-122"/>
            </a:endParaRP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latin typeface="微软雅黑" panose="020B0503020204020204" pitchFamily="34" charset="-122"/>
                <a:ea typeface="微软雅黑" panose="020B0503020204020204" pitchFamily="34" charset="-122"/>
              </a:rPr>
              <a:t>具体的两个产品。产品</a:t>
            </a: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和 产品</a:t>
            </a: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是提供给所有客户的</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latin typeface="微软雅黑" panose="020B0503020204020204" pitchFamily="34" charset="-122"/>
                <a:ea typeface="微软雅黑" panose="020B0503020204020204" pitchFamily="34" charset="-122"/>
              </a:rPr>
              <a:t>此外，还有一个细分领域的特定产品，只提供给同一细分领域的人</a:t>
            </a:r>
            <a:endParaRPr lang="en-US" altLang="zh-CN" dirty="0">
              <a:latin typeface="微软雅黑" panose="020B0503020204020204" pitchFamily="34" charset="-122"/>
              <a:ea typeface="微软雅黑" panose="020B0503020204020204" pitchFamily="34" charset="-122"/>
            </a:endParaRPr>
          </a:p>
          <a:p>
            <a:pPr marL="457200" lvl="1" indent="0">
              <a:buNone/>
            </a:pPr>
            <a:endParaRPr lang="en-US" altLang="zh-CN" dirty="0">
              <a:latin typeface="微软雅黑" panose="020B0503020204020204" pitchFamily="34" charset="-122"/>
              <a:ea typeface="微软雅黑" panose="020B0503020204020204" pitchFamily="34" charset="-122"/>
            </a:endParaRPr>
          </a:p>
          <a:p>
            <a:pPr marL="457200" lvl="1" indent="0">
              <a:buNone/>
            </a:pPr>
            <a:endParaRPr lang="zh-CN" altLang="en-US" dirty="0">
              <a:latin typeface="微软雅黑" panose="020B0503020204020204" pitchFamily="34" charset="-122"/>
              <a:ea typeface="微软雅黑" panose="020B0503020204020204" pitchFamily="34" charset="-122"/>
            </a:endParaRPr>
          </a:p>
          <a:p>
            <a:pPr marL="457200" lvl="1" indent="0">
              <a:buNone/>
            </a:pPr>
            <a:endParaRPr lang="zh-CN" altLang="en-US" dirty="0">
              <a:latin typeface="微软雅黑" panose="020B0503020204020204" pitchFamily="34" charset="-122"/>
              <a:ea typeface="微软雅黑" panose="020B0503020204020204" pitchFamily="34" charset="-122"/>
            </a:endParaRPr>
          </a:p>
          <a:p>
            <a:pPr marL="457200" lvl="1" indent="0">
              <a:buNone/>
            </a:pPr>
            <a:endParaRPr lang="en-US" altLang="zh-CN" dirty="0">
              <a:latin typeface="微软雅黑" panose="020B0503020204020204" pitchFamily="34" charset="-122"/>
              <a:ea typeface="微软雅黑" panose="020B0503020204020204" pitchFamily="34" charset="-122"/>
            </a:endParaRPr>
          </a:p>
        </p:txBody>
      </p:sp>
      <p:sp>
        <p:nvSpPr>
          <p:cNvPr id="4" name="Slide Number Placeholder 3"/>
          <p:cNvSpPr>
            <a:spLocks noGrp="1"/>
          </p:cNvSpPr>
          <p:nvPr>
            <p:ph type="sldNum" sz="quarter" idx="5"/>
          </p:nvPr>
        </p:nvSpPr>
        <p:spPr/>
        <p:txBody>
          <a:bodyPr/>
          <a:lstStyle/>
          <a:p>
            <a:fld id="{2CCCA9A3-5FD0-44FE-9B56-EF6C78766616}" type="slidenum">
              <a:rPr lang="en-US" smtClean="0"/>
              <a:t>7</a:t>
            </a:fld>
            <a:endParaRPr lang="en-US"/>
          </a:p>
        </p:txBody>
      </p:sp>
    </p:spTree>
    <p:extLst>
      <p:ext uri="{BB962C8B-B14F-4D97-AF65-F5344CB8AC3E}">
        <p14:creationId xmlns:p14="http://schemas.microsoft.com/office/powerpoint/2010/main" val="2275834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lvl="1" indent="0">
                  <a:buNone/>
                </a:pPr>
                <a:endParaRPr lang="en-US" baseline="0" dirty="0"/>
              </a:p>
            </p:txBody>
          </p:sp>
        </mc:Choice>
        <mc:Fallback xmlns="">
          <p:sp>
            <p:nvSpPr>
              <p:cNvPr id="3" name="Notes Placeholder 2"/>
              <p:cNvSpPr>
                <a:spLocks noGrp="1"/>
              </p:cNvSpPr>
              <p:nvPr>
                <p:ph type="body" idx="1"/>
              </p:nvPr>
            </p:nvSpPr>
            <p:spPr/>
            <p:txBody>
              <a:bodyPr/>
              <a:lstStyle/>
              <a:p>
                <a:pPr marL="228600" indent="-228600">
                  <a:buAutoNum type="arabicPeriod"/>
                </a:pPr>
                <a:r>
                  <a:rPr lang="en-US" dirty="0"/>
                  <a:t>Market Asymmetry</a:t>
                </a:r>
              </a:p>
              <a:p>
                <a:pPr marL="685800" lvl="1" indent="-228600">
                  <a:buAutoNum type="arabicPeriod"/>
                </a:pPr>
                <a:r>
                  <a:rPr lang="en-US" dirty="0"/>
                  <a:t>when </a:t>
                </a:r>
                <a:r>
                  <a:rPr lang="en-US" b="0" i="0">
                    <a:latin typeface="Cambria Math" panose="02040503050406030204" pitchFamily="18" charset="0"/>
                  </a:rPr>
                  <a:t>𝛼=1</a:t>
                </a:r>
                <a:r>
                  <a:rPr lang="en-US" dirty="0"/>
                  <a:t>, the</a:t>
                </a:r>
                <a:r>
                  <a:rPr lang="en-US" baseline="0" dirty="0"/>
                  <a:t> number of customers prefer product 1 is equal to the number of customers prefer product 2</a:t>
                </a:r>
                <a:endParaRPr lang="en-US" dirty="0"/>
              </a:p>
              <a:p>
                <a:pPr marL="685800" lvl="1" indent="-228600">
                  <a:buAutoNum type="arabicPeriod"/>
                </a:pPr>
                <a:r>
                  <a:rPr lang="en-US" dirty="0"/>
                  <a:t>when </a:t>
                </a:r>
                <a:r>
                  <a:rPr lang="en-US" b="0" i="0">
                    <a:latin typeface="Cambria Math" panose="02040503050406030204" pitchFamily="18" charset="0"/>
                  </a:rPr>
                  <a:t>𝛼</a:t>
                </a:r>
                <a:r>
                  <a:rPr lang="en-US" b="0" i="0">
                    <a:latin typeface="Cambria Math" panose="02040503050406030204" pitchFamily="18" charset="0"/>
                    <a:ea typeface="Cambria Math" panose="02040503050406030204" pitchFamily="18" charset="0"/>
                  </a:rPr>
                  <a:t>≠1</a:t>
                </a:r>
                <a:r>
                  <a:rPr lang="en-US" dirty="0"/>
                  <a:t>, more</a:t>
                </a:r>
                <a:r>
                  <a:rPr lang="en-US" baseline="0" dirty="0"/>
                  <a:t> customers prefer Product 1 to Product 2</a:t>
                </a:r>
                <a:endParaRPr lang="en-US" dirty="0"/>
              </a:p>
            </p:txBody>
          </p:sp>
        </mc:Fallback>
      </mc:AlternateContent>
      <p:sp>
        <p:nvSpPr>
          <p:cNvPr id="4" name="Slide Number Placeholder 3"/>
          <p:cNvSpPr>
            <a:spLocks noGrp="1"/>
          </p:cNvSpPr>
          <p:nvPr>
            <p:ph type="sldNum" sz="quarter" idx="5"/>
          </p:nvPr>
        </p:nvSpPr>
        <p:spPr/>
        <p:txBody>
          <a:bodyPr/>
          <a:lstStyle/>
          <a:p>
            <a:fld id="{2CCCA9A3-5FD0-44FE-9B56-EF6C78766616}" type="slidenum">
              <a:rPr lang="en-US" smtClean="0"/>
              <a:t>8</a:t>
            </a:fld>
            <a:endParaRPr lang="en-US"/>
          </a:p>
        </p:txBody>
      </p:sp>
    </p:spTree>
    <p:extLst>
      <p:ext uri="{BB962C8B-B14F-4D97-AF65-F5344CB8AC3E}">
        <p14:creationId xmlns:p14="http://schemas.microsoft.com/office/powerpoint/2010/main" val="1798271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对于每一项信息收集工作 𝑛，零售商将找到能带来最高利润的产品组合。最后，零售商将决定最优的信息收集工作。</a:t>
                </a:r>
              </a:p>
              <a:p>
                <a:endParaRPr lang="en-US" baseline="0"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图中展示的是一个关于零售商需要解决的优化问题的例子：给定一个产品组合</a:t>
                </a:r>
                <a:r>
                  <a:rPr lang="en-US" baseline="0" dirty="0">
                    <a:latin typeface="微软雅黑" panose="020B0503020204020204" pitchFamily="34" charset="-122"/>
                    <a:ea typeface="微软雅黑" panose="020B0503020204020204" pitchFamily="34" charset="-122"/>
                  </a:rPr>
                  <a:t>{1, o2, o3, o4, 2}</a:t>
                </a:r>
              </a:p>
            </p:txBody>
          </p:sp>
        </mc:Choice>
        <mc:Fallback xmlns="">
          <p:sp>
            <p:nvSpPr>
              <p:cNvPr id="3" name="Notes Placeholder 2"/>
              <p:cNvSpPr>
                <a:spLocks noGrp="1"/>
              </p:cNvSpPr>
              <p:nvPr>
                <p:ph type="body" idx="1"/>
              </p:nvPr>
            </p:nvSpPr>
            <p:spPr/>
            <p:txBody>
              <a:bodyPr/>
              <a:lstStyle/>
              <a:p>
                <a:r>
                  <a:rPr lang="en-US" dirty="0"/>
                  <a:t>For each information collection effort </a:t>
                </a:r>
                <a:r>
                  <a:rPr lang="en-US" b="0" i="0">
                    <a:latin typeface="Cambria Math" panose="02040503050406030204" pitchFamily="18" charset="0"/>
                  </a:rPr>
                  <a:t>𝑛</a:t>
                </a:r>
                <a:r>
                  <a:rPr lang="en-US" dirty="0"/>
                  <a:t>, the retailer will find product</a:t>
                </a:r>
                <a:r>
                  <a:rPr lang="en-US" baseline="0" dirty="0"/>
                  <a:t> combinations that give the highest profit. Finally, the retailer will decide the optimal information collection effort.</a:t>
                </a:r>
              </a:p>
              <a:p>
                <a:endParaRPr lang="en-US" baseline="0" dirty="0"/>
              </a:p>
              <a:p>
                <a:r>
                  <a:rPr lang="en-US" baseline="0" dirty="0"/>
                  <a:t>Here is an example about the optimization problem the retailer needs to solve given a product combination {1, o2, o3, o4, 2}</a:t>
                </a:r>
              </a:p>
              <a:p>
                <a:r>
                  <a:rPr lang="en-US" baseline="0" dirty="0"/>
                  <a:t>	- explain the constraints</a:t>
                </a:r>
                <a:endParaRPr lang="en-US" dirty="0"/>
              </a:p>
            </p:txBody>
          </p:sp>
        </mc:Fallback>
      </mc:AlternateContent>
      <p:sp>
        <p:nvSpPr>
          <p:cNvPr id="4" name="Slide Number Placeholder 3"/>
          <p:cNvSpPr>
            <a:spLocks noGrp="1"/>
          </p:cNvSpPr>
          <p:nvPr>
            <p:ph type="sldNum" sz="quarter" idx="5"/>
          </p:nvPr>
        </p:nvSpPr>
        <p:spPr/>
        <p:txBody>
          <a:bodyPr/>
          <a:lstStyle/>
          <a:p>
            <a:fld id="{2CCCA9A3-5FD0-44FE-9B56-EF6C78766616}" type="slidenum">
              <a:rPr lang="en-US" smtClean="0"/>
              <a:t>9</a:t>
            </a:fld>
            <a:endParaRPr lang="en-US"/>
          </a:p>
        </p:txBody>
      </p:sp>
    </p:spTree>
    <p:extLst>
      <p:ext uri="{BB962C8B-B14F-4D97-AF65-F5344CB8AC3E}">
        <p14:creationId xmlns:p14="http://schemas.microsoft.com/office/powerpoint/2010/main" val="637574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2"/>
          <p:cNvSpPr>
            <a:spLocks noChangeArrowheads="1"/>
          </p:cNvSpPr>
          <p:nvPr/>
        </p:nvSpPr>
        <p:spPr bwMode="auto">
          <a:xfrm>
            <a:off x="0" y="0"/>
            <a:ext cx="12192000" cy="4648200"/>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400" i="1">
                <a:solidFill>
                  <a:schemeClr val="tx1"/>
                </a:solidFill>
                <a:latin typeface="Arial" charset="0"/>
                <a:ea typeface="ＭＳ Ｐゴシック" pitchFamily="1" charset="-128"/>
              </a:defRPr>
            </a:lvl1pPr>
            <a:lvl2pPr marL="742950" indent="-285750">
              <a:defRPr sz="2400" i="1">
                <a:solidFill>
                  <a:schemeClr val="tx1"/>
                </a:solidFill>
                <a:latin typeface="Arial" charset="0"/>
                <a:ea typeface="ＭＳ Ｐゴシック" pitchFamily="1" charset="-128"/>
              </a:defRPr>
            </a:lvl2pPr>
            <a:lvl3pPr marL="1143000" indent="-228600">
              <a:defRPr sz="2400" i="1">
                <a:solidFill>
                  <a:schemeClr val="tx1"/>
                </a:solidFill>
                <a:latin typeface="Arial" charset="0"/>
                <a:ea typeface="ＭＳ Ｐゴシック" pitchFamily="1" charset="-128"/>
              </a:defRPr>
            </a:lvl3pPr>
            <a:lvl4pPr marL="1600200" indent="-228600">
              <a:defRPr sz="2400" i="1">
                <a:solidFill>
                  <a:schemeClr val="tx1"/>
                </a:solidFill>
                <a:latin typeface="Arial" charset="0"/>
                <a:ea typeface="ＭＳ Ｐゴシック" pitchFamily="1" charset="-128"/>
              </a:defRPr>
            </a:lvl4pPr>
            <a:lvl5pPr marL="2057400" indent="-228600">
              <a:defRPr sz="2400" i="1">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i="1">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i="1">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i="1">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i="1">
                <a:solidFill>
                  <a:schemeClr val="tx1"/>
                </a:solidFill>
                <a:latin typeface="Arial" charset="0"/>
                <a:ea typeface="ＭＳ Ｐゴシック" pitchFamily="1" charset="-128"/>
              </a:defRPr>
            </a:lvl9pPr>
          </a:lstStyle>
          <a:p>
            <a:pPr>
              <a:defRPr/>
            </a:pPr>
            <a:endParaRPr lang="en-US" altLang="en-US" sz="2400"/>
          </a:p>
        </p:txBody>
      </p:sp>
      <p:sp>
        <p:nvSpPr>
          <p:cNvPr id="5" name="Line 24"/>
          <p:cNvSpPr>
            <a:spLocks noChangeShapeType="1"/>
          </p:cNvSpPr>
          <p:nvPr/>
        </p:nvSpPr>
        <p:spPr bwMode="auto">
          <a:xfrm>
            <a:off x="2808818" y="2551113"/>
            <a:ext cx="653838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6" name="Line 53"/>
          <p:cNvSpPr>
            <a:spLocks noChangeShapeType="1"/>
          </p:cNvSpPr>
          <p:nvPr/>
        </p:nvSpPr>
        <p:spPr bwMode="auto">
          <a:xfrm>
            <a:off x="0" y="4648200"/>
            <a:ext cx="12192000" cy="0"/>
          </a:xfrm>
          <a:prstGeom prst="line">
            <a:avLst/>
          </a:prstGeom>
          <a:noFill/>
          <a:ln w="476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3075" name="Rectangle 3"/>
          <p:cNvSpPr>
            <a:spLocks noGrp="1" noChangeArrowheads="1"/>
          </p:cNvSpPr>
          <p:nvPr>
            <p:ph type="subTitle" idx="1"/>
          </p:nvPr>
        </p:nvSpPr>
        <p:spPr>
          <a:xfrm>
            <a:off x="609601" y="1763713"/>
            <a:ext cx="10968567" cy="508000"/>
          </a:xfrm>
        </p:spPr>
        <p:txBody>
          <a:bodyPr anchor="ctr"/>
          <a:lstStyle>
            <a:lvl1pPr marL="0" indent="0" algn="ctr">
              <a:buFontTx/>
              <a:buNone/>
              <a:defRPr>
                <a:solidFill>
                  <a:schemeClr val="bg1"/>
                </a:solidFill>
              </a:defRPr>
            </a:lvl1pPr>
          </a:lstStyle>
          <a:p>
            <a:pPr lvl="0"/>
            <a:r>
              <a:rPr lang="en-US" altLang="en-US" noProof="0"/>
              <a:t>Click to edit Master subtitle style</a:t>
            </a:r>
          </a:p>
        </p:txBody>
      </p:sp>
      <p:sp>
        <p:nvSpPr>
          <p:cNvPr id="3091" name="Rectangle 19"/>
          <p:cNvSpPr>
            <a:spLocks noGrp="1" noChangeArrowheads="1"/>
          </p:cNvSpPr>
          <p:nvPr>
            <p:ph type="ctrTitle" sz="quarter"/>
          </p:nvPr>
        </p:nvSpPr>
        <p:spPr>
          <a:xfrm>
            <a:off x="607485" y="1014414"/>
            <a:ext cx="10968567" cy="776287"/>
          </a:xfrm>
        </p:spPr>
        <p:txBody>
          <a:bodyPr/>
          <a:lstStyle>
            <a:lvl1pPr algn="ctr">
              <a:defRPr sz="4200" b="0">
                <a:solidFill>
                  <a:schemeClr val="bg1"/>
                </a:solidFill>
              </a:defRPr>
            </a:lvl1pPr>
          </a:lstStyle>
          <a:p>
            <a:pPr lvl="0"/>
            <a:r>
              <a:rPr lang="en-US" altLang="en-US" noProof="0"/>
              <a:t>Click to edit Master title style</a:t>
            </a:r>
          </a:p>
        </p:txBody>
      </p:sp>
    </p:spTree>
    <p:extLst>
      <p:ext uri="{BB962C8B-B14F-4D97-AF65-F5344CB8AC3E}">
        <p14:creationId xmlns:p14="http://schemas.microsoft.com/office/powerpoint/2010/main" val="1397552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8"/>
          <p:cNvSpPr>
            <a:spLocks noGrp="1" noChangeArrowheads="1"/>
          </p:cNvSpPr>
          <p:nvPr>
            <p:ph type="dt" sz="half" idx="10"/>
          </p:nvPr>
        </p:nvSpPr>
        <p:spPr>
          <a:ln/>
        </p:spPr>
        <p:txBody>
          <a:bodyPr/>
          <a:lstStyle>
            <a:lvl1pPr>
              <a:defRPr/>
            </a:lvl1pPr>
          </a:lstStyle>
          <a:p>
            <a:fld id="{8B011176-F7C2-4FA4-8B99-90DD0E8EE1CF}" type="datetime1">
              <a:rPr lang="en-US" smtClean="0"/>
              <a:t>3/29/2021</a:t>
            </a:fld>
            <a:endParaRPr lang="en-US"/>
          </a:p>
        </p:txBody>
      </p:sp>
      <p:sp>
        <p:nvSpPr>
          <p:cNvPr id="5" name="Rectangle 19"/>
          <p:cNvSpPr>
            <a:spLocks noGrp="1" noChangeArrowheads="1"/>
          </p:cNvSpPr>
          <p:nvPr>
            <p:ph type="ftr" sz="quarter" idx="11"/>
          </p:nvPr>
        </p:nvSpPr>
        <p:spPr>
          <a:ln/>
        </p:spPr>
        <p:txBody>
          <a:bodyPr/>
          <a:lstStyle>
            <a:lvl1pPr>
              <a:defRPr/>
            </a:lvl1pPr>
          </a:lstStyle>
          <a:p>
            <a:endParaRPr lang="en-US"/>
          </a:p>
        </p:txBody>
      </p:sp>
      <p:sp>
        <p:nvSpPr>
          <p:cNvPr id="6" name="Slide Number Placeholder 1"/>
          <p:cNvSpPr>
            <a:spLocks noGrp="1"/>
          </p:cNvSpPr>
          <p:nvPr>
            <p:ph type="sldNum" sz="quarter" idx="4"/>
          </p:nvPr>
        </p:nvSpPr>
        <p:spPr>
          <a:xfrm>
            <a:off x="9342120" y="27783"/>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06FB7404-F034-41CB-878C-58687447ACD3}" type="slidenum">
              <a:rPr lang="en-US" smtClean="0"/>
              <a:pPr/>
              <a:t>‹#›</a:t>
            </a:fld>
            <a:endParaRPr lang="en-US"/>
          </a:p>
        </p:txBody>
      </p:sp>
    </p:spTree>
    <p:extLst>
      <p:ext uri="{BB962C8B-B14F-4D97-AF65-F5344CB8AC3E}">
        <p14:creationId xmlns:p14="http://schemas.microsoft.com/office/powerpoint/2010/main" val="2475655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811213"/>
            <a:ext cx="2370667" cy="5080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32000" y="811213"/>
            <a:ext cx="6908800" cy="5080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8"/>
          <p:cNvSpPr>
            <a:spLocks noGrp="1" noChangeArrowheads="1"/>
          </p:cNvSpPr>
          <p:nvPr>
            <p:ph type="dt" sz="half" idx="10"/>
          </p:nvPr>
        </p:nvSpPr>
        <p:spPr>
          <a:ln/>
        </p:spPr>
        <p:txBody>
          <a:bodyPr/>
          <a:lstStyle>
            <a:lvl1pPr>
              <a:defRPr/>
            </a:lvl1pPr>
          </a:lstStyle>
          <a:p>
            <a:fld id="{072DB3E8-31AA-47E7-9832-CFB7597B36B5}" type="datetime1">
              <a:rPr lang="en-US" smtClean="0"/>
              <a:t>3/29/2021</a:t>
            </a:fld>
            <a:endParaRPr lang="en-US"/>
          </a:p>
        </p:txBody>
      </p:sp>
      <p:sp>
        <p:nvSpPr>
          <p:cNvPr id="5" name="Rectangle 19"/>
          <p:cNvSpPr>
            <a:spLocks noGrp="1" noChangeArrowheads="1"/>
          </p:cNvSpPr>
          <p:nvPr>
            <p:ph type="ftr" sz="quarter" idx="11"/>
          </p:nvPr>
        </p:nvSpPr>
        <p:spPr>
          <a:ln/>
        </p:spPr>
        <p:txBody>
          <a:bodyPr/>
          <a:lstStyle>
            <a:lvl1pPr>
              <a:defRPr/>
            </a:lvl1pPr>
          </a:lstStyle>
          <a:p>
            <a:endParaRPr lang="en-US"/>
          </a:p>
        </p:txBody>
      </p:sp>
      <p:sp>
        <p:nvSpPr>
          <p:cNvPr id="6" name="Slide Number Placeholder 1"/>
          <p:cNvSpPr>
            <a:spLocks noGrp="1"/>
          </p:cNvSpPr>
          <p:nvPr>
            <p:ph type="sldNum" sz="quarter" idx="4"/>
          </p:nvPr>
        </p:nvSpPr>
        <p:spPr>
          <a:xfrm>
            <a:off x="9342120" y="27783"/>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06FB7404-F034-41CB-878C-58687447ACD3}" type="slidenum">
              <a:rPr lang="en-US" smtClean="0"/>
              <a:pPr/>
              <a:t>‹#›</a:t>
            </a:fld>
            <a:endParaRPr lang="en-US"/>
          </a:p>
        </p:txBody>
      </p:sp>
    </p:spTree>
    <p:extLst>
      <p:ext uri="{BB962C8B-B14F-4D97-AF65-F5344CB8AC3E}">
        <p14:creationId xmlns:p14="http://schemas.microsoft.com/office/powerpoint/2010/main" val="3430760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8"/>
          <p:cNvSpPr>
            <a:spLocks noGrp="1" noChangeArrowheads="1"/>
          </p:cNvSpPr>
          <p:nvPr>
            <p:ph type="dt" sz="half" idx="10"/>
          </p:nvPr>
        </p:nvSpPr>
        <p:spPr>
          <a:ln/>
        </p:spPr>
        <p:txBody>
          <a:bodyPr/>
          <a:lstStyle>
            <a:lvl1pPr>
              <a:defRPr/>
            </a:lvl1pPr>
          </a:lstStyle>
          <a:p>
            <a:fld id="{F49BF896-F7FA-4810-9BA1-538D0663DB77}" type="datetime1">
              <a:rPr lang="en-US" smtClean="0"/>
              <a:t>3/29/2021</a:t>
            </a:fld>
            <a:endParaRPr lang="en-US" dirty="0"/>
          </a:p>
        </p:txBody>
      </p:sp>
      <p:sp>
        <p:nvSpPr>
          <p:cNvPr id="5" name="Rectangle 19"/>
          <p:cNvSpPr>
            <a:spLocks noGrp="1" noChangeArrowheads="1"/>
          </p:cNvSpPr>
          <p:nvPr>
            <p:ph type="ftr" sz="quarter" idx="11"/>
          </p:nvPr>
        </p:nvSpPr>
        <p:spPr>
          <a:ln/>
        </p:spPr>
        <p:txBody>
          <a:bodyPr/>
          <a:lstStyle>
            <a:lvl1pPr>
              <a:defRPr/>
            </a:lvl1pPr>
          </a:lstStyle>
          <a:p>
            <a:endParaRPr lang="en-US"/>
          </a:p>
        </p:txBody>
      </p:sp>
      <p:sp>
        <p:nvSpPr>
          <p:cNvPr id="6" name="Slide Number Placeholder 1"/>
          <p:cNvSpPr>
            <a:spLocks noGrp="1"/>
          </p:cNvSpPr>
          <p:nvPr>
            <p:ph type="sldNum" sz="quarter" idx="4"/>
          </p:nvPr>
        </p:nvSpPr>
        <p:spPr>
          <a:xfrm>
            <a:off x="9342120" y="27783"/>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06FB7404-F034-41CB-878C-58687447ACD3}" type="slidenum">
              <a:rPr lang="en-US" smtClean="0"/>
              <a:pPr/>
              <a:t>‹#›</a:t>
            </a:fld>
            <a:endParaRPr lang="en-US"/>
          </a:p>
        </p:txBody>
      </p:sp>
    </p:spTree>
    <p:extLst>
      <p:ext uri="{BB962C8B-B14F-4D97-AF65-F5344CB8AC3E}">
        <p14:creationId xmlns:p14="http://schemas.microsoft.com/office/powerpoint/2010/main" val="1057272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8"/>
          <p:cNvSpPr>
            <a:spLocks noGrp="1" noChangeArrowheads="1"/>
          </p:cNvSpPr>
          <p:nvPr>
            <p:ph type="dt" sz="half" idx="10"/>
          </p:nvPr>
        </p:nvSpPr>
        <p:spPr>
          <a:ln/>
        </p:spPr>
        <p:txBody>
          <a:bodyPr/>
          <a:lstStyle>
            <a:lvl1pPr>
              <a:defRPr/>
            </a:lvl1pPr>
          </a:lstStyle>
          <a:p>
            <a:fld id="{EC1CAB12-90F3-4BAC-AFCD-AA30A4884ED7}" type="datetime1">
              <a:rPr lang="en-US" smtClean="0"/>
              <a:t>3/29/2021</a:t>
            </a:fld>
            <a:endParaRPr lang="en-US"/>
          </a:p>
        </p:txBody>
      </p:sp>
      <p:sp>
        <p:nvSpPr>
          <p:cNvPr id="5" name="Rectangle 19"/>
          <p:cNvSpPr>
            <a:spLocks noGrp="1" noChangeArrowheads="1"/>
          </p:cNvSpPr>
          <p:nvPr>
            <p:ph type="ftr" sz="quarter" idx="11"/>
          </p:nvPr>
        </p:nvSpPr>
        <p:spPr>
          <a:ln/>
        </p:spPr>
        <p:txBody>
          <a:bodyPr/>
          <a:lstStyle>
            <a:lvl1pPr>
              <a:defRPr/>
            </a:lvl1pPr>
          </a:lstStyle>
          <a:p>
            <a:endParaRPr lang="en-US"/>
          </a:p>
        </p:txBody>
      </p:sp>
      <p:sp>
        <p:nvSpPr>
          <p:cNvPr id="6" name="Slide Number Placeholder 1"/>
          <p:cNvSpPr>
            <a:spLocks noGrp="1"/>
          </p:cNvSpPr>
          <p:nvPr>
            <p:ph type="sldNum" sz="quarter" idx="4"/>
          </p:nvPr>
        </p:nvSpPr>
        <p:spPr>
          <a:xfrm>
            <a:off x="9342120" y="27783"/>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06FB7404-F034-41CB-878C-58687447ACD3}" type="slidenum">
              <a:rPr lang="en-US" smtClean="0"/>
              <a:pPr/>
              <a:t>‹#›</a:t>
            </a:fld>
            <a:endParaRPr lang="en-US"/>
          </a:p>
        </p:txBody>
      </p:sp>
    </p:spTree>
    <p:extLst>
      <p:ext uri="{BB962C8B-B14F-4D97-AF65-F5344CB8AC3E}">
        <p14:creationId xmlns:p14="http://schemas.microsoft.com/office/powerpoint/2010/main" val="1328444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34117" y="1852613"/>
            <a:ext cx="4637616"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74934" y="1852613"/>
            <a:ext cx="4639733"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8"/>
          <p:cNvSpPr>
            <a:spLocks noGrp="1" noChangeArrowheads="1"/>
          </p:cNvSpPr>
          <p:nvPr>
            <p:ph type="dt" sz="half" idx="10"/>
          </p:nvPr>
        </p:nvSpPr>
        <p:spPr>
          <a:ln/>
        </p:spPr>
        <p:txBody>
          <a:bodyPr/>
          <a:lstStyle>
            <a:lvl1pPr>
              <a:defRPr/>
            </a:lvl1pPr>
          </a:lstStyle>
          <a:p>
            <a:fld id="{D60EAAFA-6F86-40E5-BB7B-F013D314A892}" type="datetime1">
              <a:rPr lang="en-US" smtClean="0"/>
              <a:t>3/29/2021</a:t>
            </a:fld>
            <a:endParaRPr lang="en-US"/>
          </a:p>
        </p:txBody>
      </p:sp>
      <p:sp>
        <p:nvSpPr>
          <p:cNvPr id="6" name="Rectangle 19"/>
          <p:cNvSpPr>
            <a:spLocks noGrp="1" noChangeArrowheads="1"/>
          </p:cNvSpPr>
          <p:nvPr>
            <p:ph type="ftr" sz="quarter" idx="11"/>
          </p:nvPr>
        </p:nvSpPr>
        <p:spPr>
          <a:ln/>
        </p:spPr>
        <p:txBody>
          <a:bodyPr/>
          <a:lstStyle>
            <a:lvl1pPr>
              <a:defRPr/>
            </a:lvl1pPr>
          </a:lstStyle>
          <a:p>
            <a:endParaRPr lang="en-US"/>
          </a:p>
        </p:txBody>
      </p:sp>
      <p:sp>
        <p:nvSpPr>
          <p:cNvPr id="7" name="Slide Number Placeholder 1"/>
          <p:cNvSpPr>
            <a:spLocks noGrp="1"/>
          </p:cNvSpPr>
          <p:nvPr>
            <p:ph type="sldNum" sz="quarter" idx="4"/>
          </p:nvPr>
        </p:nvSpPr>
        <p:spPr>
          <a:xfrm>
            <a:off x="9342120" y="27783"/>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06FB7404-F034-41CB-878C-58687447ACD3}" type="slidenum">
              <a:rPr lang="en-US" smtClean="0"/>
              <a:pPr/>
              <a:t>‹#›</a:t>
            </a:fld>
            <a:endParaRPr lang="en-US"/>
          </a:p>
        </p:txBody>
      </p:sp>
    </p:spTree>
    <p:extLst>
      <p:ext uri="{BB962C8B-B14F-4D97-AF65-F5344CB8AC3E}">
        <p14:creationId xmlns:p14="http://schemas.microsoft.com/office/powerpoint/2010/main" val="2544519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8"/>
          <p:cNvSpPr>
            <a:spLocks noGrp="1" noChangeArrowheads="1"/>
          </p:cNvSpPr>
          <p:nvPr>
            <p:ph type="dt" sz="half" idx="10"/>
          </p:nvPr>
        </p:nvSpPr>
        <p:spPr>
          <a:ln/>
        </p:spPr>
        <p:txBody>
          <a:bodyPr/>
          <a:lstStyle>
            <a:lvl1pPr>
              <a:defRPr/>
            </a:lvl1pPr>
          </a:lstStyle>
          <a:p>
            <a:fld id="{F602B861-FD89-4F1A-865C-9D89252D78AE}" type="datetime1">
              <a:rPr lang="en-US" smtClean="0"/>
              <a:t>3/29/2021</a:t>
            </a:fld>
            <a:endParaRPr lang="en-US"/>
          </a:p>
        </p:txBody>
      </p:sp>
      <p:sp>
        <p:nvSpPr>
          <p:cNvPr id="8" name="Rectangle 19"/>
          <p:cNvSpPr>
            <a:spLocks noGrp="1" noChangeArrowheads="1"/>
          </p:cNvSpPr>
          <p:nvPr>
            <p:ph type="ftr" sz="quarter" idx="11"/>
          </p:nvPr>
        </p:nvSpPr>
        <p:spPr>
          <a:ln/>
        </p:spPr>
        <p:txBody>
          <a:bodyPr/>
          <a:lstStyle>
            <a:lvl1pPr>
              <a:defRPr/>
            </a:lvl1pPr>
          </a:lstStyle>
          <a:p>
            <a:endParaRPr lang="en-US"/>
          </a:p>
        </p:txBody>
      </p:sp>
      <p:sp>
        <p:nvSpPr>
          <p:cNvPr id="9" name="Slide Number Placeholder 1"/>
          <p:cNvSpPr>
            <a:spLocks noGrp="1"/>
          </p:cNvSpPr>
          <p:nvPr>
            <p:ph type="sldNum" sz="quarter" idx="12"/>
          </p:nvPr>
        </p:nvSpPr>
        <p:spPr>
          <a:xfrm>
            <a:off x="9342120" y="27783"/>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06FB7404-F034-41CB-878C-58687447ACD3}" type="slidenum">
              <a:rPr lang="en-US" smtClean="0"/>
              <a:pPr/>
              <a:t>‹#›</a:t>
            </a:fld>
            <a:endParaRPr lang="en-US"/>
          </a:p>
        </p:txBody>
      </p:sp>
    </p:spTree>
    <p:extLst>
      <p:ext uri="{BB962C8B-B14F-4D97-AF65-F5344CB8AC3E}">
        <p14:creationId xmlns:p14="http://schemas.microsoft.com/office/powerpoint/2010/main" val="3144198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8"/>
          <p:cNvSpPr>
            <a:spLocks noGrp="1" noChangeArrowheads="1"/>
          </p:cNvSpPr>
          <p:nvPr>
            <p:ph type="dt" sz="half" idx="10"/>
          </p:nvPr>
        </p:nvSpPr>
        <p:spPr>
          <a:ln/>
        </p:spPr>
        <p:txBody>
          <a:bodyPr/>
          <a:lstStyle>
            <a:lvl1pPr>
              <a:defRPr/>
            </a:lvl1pPr>
          </a:lstStyle>
          <a:p>
            <a:fld id="{0194EB1E-E5A2-429F-90D8-FC72B12A714F}" type="datetime1">
              <a:rPr lang="en-US" smtClean="0"/>
              <a:t>3/29/2021</a:t>
            </a:fld>
            <a:endParaRPr lang="en-US"/>
          </a:p>
        </p:txBody>
      </p:sp>
      <p:sp>
        <p:nvSpPr>
          <p:cNvPr id="4" name="Rectangle 19"/>
          <p:cNvSpPr>
            <a:spLocks noGrp="1" noChangeArrowheads="1"/>
          </p:cNvSpPr>
          <p:nvPr>
            <p:ph type="ftr" sz="quarter" idx="11"/>
          </p:nvPr>
        </p:nvSpPr>
        <p:spPr>
          <a:ln/>
        </p:spPr>
        <p:txBody>
          <a:bodyPr/>
          <a:lstStyle>
            <a:lvl1pPr>
              <a:defRPr/>
            </a:lvl1pPr>
          </a:lstStyle>
          <a:p>
            <a:endParaRPr lang="en-US"/>
          </a:p>
        </p:txBody>
      </p:sp>
      <p:sp>
        <p:nvSpPr>
          <p:cNvPr id="5" name="Slide Number Placeholder 1"/>
          <p:cNvSpPr>
            <a:spLocks noGrp="1"/>
          </p:cNvSpPr>
          <p:nvPr>
            <p:ph type="sldNum" sz="quarter" idx="4"/>
          </p:nvPr>
        </p:nvSpPr>
        <p:spPr>
          <a:xfrm>
            <a:off x="9342120" y="27783"/>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06FB7404-F034-41CB-878C-58687447ACD3}" type="slidenum">
              <a:rPr lang="en-US" smtClean="0"/>
              <a:pPr/>
              <a:t>‹#›</a:t>
            </a:fld>
            <a:endParaRPr lang="en-US"/>
          </a:p>
        </p:txBody>
      </p:sp>
    </p:spTree>
    <p:extLst>
      <p:ext uri="{BB962C8B-B14F-4D97-AF65-F5344CB8AC3E}">
        <p14:creationId xmlns:p14="http://schemas.microsoft.com/office/powerpoint/2010/main" val="1413044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8"/>
          <p:cNvSpPr>
            <a:spLocks noGrp="1" noChangeArrowheads="1"/>
          </p:cNvSpPr>
          <p:nvPr>
            <p:ph type="dt" sz="half" idx="10"/>
          </p:nvPr>
        </p:nvSpPr>
        <p:spPr>
          <a:ln/>
        </p:spPr>
        <p:txBody>
          <a:bodyPr/>
          <a:lstStyle>
            <a:lvl1pPr>
              <a:defRPr/>
            </a:lvl1pPr>
          </a:lstStyle>
          <a:p>
            <a:fld id="{9C7F78B2-9D3C-4ABE-881F-D93BFCE07FEB}" type="datetime1">
              <a:rPr lang="en-US" smtClean="0"/>
              <a:t>3/29/2021</a:t>
            </a:fld>
            <a:endParaRPr lang="en-US"/>
          </a:p>
        </p:txBody>
      </p:sp>
      <p:sp>
        <p:nvSpPr>
          <p:cNvPr id="3" name="Rectangle 19"/>
          <p:cNvSpPr>
            <a:spLocks noGrp="1" noChangeArrowheads="1"/>
          </p:cNvSpPr>
          <p:nvPr>
            <p:ph type="ftr" sz="quarter" idx="11"/>
          </p:nvPr>
        </p:nvSpPr>
        <p:spPr>
          <a:ln/>
        </p:spPr>
        <p:txBody>
          <a:bodyPr/>
          <a:lstStyle>
            <a:lvl1pPr>
              <a:defRPr/>
            </a:lvl1pPr>
          </a:lstStyle>
          <a:p>
            <a:endParaRPr lang="en-US"/>
          </a:p>
        </p:txBody>
      </p:sp>
      <p:sp>
        <p:nvSpPr>
          <p:cNvPr id="4" name="Slide Number Placeholder 1"/>
          <p:cNvSpPr>
            <a:spLocks noGrp="1"/>
          </p:cNvSpPr>
          <p:nvPr>
            <p:ph type="sldNum" sz="quarter" idx="4"/>
          </p:nvPr>
        </p:nvSpPr>
        <p:spPr>
          <a:xfrm>
            <a:off x="9342120" y="27783"/>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06FB7404-F034-41CB-878C-58687447ACD3}" type="slidenum">
              <a:rPr lang="en-US" smtClean="0"/>
              <a:pPr/>
              <a:t>‹#›</a:t>
            </a:fld>
            <a:endParaRPr lang="en-US"/>
          </a:p>
        </p:txBody>
      </p:sp>
    </p:spTree>
    <p:extLst>
      <p:ext uri="{BB962C8B-B14F-4D97-AF65-F5344CB8AC3E}">
        <p14:creationId xmlns:p14="http://schemas.microsoft.com/office/powerpoint/2010/main" val="344963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8"/>
          <p:cNvSpPr>
            <a:spLocks noGrp="1" noChangeArrowheads="1"/>
          </p:cNvSpPr>
          <p:nvPr>
            <p:ph type="dt" sz="half" idx="10"/>
          </p:nvPr>
        </p:nvSpPr>
        <p:spPr>
          <a:ln/>
        </p:spPr>
        <p:txBody>
          <a:bodyPr/>
          <a:lstStyle>
            <a:lvl1pPr>
              <a:defRPr/>
            </a:lvl1pPr>
          </a:lstStyle>
          <a:p>
            <a:fld id="{C02933D6-8610-4A16-8B7A-35ED359A907B}" type="datetime1">
              <a:rPr lang="en-US" smtClean="0"/>
              <a:t>3/29/2021</a:t>
            </a:fld>
            <a:endParaRPr lang="en-US"/>
          </a:p>
        </p:txBody>
      </p:sp>
      <p:sp>
        <p:nvSpPr>
          <p:cNvPr id="6" name="Rectangle 19"/>
          <p:cNvSpPr>
            <a:spLocks noGrp="1" noChangeArrowheads="1"/>
          </p:cNvSpPr>
          <p:nvPr>
            <p:ph type="ftr" sz="quarter" idx="11"/>
          </p:nvPr>
        </p:nvSpPr>
        <p:spPr>
          <a:ln/>
        </p:spPr>
        <p:txBody>
          <a:bodyPr/>
          <a:lstStyle>
            <a:lvl1pPr>
              <a:defRPr/>
            </a:lvl1pPr>
          </a:lstStyle>
          <a:p>
            <a:endParaRPr lang="en-US"/>
          </a:p>
        </p:txBody>
      </p:sp>
      <p:sp>
        <p:nvSpPr>
          <p:cNvPr id="7" name="Slide Number Placeholder 1"/>
          <p:cNvSpPr>
            <a:spLocks noGrp="1"/>
          </p:cNvSpPr>
          <p:nvPr>
            <p:ph type="sldNum" sz="quarter" idx="4"/>
          </p:nvPr>
        </p:nvSpPr>
        <p:spPr>
          <a:xfrm>
            <a:off x="9342120" y="27783"/>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06FB7404-F034-41CB-878C-58687447ACD3}" type="slidenum">
              <a:rPr lang="en-US" smtClean="0"/>
              <a:pPr/>
              <a:t>‹#›</a:t>
            </a:fld>
            <a:endParaRPr lang="en-US"/>
          </a:p>
        </p:txBody>
      </p:sp>
    </p:spTree>
    <p:extLst>
      <p:ext uri="{BB962C8B-B14F-4D97-AF65-F5344CB8AC3E}">
        <p14:creationId xmlns:p14="http://schemas.microsoft.com/office/powerpoint/2010/main" val="2710612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8"/>
          <p:cNvSpPr>
            <a:spLocks noGrp="1" noChangeArrowheads="1"/>
          </p:cNvSpPr>
          <p:nvPr>
            <p:ph type="dt" sz="half" idx="10"/>
          </p:nvPr>
        </p:nvSpPr>
        <p:spPr>
          <a:ln/>
        </p:spPr>
        <p:txBody>
          <a:bodyPr/>
          <a:lstStyle>
            <a:lvl1pPr>
              <a:defRPr/>
            </a:lvl1pPr>
          </a:lstStyle>
          <a:p>
            <a:fld id="{186DC252-A7CD-4656-8790-C696ECE6338B}" type="datetime1">
              <a:rPr lang="en-US" smtClean="0"/>
              <a:t>3/29/2021</a:t>
            </a:fld>
            <a:endParaRPr lang="en-US"/>
          </a:p>
        </p:txBody>
      </p:sp>
      <p:sp>
        <p:nvSpPr>
          <p:cNvPr id="6" name="Rectangle 19"/>
          <p:cNvSpPr>
            <a:spLocks noGrp="1" noChangeArrowheads="1"/>
          </p:cNvSpPr>
          <p:nvPr>
            <p:ph type="ftr" sz="quarter" idx="11"/>
          </p:nvPr>
        </p:nvSpPr>
        <p:spPr>
          <a:ln/>
        </p:spPr>
        <p:txBody>
          <a:bodyPr/>
          <a:lstStyle>
            <a:lvl1pPr>
              <a:defRPr/>
            </a:lvl1pPr>
          </a:lstStyle>
          <a:p>
            <a:endParaRPr lang="en-US"/>
          </a:p>
        </p:txBody>
      </p:sp>
      <p:sp>
        <p:nvSpPr>
          <p:cNvPr id="7" name="Slide Number Placeholder 1"/>
          <p:cNvSpPr>
            <a:spLocks noGrp="1"/>
          </p:cNvSpPr>
          <p:nvPr>
            <p:ph type="sldNum" sz="quarter" idx="4"/>
          </p:nvPr>
        </p:nvSpPr>
        <p:spPr>
          <a:xfrm>
            <a:off x="9342120" y="27783"/>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06FB7404-F034-41CB-878C-58687447ACD3}" type="slidenum">
              <a:rPr lang="en-US" smtClean="0"/>
              <a:pPr/>
              <a:t>‹#›</a:t>
            </a:fld>
            <a:endParaRPr lang="en-US"/>
          </a:p>
        </p:txBody>
      </p:sp>
    </p:spTree>
    <p:extLst>
      <p:ext uri="{BB962C8B-B14F-4D97-AF65-F5344CB8AC3E}">
        <p14:creationId xmlns:p14="http://schemas.microsoft.com/office/powerpoint/2010/main" val="330580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77B7CDF-47F4-4414-957A-F9133EBDDAF4}"/>
              </a:ext>
            </a:extLst>
          </p:cNvPr>
          <p:cNvGraphicFramePr>
            <a:graphicFrameLocks noChangeAspect="1"/>
          </p:cNvGraphicFramePr>
          <p:nvPr userDrawn="1">
            <p:custDataLst>
              <p:tags r:id="rId13"/>
            </p:custDataLst>
            <p:extLst>
              <p:ext uri="{D42A27DB-BD31-4B8C-83A1-F6EECF244321}">
                <p14:modId xmlns:p14="http://schemas.microsoft.com/office/powerpoint/2010/main" val="23125401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42" imgH="342" progId="TCLayout.ActiveDocument.1">
                  <p:embed/>
                </p:oleObj>
              </mc:Choice>
              <mc:Fallback>
                <p:oleObj name="think-cell Slide" r:id="rId14" imgW="342" imgH="342" progId="TCLayout.ActiveDocument.1">
                  <p:embed/>
                  <p:pic>
                    <p:nvPicPr>
                      <p:cNvPr id="0" name=""/>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1026" name="Rectangle 39"/>
          <p:cNvSpPr>
            <a:spLocks noChangeArrowheads="1"/>
          </p:cNvSpPr>
          <p:nvPr/>
        </p:nvSpPr>
        <p:spPr bwMode="auto">
          <a:xfrm>
            <a:off x="0" y="6172200"/>
            <a:ext cx="12192000" cy="685800"/>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400" i="1">
                <a:solidFill>
                  <a:schemeClr val="tx1"/>
                </a:solidFill>
                <a:latin typeface="Arial" charset="0"/>
                <a:ea typeface="ＭＳ Ｐゴシック" pitchFamily="1" charset="-128"/>
              </a:defRPr>
            </a:lvl1pPr>
            <a:lvl2pPr marL="742950" indent="-285750">
              <a:defRPr sz="2400" i="1">
                <a:solidFill>
                  <a:schemeClr val="tx1"/>
                </a:solidFill>
                <a:latin typeface="Arial" charset="0"/>
                <a:ea typeface="ＭＳ Ｐゴシック" pitchFamily="1" charset="-128"/>
              </a:defRPr>
            </a:lvl2pPr>
            <a:lvl3pPr marL="1143000" indent="-228600">
              <a:defRPr sz="2400" i="1">
                <a:solidFill>
                  <a:schemeClr val="tx1"/>
                </a:solidFill>
                <a:latin typeface="Arial" charset="0"/>
                <a:ea typeface="ＭＳ Ｐゴシック" pitchFamily="1" charset="-128"/>
              </a:defRPr>
            </a:lvl3pPr>
            <a:lvl4pPr marL="1600200" indent="-228600">
              <a:defRPr sz="2400" i="1">
                <a:solidFill>
                  <a:schemeClr val="tx1"/>
                </a:solidFill>
                <a:latin typeface="Arial" charset="0"/>
                <a:ea typeface="ＭＳ Ｐゴシック" pitchFamily="1" charset="-128"/>
              </a:defRPr>
            </a:lvl4pPr>
            <a:lvl5pPr marL="2057400" indent="-228600">
              <a:defRPr sz="2400" i="1">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i="1">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i="1">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i="1">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i="1">
                <a:solidFill>
                  <a:schemeClr val="tx1"/>
                </a:solidFill>
                <a:latin typeface="Arial" charset="0"/>
                <a:ea typeface="ＭＳ Ｐゴシック" pitchFamily="1" charset="-128"/>
              </a:defRPr>
            </a:lvl9pPr>
          </a:lstStyle>
          <a:p>
            <a:pPr>
              <a:defRPr/>
            </a:pPr>
            <a:endParaRPr lang="en-US" altLang="en-US" sz="2400"/>
          </a:p>
        </p:txBody>
      </p:sp>
      <p:sp>
        <p:nvSpPr>
          <p:cNvPr id="1027" name="Rectangle 2"/>
          <p:cNvSpPr>
            <a:spLocks noGrp="1" noChangeArrowheads="1"/>
          </p:cNvSpPr>
          <p:nvPr>
            <p:ph type="title"/>
          </p:nvPr>
        </p:nvSpPr>
        <p:spPr bwMode="auto">
          <a:xfrm>
            <a:off x="2032001" y="811213"/>
            <a:ext cx="9480551"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2034118" y="1852613"/>
            <a:ext cx="9480549"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2" name="Rectangle 18"/>
          <p:cNvSpPr>
            <a:spLocks noGrp="1" noChangeArrowheads="1"/>
          </p:cNvSpPr>
          <p:nvPr>
            <p:ph type="dt" sz="half" idx="2"/>
          </p:nvPr>
        </p:nvSpPr>
        <p:spPr bwMode="auto">
          <a:xfrm>
            <a:off x="9799320" y="6330696"/>
            <a:ext cx="21336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i="0" smtClean="0">
                <a:latin typeface="Arial" charset="0"/>
                <a:ea typeface="ＭＳ Ｐゴシック" pitchFamily="1" charset="-128"/>
              </a:defRPr>
            </a:lvl1pPr>
          </a:lstStyle>
          <a:p>
            <a:fld id="{BB8C5E2D-BFC4-41BF-A176-F7BD4CB3DD4D}" type="datetime1">
              <a:rPr lang="en-US" smtClean="0"/>
              <a:t>3/29/2021</a:t>
            </a:fld>
            <a:endParaRPr lang="en-US"/>
          </a:p>
        </p:txBody>
      </p:sp>
      <p:sp>
        <p:nvSpPr>
          <p:cNvPr id="1043" name="Rectangle 19"/>
          <p:cNvSpPr>
            <a:spLocks noGrp="1" noChangeArrowheads="1"/>
          </p:cNvSpPr>
          <p:nvPr>
            <p:ph type="ftr" sz="quarter" idx="3"/>
          </p:nvPr>
        </p:nvSpPr>
        <p:spPr bwMode="auto">
          <a:xfrm>
            <a:off x="304800" y="152400"/>
            <a:ext cx="66040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i="0">
                <a:latin typeface="Arial" charset="0"/>
                <a:ea typeface="ＭＳ Ｐゴシック" pitchFamily="1" charset="-128"/>
              </a:defRPr>
            </a:lvl1pPr>
          </a:lstStyle>
          <a:p>
            <a:endParaRPr lang="en-US"/>
          </a:p>
        </p:txBody>
      </p:sp>
      <p:sp>
        <p:nvSpPr>
          <p:cNvPr id="1031" name="Line 36"/>
          <p:cNvSpPr>
            <a:spLocks noChangeShapeType="1"/>
          </p:cNvSpPr>
          <p:nvPr/>
        </p:nvSpPr>
        <p:spPr bwMode="auto">
          <a:xfrm>
            <a:off x="0" y="442913"/>
            <a:ext cx="121920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32" name="Line 37"/>
          <p:cNvSpPr>
            <a:spLocks noChangeShapeType="1"/>
          </p:cNvSpPr>
          <p:nvPr/>
        </p:nvSpPr>
        <p:spPr bwMode="auto">
          <a:xfrm>
            <a:off x="0" y="6156325"/>
            <a:ext cx="12192000" cy="0"/>
          </a:xfrm>
          <a:prstGeom prst="line">
            <a:avLst/>
          </a:prstGeom>
          <a:noFill/>
          <a:ln w="476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pic>
        <p:nvPicPr>
          <p:cNvPr id="1033" name="Picture 40" descr="iu_h_wh"/>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08000" y="6324600"/>
            <a:ext cx="2946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4"/>
          </p:nvPr>
        </p:nvSpPr>
        <p:spPr>
          <a:xfrm>
            <a:off x="9342120" y="27783"/>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B7404-F034-41CB-878C-58687447ACD3}" type="slidenum">
              <a:rPr lang="en-US" smtClean="0"/>
              <a:t>‹#›</a:t>
            </a:fld>
            <a:endParaRPr lang="en-US"/>
          </a:p>
        </p:txBody>
      </p:sp>
    </p:spTree>
    <p:extLst>
      <p:ext uri="{BB962C8B-B14F-4D97-AF65-F5344CB8AC3E}">
        <p14:creationId xmlns:p14="http://schemas.microsoft.com/office/powerpoint/2010/main" val="398646626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1" fontAlgn="base" hangingPunct="1">
        <a:spcBef>
          <a:spcPct val="0"/>
        </a:spcBef>
        <a:spcAft>
          <a:spcPct val="0"/>
        </a:spcAft>
        <a:defRPr sz="3400" b="1">
          <a:solidFill>
            <a:schemeClr val="accent1"/>
          </a:solidFill>
          <a:latin typeface="+mj-lt"/>
          <a:ea typeface="+mj-ea"/>
          <a:cs typeface="+mj-cs"/>
        </a:defRPr>
      </a:lvl1pPr>
      <a:lvl2pPr algn="l" rtl="0" eaLnBrk="1" fontAlgn="base" hangingPunct="1">
        <a:spcBef>
          <a:spcPct val="0"/>
        </a:spcBef>
        <a:spcAft>
          <a:spcPct val="0"/>
        </a:spcAft>
        <a:defRPr sz="3400" b="1">
          <a:solidFill>
            <a:schemeClr val="accent1"/>
          </a:solidFill>
          <a:latin typeface="Arial" charset="0"/>
          <a:ea typeface="ＭＳ Ｐゴシック" pitchFamily="1" charset="-128"/>
        </a:defRPr>
      </a:lvl2pPr>
      <a:lvl3pPr algn="l" rtl="0" eaLnBrk="1" fontAlgn="base" hangingPunct="1">
        <a:spcBef>
          <a:spcPct val="0"/>
        </a:spcBef>
        <a:spcAft>
          <a:spcPct val="0"/>
        </a:spcAft>
        <a:defRPr sz="3400" b="1">
          <a:solidFill>
            <a:schemeClr val="accent1"/>
          </a:solidFill>
          <a:latin typeface="Arial" charset="0"/>
          <a:ea typeface="ＭＳ Ｐゴシック" pitchFamily="1" charset="-128"/>
        </a:defRPr>
      </a:lvl3pPr>
      <a:lvl4pPr algn="l" rtl="0" eaLnBrk="1" fontAlgn="base" hangingPunct="1">
        <a:spcBef>
          <a:spcPct val="0"/>
        </a:spcBef>
        <a:spcAft>
          <a:spcPct val="0"/>
        </a:spcAft>
        <a:defRPr sz="3400" b="1">
          <a:solidFill>
            <a:schemeClr val="accent1"/>
          </a:solidFill>
          <a:latin typeface="Arial" charset="0"/>
          <a:ea typeface="ＭＳ Ｐゴシック" pitchFamily="1" charset="-128"/>
        </a:defRPr>
      </a:lvl4pPr>
      <a:lvl5pPr algn="l" rtl="0" eaLnBrk="1" fontAlgn="base" hangingPunct="1">
        <a:spcBef>
          <a:spcPct val="0"/>
        </a:spcBef>
        <a:spcAft>
          <a:spcPct val="0"/>
        </a:spcAft>
        <a:defRPr sz="3400" b="1">
          <a:solidFill>
            <a:schemeClr val="accent1"/>
          </a:solidFill>
          <a:latin typeface="Arial" charset="0"/>
          <a:ea typeface="ＭＳ Ｐゴシック" pitchFamily="1" charset="-128"/>
        </a:defRPr>
      </a:lvl5pPr>
      <a:lvl6pPr marL="457200" algn="l" rtl="0" eaLnBrk="1" fontAlgn="base" hangingPunct="1">
        <a:spcBef>
          <a:spcPct val="0"/>
        </a:spcBef>
        <a:spcAft>
          <a:spcPct val="0"/>
        </a:spcAft>
        <a:defRPr sz="3400" b="1">
          <a:solidFill>
            <a:schemeClr val="accent1"/>
          </a:solidFill>
          <a:latin typeface="Arial" charset="0"/>
          <a:ea typeface="ＭＳ Ｐゴシック" pitchFamily="1" charset="-128"/>
        </a:defRPr>
      </a:lvl6pPr>
      <a:lvl7pPr marL="914400" algn="l" rtl="0" eaLnBrk="1" fontAlgn="base" hangingPunct="1">
        <a:spcBef>
          <a:spcPct val="0"/>
        </a:spcBef>
        <a:spcAft>
          <a:spcPct val="0"/>
        </a:spcAft>
        <a:defRPr sz="3400" b="1">
          <a:solidFill>
            <a:schemeClr val="accent1"/>
          </a:solidFill>
          <a:latin typeface="Arial" charset="0"/>
          <a:ea typeface="ＭＳ Ｐゴシック" pitchFamily="1" charset="-128"/>
        </a:defRPr>
      </a:lvl7pPr>
      <a:lvl8pPr marL="1371600" algn="l" rtl="0" eaLnBrk="1" fontAlgn="base" hangingPunct="1">
        <a:spcBef>
          <a:spcPct val="0"/>
        </a:spcBef>
        <a:spcAft>
          <a:spcPct val="0"/>
        </a:spcAft>
        <a:defRPr sz="3400" b="1">
          <a:solidFill>
            <a:schemeClr val="accent1"/>
          </a:solidFill>
          <a:latin typeface="Arial" charset="0"/>
          <a:ea typeface="ＭＳ Ｐゴシック" pitchFamily="1" charset="-128"/>
        </a:defRPr>
      </a:lvl8pPr>
      <a:lvl9pPr marL="1828800" algn="l" rtl="0" eaLnBrk="1" fontAlgn="base" hangingPunct="1">
        <a:spcBef>
          <a:spcPct val="0"/>
        </a:spcBef>
        <a:spcAft>
          <a:spcPct val="0"/>
        </a:spcAft>
        <a:defRPr sz="3400" b="1">
          <a:solidFill>
            <a:schemeClr val="accent1"/>
          </a:solidFill>
          <a:latin typeface="Arial" charset="0"/>
          <a:ea typeface="ＭＳ Ｐゴシック" pitchFamily="1" charset="-128"/>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bin"/></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notesSlide" Target="../notesSlides/notesSlide10.xml"/><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260.png"/><Relationship Id="rId5" Type="http://schemas.openxmlformats.org/officeDocument/2006/relationships/image" Target="../media/image1.emf"/><Relationship Id="rId10" Type="http://schemas.openxmlformats.org/officeDocument/2006/relationships/image" Target="../media/image31.png"/><Relationship Id="rId4" Type="http://schemas.openxmlformats.org/officeDocument/2006/relationships/oleObject" Target="../embeddings/oleObject11.bin"/><Relationship Id="rId9"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1.emf"/><Relationship Id="rId4" Type="http://schemas.openxmlformats.org/officeDocument/2006/relationships/oleObject" Target="../embeddings/oleObject12.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notesSlide" Target="../notesSlides/notesSlide2.xml"/><Relationship Id="rId7" Type="http://schemas.openxmlformats.org/officeDocument/2006/relationships/image" Target="../media/image5.jp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4.jpeg"/><Relationship Id="rId5" Type="http://schemas.openxmlformats.org/officeDocument/2006/relationships/image" Target="../media/image1.e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3.xml"/><Relationship Id="rId7" Type="http://schemas.openxmlformats.org/officeDocument/2006/relationships/image" Target="../media/image8.jp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1.emf"/><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0.jpg"/><Relationship Id="rId5" Type="http://schemas.openxmlformats.org/officeDocument/2006/relationships/image" Target="../media/image1.emf"/><Relationship Id="rId4"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1.emf"/><Relationship Id="rId4"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notesSlide" Target="../notesSlides/notesSlide6.xml"/><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emf"/><Relationship Id="rId10" Type="http://schemas.openxmlformats.org/officeDocument/2006/relationships/image" Target="../media/image16.png"/><Relationship Id="rId4" Type="http://schemas.openxmlformats.org/officeDocument/2006/relationships/oleObject" Target="../embeddings/oleObject7.bin"/><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7.xml"/><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0.png"/><Relationship Id="rId5" Type="http://schemas.openxmlformats.org/officeDocument/2006/relationships/image" Target="../media/image1.emf"/><Relationship Id="rId10" Type="http://schemas.openxmlformats.org/officeDocument/2006/relationships/image" Target="../media/image24.png"/><Relationship Id="rId4" Type="http://schemas.openxmlformats.org/officeDocument/2006/relationships/oleObject" Target="../embeddings/oleObject8.bin"/><Relationship Id="rId9"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25.png"/><Relationship Id="rId5" Type="http://schemas.openxmlformats.org/officeDocument/2006/relationships/image" Target="../media/image1.emf"/><Relationship Id="rId4"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26.png"/><Relationship Id="rId5" Type="http://schemas.openxmlformats.org/officeDocument/2006/relationships/image" Target="../media/image1.emf"/><Relationship Id="rId4"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A2C033A-2FE0-4269-8DF4-69B79BB7901B}"/>
              </a:ext>
            </a:extLst>
          </p:cNvPr>
          <p:cNvGraphicFramePr>
            <a:graphicFrameLocks noChangeAspect="1"/>
          </p:cNvGraphicFramePr>
          <p:nvPr>
            <p:custDataLst>
              <p:tags r:id="rId1"/>
            </p:custDataLst>
            <p:extLst>
              <p:ext uri="{D42A27DB-BD31-4B8C-83A1-F6EECF244321}">
                <p14:modId xmlns:p14="http://schemas.microsoft.com/office/powerpoint/2010/main" val="29848762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2" imgH="342" progId="TCLayout.ActiveDocument.1">
                  <p:embed/>
                </p:oleObj>
              </mc:Choice>
              <mc:Fallback>
                <p:oleObj name="think-cell Slide" r:id="rId4" imgW="342" imgH="342"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Subtitle 2"/>
          <p:cNvSpPr>
            <a:spLocks noGrp="1"/>
          </p:cNvSpPr>
          <p:nvPr>
            <p:ph type="subTitle" idx="1"/>
          </p:nvPr>
        </p:nvSpPr>
        <p:spPr>
          <a:xfrm>
            <a:off x="1100051" y="4455621"/>
            <a:ext cx="10058400" cy="1750626"/>
          </a:xfrm>
        </p:spPr>
        <p:txBody>
          <a:bodyPr>
            <a:normAutofit/>
          </a:bodyPr>
          <a:lstStyle/>
          <a:p>
            <a:pPr algn="ctr"/>
            <a:r>
              <a:rPr lang="pt-BR" dirty="0">
                <a:latin typeface="Times New Roman" panose="02020603050405020304" pitchFamily="18" charset="0"/>
                <a:cs typeface="Times New Roman" panose="02020603050405020304" pitchFamily="18" charset="0"/>
              </a:rPr>
              <a:t>First Year Research Presentation</a:t>
            </a:r>
          </a:p>
          <a:p>
            <a:pPr algn="ctr"/>
            <a:r>
              <a:rPr lang="pt-BR" dirty="0">
                <a:latin typeface="Times New Roman" panose="02020603050405020304" pitchFamily="18" charset="0"/>
                <a:cs typeface="Times New Roman" panose="02020603050405020304" pitchFamily="18" charset="0"/>
              </a:rPr>
              <a:t>09/15/2017</a:t>
            </a:r>
          </a:p>
        </p:txBody>
      </p:sp>
      <p:sp>
        <p:nvSpPr>
          <p:cNvPr id="2" name="Title 1"/>
          <p:cNvSpPr>
            <a:spLocks noGrp="1"/>
          </p:cNvSpPr>
          <p:nvPr>
            <p:ph type="ctrTitle" sz="quarter"/>
          </p:nvPr>
        </p:nvSpPr>
        <p:spPr>
          <a:xfrm>
            <a:off x="644967" y="2143418"/>
            <a:ext cx="10968567" cy="1065295"/>
          </a:xfrm>
        </p:spPr>
        <p:txBody>
          <a:bodyPr vert="horz" anchor="ctr">
            <a:normAutofit fontScale="90000"/>
          </a:bodyPr>
          <a:lstStyle/>
          <a:p>
            <a:r>
              <a:rPr lang="zh-CN" altLang="en-US" sz="3600" b="1" dirty="0">
                <a:solidFill>
                  <a:schemeClr val="accent3"/>
                </a:solidFill>
                <a:latin typeface="微软雅黑" panose="020B0503020204020204" pitchFamily="34" charset="-122"/>
                <a:ea typeface="微软雅黑" panose="020B0503020204020204" pitchFamily="34" charset="-122"/>
              </a:rPr>
              <a:t>订阅商业模型中的信息获取</a:t>
            </a:r>
            <a:br>
              <a:rPr lang="en-US" sz="4400" b="1" dirty="0">
                <a:latin typeface="微软雅黑" panose="020B0503020204020204" pitchFamily="34" charset="-122"/>
                <a:ea typeface="微软雅黑" panose="020B0503020204020204" pitchFamily="34" charset="-122"/>
                <a:cs typeface="Times New Roman" panose="02020603050405020304" pitchFamily="18" charset="0"/>
              </a:rPr>
            </a:br>
            <a:br>
              <a:rPr lang="en-US" sz="4400" b="1" dirty="0">
                <a:latin typeface="微软雅黑" panose="020B0503020204020204" pitchFamily="34" charset="-122"/>
                <a:ea typeface="微软雅黑" panose="020B0503020204020204" pitchFamily="34" charset="-122"/>
                <a:cs typeface="Times New Roman" panose="02020603050405020304" pitchFamily="18" charset="0"/>
              </a:rPr>
            </a:br>
            <a:br>
              <a:rPr lang="en-US" sz="3200" b="1" dirty="0">
                <a:latin typeface="微软雅黑" panose="020B0503020204020204" pitchFamily="34" charset="-122"/>
                <a:ea typeface="微软雅黑" panose="020B0503020204020204" pitchFamily="34" charset="-122"/>
                <a:cs typeface="Times New Roman" panose="02020603050405020304" pitchFamily="18" charset="0"/>
              </a:rPr>
            </a:br>
            <a:r>
              <a:rPr lang="zh-CN" altLang="en-US" sz="3200" b="1" dirty="0">
                <a:latin typeface="微软雅黑" panose="020B0503020204020204" pitchFamily="34" charset="-122"/>
                <a:ea typeface="微软雅黑" panose="020B0503020204020204" pitchFamily="34" charset="-122"/>
                <a:cs typeface="Times New Roman" panose="02020603050405020304" pitchFamily="18" charset="0"/>
              </a:rPr>
              <a:t>钟佳成</a:t>
            </a:r>
            <a:br>
              <a:rPr lang="en-US" sz="3200" b="1" dirty="0">
                <a:latin typeface="微软雅黑" panose="020B0503020204020204" pitchFamily="34" charset="-122"/>
                <a:ea typeface="微软雅黑" panose="020B0503020204020204" pitchFamily="34" charset="-122"/>
                <a:cs typeface="Times New Roman" panose="02020603050405020304" pitchFamily="18" charset="0"/>
              </a:rPr>
            </a:br>
            <a:br>
              <a:rPr lang="en-US" sz="3200" b="1" dirty="0">
                <a:latin typeface="微软雅黑" panose="020B0503020204020204" pitchFamily="34" charset="-122"/>
                <a:ea typeface="微软雅黑" panose="020B0503020204020204" pitchFamily="34" charset="-122"/>
                <a:cs typeface="Times New Roman" panose="02020603050405020304" pitchFamily="18" charset="0"/>
              </a:rPr>
            </a:br>
            <a:r>
              <a:rPr lang="en-US" altLang="zh-CN" sz="2700" b="1" dirty="0">
                <a:latin typeface="微软雅黑" panose="020B0503020204020204" pitchFamily="34" charset="-122"/>
                <a:ea typeface="微软雅黑" panose="020B0503020204020204" pitchFamily="34" charset="-122"/>
                <a:cs typeface="Times New Roman" panose="02020603050405020304" pitchFamily="18" charset="0"/>
              </a:rPr>
              <a:t>2019</a:t>
            </a:r>
            <a:r>
              <a:rPr lang="zh-CN" altLang="en-US" sz="2700" b="1" dirty="0">
                <a:latin typeface="微软雅黑" panose="020B0503020204020204" pitchFamily="34" charset="-122"/>
                <a:ea typeface="微软雅黑" panose="020B0503020204020204" pitchFamily="34" charset="-122"/>
                <a:cs typeface="Times New Roman" panose="02020603050405020304" pitchFamily="18" charset="0"/>
              </a:rPr>
              <a:t>年</a:t>
            </a:r>
            <a:r>
              <a:rPr lang="en-US" altLang="zh-CN" sz="2700" b="1"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700" b="1" dirty="0">
                <a:latin typeface="微软雅黑" panose="020B0503020204020204" pitchFamily="34" charset="-122"/>
                <a:ea typeface="微软雅黑" panose="020B0503020204020204" pitchFamily="34" charset="-122"/>
                <a:cs typeface="Times New Roman" panose="02020603050405020304" pitchFamily="18" charset="0"/>
              </a:rPr>
              <a:t>月</a:t>
            </a:r>
            <a:r>
              <a:rPr lang="en-US" altLang="zh-CN" sz="2700" b="1" dirty="0">
                <a:latin typeface="微软雅黑" panose="020B0503020204020204" pitchFamily="34" charset="-122"/>
                <a:ea typeface="微软雅黑" panose="020B0503020204020204" pitchFamily="34" charset="-122"/>
                <a:cs typeface="Times New Roman" panose="02020603050405020304" pitchFamily="18" charset="0"/>
              </a:rPr>
              <a:t>12</a:t>
            </a:r>
            <a:r>
              <a:rPr lang="zh-CN" altLang="en-US" sz="2700" b="1" dirty="0">
                <a:latin typeface="微软雅黑" panose="020B0503020204020204" pitchFamily="34" charset="-122"/>
                <a:ea typeface="微软雅黑" panose="020B0503020204020204" pitchFamily="34" charset="-122"/>
                <a:cs typeface="Times New Roman" panose="02020603050405020304" pitchFamily="18" charset="0"/>
              </a:rPr>
              <a:t>日</a:t>
            </a:r>
            <a:endParaRPr lang="en-US" sz="27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Picture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032162" y="4711700"/>
            <a:ext cx="4194175"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7719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EC3FA33-0FFC-4B22-8E65-D9100DF68D94}"/>
              </a:ext>
            </a:extLst>
          </p:cNvPr>
          <p:cNvGraphicFramePr>
            <a:graphicFrameLocks noChangeAspect="1"/>
          </p:cNvGraphicFramePr>
          <p:nvPr>
            <p:custDataLst>
              <p:tags r:id="rId1"/>
            </p:custDataLst>
            <p:extLst>
              <p:ext uri="{D42A27DB-BD31-4B8C-83A1-F6EECF244321}">
                <p14:modId xmlns:p14="http://schemas.microsoft.com/office/powerpoint/2010/main" val="21372351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2" imgH="342" progId="TCLayout.ActiveDocument.1">
                  <p:embed/>
                </p:oleObj>
              </mc:Choice>
              <mc:Fallback>
                <p:oleObj name="think-cell Slide" r:id="rId4" imgW="342" imgH="342"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CBD5EEE7-34AB-45D4-8C51-45F178153873}"/>
              </a:ext>
            </a:extLst>
          </p:cNvPr>
          <p:cNvSpPr>
            <a:spLocks noGrp="1"/>
          </p:cNvSpPr>
          <p:nvPr>
            <p:ph type="title"/>
          </p:nvPr>
        </p:nvSpPr>
        <p:spPr>
          <a:xfrm>
            <a:off x="1355723" y="650572"/>
            <a:ext cx="9480551" cy="1143000"/>
          </a:xfrm>
        </p:spPr>
        <p:txBody>
          <a:bodyPr vert="horz"/>
          <a:lstStyle/>
          <a:p>
            <a:r>
              <a:rPr lang="en-US" dirty="0" err="1">
                <a:latin typeface="微软雅黑" panose="020B0503020204020204" pitchFamily="34" charset="-122"/>
                <a:ea typeface="微软雅黑" panose="020B0503020204020204" pitchFamily="34" charset="-122"/>
              </a:rPr>
              <a:t>博弈均衡</a:t>
            </a:r>
            <a:endParaRPr lang="en-US" dirty="0">
              <a:latin typeface="微软雅黑" panose="020B0503020204020204" pitchFamily="34" charset="-122"/>
              <a:ea typeface="微软雅黑" panose="020B0503020204020204" pitchFamily="34" charset="-122"/>
            </a:endParaRPr>
          </a:p>
        </p:txBody>
      </p:sp>
      <p:sp>
        <p:nvSpPr>
          <p:cNvPr id="4" name="Slide Number Placeholder 3">
            <a:extLst>
              <a:ext uri="{FF2B5EF4-FFF2-40B4-BE49-F238E27FC236}">
                <a16:creationId xmlns:a16="http://schemas.microsoft.com/office/drawing/2014/main" id="{FF64ACB4-3734-4B25-A955-9AC30CEE0850}"/>
              </a:ext>
            </a:extLst>
          </p:cNvPr>
          <p:cNvSpPr>
            <a:spLocks noGrp="1"/>
          </p:cNvSpPr>
          <p:nvPr>
            <p:ph type="sldNum" sz="quarter" idx="4"/>
          </p:nvPr>
        </p:nvSpPr>
        <p:spPr/>
        <p:txBody>
          <a:bodyPr/>
          <a:lstStyle/>
          <a:p>
            <a:fld id="{06FB7404-F034-41CB-878C-58687447ACD3}" type="slidenum">
              <a:rPr lang="en-US" smtClean="0"/>
              <a:pPr/>
              <a:t>10</a:t>
            </a:fld>
            <a:endParaRPr lang="en-US"/>
          </a:p>
        </p:txBody>
      </p:sp>
      <mc:AlternateContent xmlns:mc="http://schemas.openxmlformats.org/markup-compatibility/2006" xmlns:a14="http://schemas.microsoft.com/office/drawing/2010/main">
        <mc:Choice Requires="a14">
          <p:graphicFrame>
            <p:nvGraphicFramePr>
              <p:cNvPr id="8" name="Content Placeholder 7">
                <a:extLst>
                  <a:ext uri="{FF2B5EF4-FFF2-40B4-BE49-F238E27FC236}">
                    <a16:creationId xmlns:a16="http://schemas.microsoft.com/office/drawing/2014/main" id="{7F6722EC-8331-4B37-800F-87F87CBDB145}"/>
                  </a:ext>
                </a:extLst>
              </p:cNvPr>
              <p:cNvGraphicFramePr>
                <a:graphicFrameLocks noGrp="1"/>
              </p:cNvGraphicFramePr>
              <p:nvPr>
                <p:ph idx="1"/>
                <p:extLst>
                  <p:ext uri="{D42A27DB-BD31-4B8C-83A1-F6EECF244321}">
                    <p14:modId xmlns:p14="http://schemas.microsoft.com/office/powerpoint/2010/main" val="188583932"/>
                  </p:ext>
                </p:extLst>
              </p:nvPr>
            </p:nvGraphicFramePr>
            <p:xfrm>
              <a:off x="1355722" y="2003368"/>
              <a:ext cx="9480552" cy="2829889"/>
            </p:xfrm>
            <a:graphic>
              <a:graphicData uri="http://schemas.openxmlformats.org/drawingml/2006/table">
                <a:tbl>
                  <a:tblPr firstRow="1" firstCol="1" bandRow="1">
                    <a:tableStyleId>{5C22544A-7EE6-4342-B048-85BDC9FD1C3A}</a:tableStyleId>
                  </a:tblPr>
                  <a:tblGrid>
                    <a:gridCol w="2370138">
                      <a:extLst>
                        <a:ext uri="{9D8B030D-6E8A-4147-A177-3AD203B41FA5}">
                          <a16:colId xmlns:a16="http://schemas.microsoft.com/office/drawing/2014/main" val="3518522447"/>
                        </a:ext>
                      </a:extLst>
                    </a:gridCol>
                    <a:gridCol w="2370138">
                      <a:extLst>
                        <a:ext uri="{9D8B030D-6E8A-4147-A177-3AD203B41FA5}">
                          <a16:colId xmlns:a16="http://schemas.microsoft.com/office/drawing/2014/main" val="527030102"/>
                        </a:ext>
                      </a:extLst>
                    </a:gridCol>
                    <a:gridCol w="2370138">
                      <a:extLst>
                        <a:ext uri="{9D8B030D-6E8A-4147-A177-3AD203B41FA5}">
                          <a16:colId xmlns:a16="http://schemas.microsoft.com/office/drawing/2014/main" val="2654744213"/>
                        </a:ext>
                      </a:extLst>
                    </a:gridCol>
                    <a:gridCol w="2370138">
                      <a:extLst>
                        <a:ext uri="{9D8B030D-6E8A-4147-A177-3AD203B41FA5}">
                          <a16:colId xmlns:a16="http://schemas.microsoft.com/office/drawing/2014/main" val="1215479433"/>
                        </a:ext>
                      </a:extLst>
                    </a:gridCol>
                  </a:tblGrid>
                  <a:tr h="750123">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800" b="1" i="1" kern="1200" smtClean="0">
                                    <a:solidFill>
                                      <a:schemeClr val="lt1"/>
                                    </a:solidFill>
                                    <a:effectLst/>
                                    <a:latin typeface="Cambria Math" panose="02040503050406030204" pitchFamily="18" charset="0"/>
                                    <a:ea typeface="+mn-ea"/>
                                    <a:cs typeface="+mn-cs"/>
                                  </a:rPr>
                                  <m:t>𝜶</m:t>
                                </m:r>
                                <m:r>
                                  <a:rPr lang="en-US" sz="2000" b="1" i="1">
                                    <a:effectLst/>
                                    <a:latin typeface="Cambria Math" panose="02040503050406030204" pitchFamily="18" charset="0"/>
                                    <a:ea typeface="Latin Modern Math" panose="02000503000000000000" pitchFamily="50" charset="0"/>
                                  </a:rPr>
                                  <m:t>=</m:t>
                                </m:r>
                                <m:r>
                                  <a:rPr lang="en-US" sz="2000" b="1" i="1">
                                    <a:effectLst/>
                                    <a:latin typeface="Cambria Math" panose="02040503050406030204" pitchFamily="18" charset="0"/>
                                    <a:ea typeface="Latin Modern Math" panose="02000503000000000000" pitchFamily="50" charset="0"/>
                                  </a:rPr>
                                  <m:t>𝟏</m:t>
                                </m:r>
                              </m:oMath>
                            </m:oMathPara>
                          </a14:m>
                          <a:endParaRPr lang="en-US" sz="1200" b="1" i="1" dirty="0">
                            <a:effectLst/>
                            <a:latin typeface="Latin Modern Math" panose="02000503000000000000" pitchFamily="50" charset="0"/>
                            <a:ea typeface="Latin Modern Math" panose="02000503000000000000" pitchFamily="50" charset="0"/>
                            <a:cs typeface="Times New Roman" panose="02020603050405020304" pitchFamily="18" charset="0"/>
                          </a:endParaRPr>
                        </a:p>
                      </a:txBody>
                      <a:tcPr marL="68580" marR="68580" marT="0" marB="0" anchor="ctr"/>
                    </a:tc>
                    <a:tc gridSpan="3">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800" b="1" i="1" kern="1200" smtClean="0">
                                    <a:solidFill>
                                      <a:schemeClr val="lt1"/>
                                    </a:solidFill>
                                    <a:effectLst/>
                                    <a:latin typeface="Cambria Math" panose="02040503050406030204" pitchFamily="18" charset="0"/>
                                    <a:ea typeface="+mn-ea"/>
                                    <a:cs typeface="+mn-cs"/>
                                  </a:rPr>
                                  <m:t>𝟎</m:t>
                                </m:r>
                                <m:r>
                                  <a:rPr lang="en-US" sz="1800" b="1" i="1" kern="1200" smtClean="0">
                                    <a:solidFill>
                                      <a:schemeClr val="lt1"/>
                                    </a:solidFill>
                                    <a:effectLst/>
                                    <a:latin typeface="Cambria Math" panose="02040503050406030204" pitchFamily="18" charset="0"/>
                                    <a:ea typeface="+mn-ea"/>
                                    <a:cs typeface="+mn-cs"/>
                                  </a:rPr>
                                  <m:t>&lt;</m:t>
                                </m:r>
                                <m:r>
                                  <a:rPr lang="en-US" sz="1800" b="1" i="1" kern="1200" smtClean="0">
                                    <a:solidFill>
                                      <a:schemeClr val="lt1"/>
                                    </a:solidFill>
                                    <a:effectLst/>
                                    <a:latin typeface="Cambria Math" panose="02040503050406030204" pitchFamily="18" charset="0"/>
                                    <a:ea typeface="+mn-ea"/>
                                    <a:cs typeface="+mn-cs"/>
                                  </a:rPr>
                                  <m:t>𝜶</m:t>
                                </m:r>
                                <m:r>
                                  <a:rPr lang="en-US" sz="1800" b="1" i="1" kern="1200" smtClean="0">
                                    <a:solidFill>
                                      <a:schemeClr val="lt1"/>
                                    </a:solidFill>
                                    <a:effectLst/>
                                    <a:latin typeface="Cambria Math" panose="02040503050406030204" pitchFamily="18" charset="0"/>
                                    <a:ea typeface="+mn-ea"/>
                                    <a:cs typeface="+mn-cs"/>
                                  </a:rPr>
                                  <m:t>&lt;</m:t>
                                </m:r>
                                <m:r>
                                  <a:rPr lang="en-US" sz="2000" b="1" i="1">
                                    <a:effectLst/>
                                    <a:latin typeface="Cambria Math" panose="02040503050406030204" pitchFamily="18" charset="0"/>
                                    <a:ea typeface="Latin Modern Math" panose="02000503000000000000" pitchFamily="50" charset="0"/>
                                  </a:rPr>
                                  <m:t>𝟏</m:t>
                                </m:r>
                              </m:oMath>
                            </m:oMathPara>
                          </a14:m>
                          <a:endParaRPr lang="en-US" sz="1200" b="1" i="1" dirty="0">
                            <a:effectLst/>
                            <a:latin typeface="Latin Modern Math" panose="02000503000000000000" pitchFamily="50" charset="0"/>
                            <a:ea typeface="Latin Modern Math" panose="02000503000000000000" pitchFamily="50"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37850467"/>
                      </a:ext>
                    </a:extLst>
                  </a:tr>
                  <a:tr h="743370">
                    <a:tc rowSpan="2">
                      <a:txBody>
                        <a:bodyPr/>
                        <a:lstStyle/>
                        <a:p>
                          <a:pPr marL="0" marR="0" algn="ctr">
                            <a:lnSpc>
                              <a:spcPct val="115000"/>
                            </a:lnSpc>
                            <a:spcBef>
                              <a:spcPts val="0"/>
                            </a:spcBef>
                            <a:spcAft>
                              <a:spcPts val="0"/>
                            </a:spcAft>
                          </a:pPr>
                          <a:r>
                            <a:rPr lang="en-US" sz="2000" b="1" i="1" dirty="0">
                              <a:effectLst/>
                              <a:latin typeface="Latin Modern Math" panose="02000503000000000000" pitchFamily="50" charset="0"/>
                              <a:ea typeface="Latin Modern Math" panose="02000503000000000000" pitchFamily="50" charset="0"/>
                            </a:rPr>
                            <a:t> </a:t>
                          </a:r>
                          <a:endParaRPr lang="en-US" sz="1200" b="1" i="1" dirty="0">
                            <a:effectLst/>
                            <a:latin typeface="Latin Modern Math" panose="02000503000000000000" pitchFamily="50" charset="0"/>
                            <a:ea typeface="Latin Modern Math" panose="02000503000000000000" pitchFamily="50" charset="0"/>
                            <a:cs typeface="Times New Roman" panose="02020603050405020304" pitchFamily="18" charset="0"/>
                          </a:endParaRPr>
                        </a:p>
                      </a:txBody>
                      <a:tcPr marL="68580" marR="68580" marT="0" marB="0" anchor="ctr">
                        <a:solidFill>
                          <a:srgbClr val="ECE7E7"/>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000" b="1" i="1">
                                    <a:effectLst/>
                                    <a:latin typeface="Cambria Math" panose="02040503050406030204" pitchFamily="18" charset="0"/>
                                    <a:ea typeface="Latin Modern Math" panose="02000503000000000000" pitchFamily="50" charset="0"/>
                                  </a:rPr>
                                  <m:t>𝒕</m:t>
                                </m:r>
                                <m:r>
                                  <a:rPr lang="en-US" sz="2000" b="1" i="1">
                                    <a:effectLst/>
                                    <a:latin typeface="Cambria Math" panose="02040503050406030204" pitchFamily="18" charset="0"/>
                                    <a:ea typeface="Latin Modern Math" panose="02000503000000000000" pitchFamily="50" charset="0"/>
                                  </a:rPr>
                                  <m:t>&lt;</m:t>
                                </m:r>
                                <m:r>
                                  <a:rPr lang="en-US" sz="2000" b="1" i="1">
                                    <a:effectLst/>
                                    <a:latin typeface="Cambria Math" panose="02040503050406030204" pitchFamily="18" charset="0"/>
                                    <a:ea typeface="Latin Modern Math" panose="02000503000000000000" pitchFamily="50" charset="0"/>
                                  </a:rPr>
                                  <m:t>𝟐</m:t>
                                </m:r>
                                <m:r>
                                  <a:rPr lang="en-US" sz="2000" b="1" i="1">
                                    <a:effectLst/>
                                    <a:latin typeface="Cambria Math" panose="02040503050406030204" pitchFamily="18" charset="0"/>
                                    <a:ea typeface="Latin Modern Math" panose="02000503000000000000" pitchFamily="50" charset="0"/>
                                  </a:rPr>
                                  <m:t>𝒗</m:t>
                                </m:r>
                                <m:r>
                                  <a:rPr lang="en-US" sz="2000" b="1" i="1">
                                    <a:effectLst/>
                                    <a:latin typeface="Cambria Math" panose="02040503050406030204" pitchFamily="18" charset="0"/>
                                    <a:ea typeface="Latin Modern Math" panose="02000503000000000000" pitchFamily="50" charset="0"/>
                                  </a:rPr>
                                  <m:t>−</m:t>
                                </m:r>
                                <m:r>
                                  <a:rPr lang="en-US" sz="2000" b="1" i="1">
                                    <a:effectLst/>
                                    <a:latin typeface="Cambria Math" panose="02040503050406030204" pitchFamily="18" charset="0"/>
                                    <a:ea typeface="Latin Modern Math" panose="02000503000000000000" pitchFamily="50" charset="0"/>
                                  </a:rPr>
                                  <m:t>𝟐</m:t>
                                </m:r>
                                <m:r>
                                  <a:rPr lang="en-US" sz="1800" b="1" i="1" kern="1200" smtClean="0">
                                    <a:solidFill>
                                      <a:schemeClr val="dk1"/>
                                    </a:solidFill>
                                    <a:effectLst/>
                                    <a:latin typeface="Cambria Math" panose="02040503050406030204" pitchFamily="18" charset="0"/>
                                    <a:ea typeface="+mn-ea"/>
                                    <a:cs typeface="+mn-cs"/>
                                  </a:rPr>
                                  <m:t>𝜶</m:t>
                                </m:r>
                                <m:r>
                                  <a:rPr lang="en-US" sz="2000" b="1" i="1">
                                    <a:effectLst/>
                                    <a:latin typeface="Cambria Math" panose="02040503050406030204" pitchFamily="18" charset="0"/>
                                    <a:ea typeface="Latin Modern Math" panose="02000503000000000000" pitchFamily="50" charset="0"/>
                                  </a:rPr>
                                  <m:t>𝒗</m:t>
                                </m:r>
                              </m:oMath>
                            </m:oMathPara>
                          </a14:m>
                          <a:endParaRPr lang="en-US" sz="1200" b="1" i="1" dirty="0">
                            <a:effectLst/>
                            <a:latin typeface="Latin Modern Math" panose="02000503000000000000" pitchFamily="50" charset="0"/>
                            <a:ea typeface="Latin Modern Math" panose="02000503000000000000" pitchFamily="50"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000" b="1" i="1">
                                    <a:effectLst/>
                                    <a:latin typeface="Cambria Math" panose="02040503050406030204" pitchFamily="18" charset="0"/>
                                    <a:ea typeface="Latin Modern Math" panose="02000503000000000000" pitchFamily="50" charset="0"/>
                                  </a:rPr>
                                  <m:t>𝒕</m:t>
                                </m:r>
                                <m:r>
                                  <a:rPr lang="en-US" sz="2000" b="1" i="1">
                                    <a:effectLst/>
                                    <a:latin typeface="Cambria Math" panose="02040503050406030204" pitchFamily="18" charset="0"/>
                                    <a:ea typeface="Latin Modern Math" panose="02000503000000000000" pitchFamily="50" charset="0"/>
                                  </a:rPr>
                                  <m:t>=</m:t>
                                </m:r>
                                <m:r>
                                  <a:rPr lang="en-US" sz="2000" b="1" i="1">
                                    <a:effectLst/>
                                    <a:latin typeface="Cambria Math" panose="02040503050406030204" pitchFamily="18" charset="0"/>
                                    <a:ea typeface="Latin Modern Math" panose="02000503000000000000" pitchFamily="50" charset="0"/>
                                  </a:rPr>
                                  <m:t>𝟐</m:t>
                                </m:r>
                                <m:r>
                                  <a:rPr lang="en-US" sz="2000" b="1" i="1">
                                    <a:effectLst/>
                                    <a:latin typeface="Cambria Math" panose="02040503050406030204" pitchFamily="18" charset="0"/>
                                    <a:ea typeface="Latin Modern Math" panose="02000503000000000000" pitchFamily="50" charset="0"/>
                                  </a:rPr>
                                  <m:t>𝒗</m:t>
                                </m:r>
                                <m:r>
                                  <a:rPr lang="en-US" sz="2000" b="1" i="1">
                                    <a:effectLst/>
                                    <a:latin typeface="Cambria Math" panose="02040503050406030204" pitchFamily="18" charset="0"/>
                                    <a:ea typeface="Latin Modern Math" panose="02000503000000000000" pitchFamily="50" charset="0"/>
                                  </a:rPr>
                                  <m:t>−</m:t>
                                </m:r>
                                <m:r>
                                  <a:rPr lang="en-US" sz="2000" b="1" i="1">
                                    <a:effectLst/>
                                    <a:latin typeface="Cambria Math" panose="02040503050406030204" pitchFamily="18" charset="0"/>
                                    <a:ea typeface="Latin Modern Math" panose="02000503000000000000" pitchFamily="50" charset="0"/>
                                  </a:rPr>
                                  <m:t>𝟐</m:t>
                                </m:r>
                                <m:r>
                                  <a:rPr lang="en-US" sz="1800" b="1" i="1" kern="1200" smtClean="0">
                                    <a:solidFill>
                                      <a:schemeClr val="dk1"/>
                                    </a:solidFill>
                                    <a:effectLst/>
                                    <a:latin typeface="Cambria Math" panose="02040503050406030204" pitchFamily="18" charset="0"/>
                                    <a:ea typeface="+mn-ea"/>
                                    <a:cs typeface="+mn-cs"/>
                                  </a:rPr>
                                  <m:t>𝜶</m:t>
                                </m:r>
                                <m:r>
                                  <a:rPr lang="en-US" sz="2000" b="1" i="1">
                                    <a:effectLst/>
                                    <a:latin typeface="Cambria Math" panose="02040503050406030204" pitchFamily="18" charset="0"/>
                                    <a:ea typeface="Latin Modern Math" panose="02000503000000000000" pitchFamily="50" charset="0"/>
                                  </a:rPr>
                                  <m:t>𝒗</m:t>
                                </m:r>
                              </m:oMath>
                            </m:oMathPara>
                          </a14:m>
                          <a:endParaRPr lang="en-US" sz="1200" b="1" i="1" dirty="0">
                            <a:effectLst/>
                            <a:latin typeface="Latin Modern Math" panose="02000503000000000000" pitchFamily="50" charset="0"/>
                            <a:ea typeface="Latin Modern Math" panose="02000503000000000000" pitchFamily="50"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000" b="1" i="1">
                                    <a:effectLst/>
                                    <a:latin typeface="Cambria Math" panose="02040503050406030204" pitchFamily="18" charset="0"/>
                                    <a:ea typeface="Latin Modern Math" panose="02000503000000000000" pitchFamily="50" charset="0"/>
                                  </a:rPr>
                                  <m:t>𝒕</m:t>
                                </m:r>
                                <m:r>
                                  <a:rPr lang="en-US" sz="2000" b="1" i="1">
                                    <a:effectLst/>
                                    <a:latin typeface="Cambria Math" panose="02040503050406030204" pitchFamily="18" charset="0"/>
                                    <a:ea typeface="Latin Modern Math" panose="02000503000000000000" pitchFamily="50" charset="0"/>
                                  </a:rPr>
                                  <m:t>&gt;</m:t>
                                </m:r>
                                <m:r>
                                  <a:rPr lang="en-US" sz="2000" b="1" i="1">
                                    <a:effectLst/>
                                    <a:latin typeface="Cambria Math" panose="02040503050406030204" pitchFamily="18" charset="0"/>
                                    <a:ea typeface="Latin Modern Math" panose="02000503000000000000" pitchFamily="50" charset="0"/>
                                  </a:rPr>
                                  <m:t>𝟐</m:t>
                                </m:r>
                                <m:r>
                                  <a:rPr lang="en-US" sz="2000" b="1" i="1">
                                    <a:effectLst/>
                                    <a:latin typeface="Cambria Math" panose="02040503050406030204" pitchFamily="18" charset="0"/>
                                    <a:ea typeface="Latin Modern Math" panose="02000503000000000000" pitchFamily="50" charset="0"/>
                                  </a:rPr>
                                  <m:t>𝒗</m:t>
                                </m:r>
                                <m:r>
                                  <a:rPr lang="en-US" sz="2000" b="1" i="1">
                                    <a:effectLst/>
                                    <a:latin typeface="Cambria Math" panose="02040503050406030204" pitchFamily="18" charset="0"/>
                                    <a:ea typeface="Latin Modern Math" panose="02000503000000000000" pitchFamily="50" charset="0"/>
                                  </a:rPr>
                                  <m:t>−</m:t>
                                </m:r>
                                <m:r>
                                  <a:rPr lang="en-US" sz="2000" b="1" i="1">
                                    <a:effectLst/>
                                    <a:latin typeface="Cambria Math" panose="02040503050406030204" pitchFamily="18" charset="0"/>
                                    <a:ea typeface="Latin Modern Math" panose="02000503000000000000" pitchFamily="50" charset="0"/>
                                  </a:rPr>
                                  <m:t>𝟐</m:t>
                                </m:r>
                                <m:r>
                                  <a:rPr lang="en-US" sz="1800" b="1" i="1" kern="1200" smtClean="0">
                                    <a:solidFill>
                                      <a:schemeClr val="dk1"/>
                                    </a:solidFill>
                                    <a:effectLst/>
                                    <a:latin typeface="Cambria Math" panose="02040503050406030204" pitchFamily="18" charset="0"/>
                                    <a:ea typeface="+mn-ea"/>
                                    <a:cs typeface="+mn-cs"/>
                                  </a:rPr>
                                  <m:t>𝜶</m:t>
                                </m:r>
                                <m:r>
                                  <a:rPr lang="en-US" sz="2000" b="1" i="1">
                                    <a:effectLst/>
                                    <a:latin typeface="Cambria Math" panose="02040503050406030204" pitchFamily="18" charset="0"/>
                                    <a:ea typeface="Latin Modern Math" panose="02000503000000000000" pitchFamily="50" charset="0"/>
                                  </a:rPr>
                                  <m:t>𝒗</m:t>
                                </m:r>
                              </m:oMath>
                            </m:oMathPara>
                          </a14:m>
                          <a:endParaRPr lang="en-US" sz="1200" b="1" i="1" dirty="0">
                            <a:effectLst/>
                            <a:latin typeface="Latin Modern Math" panose="02000503000000000000" pitchFamily="50" charset="0"/>
                            <a:ea typeface="Latin Modern Math" panose="02000503000000000000" pitchFamily="50" charset="0"/>
                            <a:cs typeface="Times New Roman" panose="02020603050405020304" pitchFamily="18" charset="0"/>
                          </a:endParaRPr>
                        </a:p>
                      </a:txBody>
                      <a:tcPr marL="68580" marR="68580" marT="0" marB="0" anchor="ctr"/>
                    </a:tc>
                    <a:extLst>
                      <a:ext uri="{0D108BD9-81ED-4DB2-BD59-A6C34878D82A}">
                        <a16:rowId xmlns:a16="http://schemas.microsoft.com/office/drawing/2014/main" val="2576305285"/>
                      </a:ext>
                    </a:extLst>
                  </a:tr>
                  <a:tr h="1336396">
                    <a:tc vMerge="1">
                      <a:txBody>
                        <a:bodyPr/>
                        <a:lstStyle/>
                        <a:p>
                          <a:endParaRPr lang="en-US"/>
                        </a:p>
                      </a:txBody>
                      <a:tcPr/>
                    </a:tc>
                    <a:tc>
                      <a:txBody>
                        <a:bodyPr/>
                        <a:lstStyle/>
                        <a:p>
                          <a:pPr marL="0" marR="0" algn="ctr">
                            <a:lnSpc>
                              <a:spcPct val="115000"/>
                            </a:lnSpc>
                            <a:spcBef>
                              <a:spcPts val="0"/>
                            </a:spcBef>
                            <a:spcAft>
                              <a:spcPts val="0"/>
                            </a:spcAft>
                          </a:pPr>
                          <a:r>
                            <a:rPr lang="en-US" sz="1200" dirty="0">
                              <a:effectLst/>
                            </a:rPr>
                            <a:t> </a:t>
                          </a:r>
                          <a:endParaRPr lang="en-US" sz="12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solidFill>
                          <a:srgbClr val="ECE7E7"/>
                        </a:solidFill>
                      </a:tcPr>
                    </a:tc>
                    <a:tc>
                      <a:txBody>
                        <a:bodyPr/>
                        <a:lstStyle/>
                        <a:p>
                          <a:pPr marL="0" marR="0" algn="ctr">
                            <a:lnSpc>
                              <a:spcPct val="115000"/>
                            </a:lnSpc>
                            <a:spcBef>
                              <a:spcPts val="0"/>
                            </a:spcBef>
                            <a:spcAft>
                              <a:spcPts val="0"/>
                            </a:spcAft>
                          </a:pPr>
                          <a:r>
                            <a:rPr lang="en-US" sz="1200" dirty="0">
                              <a:effectLst/>
                            </a:rPr>
                            <a:t> </a:t>
                          </a:r>
                          <a:endParaRPr lang="en-US" sz="12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rPr>
                            <a:t> </a:t>
                          </a:r>
                          <a:endParaRPr lang="en-US" sz="12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07985682"/>
                      </a:ext>
                    </a:extLst>
                  </a:tr>
                </a:tbl>
              </a:graphicData>
            </a:graphic>
          </p:graphicFrame>
        </mc:Choice>
        <mc:Fallback xmlns="">
          <p:graphicFrame>
            <p:nvGraphicFramePr>
              <p:cNvPr id="8" name="Content Placeholder 7">
                <a:extLst>
                  <a:ext uri="{FF2B5EF4-FFF2-40B4-BE49-F238E27FC236}">
                    <a16:creationId xmlns:a16="http://schemas.microsoft.com/office/drawing/2014/main" id="{7F6722EC-8331-4B37-800F-87F87CBDB145}"/>
                  </a:ext>
                </a:extLst>
              </p:cNvPr>
              <p:cNvGraphicFramePr>
                <a:graphicFrameLocks noGrp="1"/>
              </p:cNvGraphicFramePr>
              <p:nvPr>
                <p:ph idx="1"/>
                <p:extLst>
                  <p:ext uri="{D42A27DB-BD31-4B8C-83A1-F6EECF244321}">
                    <p14:modId xmlns:p14="http://schemas.microsoft.com/office/powerpoint/2010/main" val="188583932"/>
                  </p:ext>
                </p:extLst>
              </p:nvPr>
            </p:nvGraphicFramePr>
            <p:xfrm>
              <a:off x="1355722" y="2003368"/>
              <a:ext cx="9480552" cy="2829889"/>
            </p:xfrm>
            <a:graphic>
              <a:graphicData uri="http://schemas.openxmlformats.org/drawingml/2006/table">
                <a:tbl>
                  <a:tblPr firstRow="1" firstCol="1" bandRow="1">
                    <a:tableStyleId>{5C22544A-7EE6-4342-B048-85BDC9FD1C3A}</a:tableStyleId>
                  </a:tblPr>
                  <a:tblGrid>
                    <a:gridCol w="2370138">
                      <a:extLst>
                        <a:ext uri="{9D8B030D-6E8A-4147-A177-3AD203B41FA5}">
                          <a16:colId xmlns:a16="http://schemas.microsoft.com/office/drawing/2014/main" val="3518522447"/>
                        </a:ext>
                      </a:extLst>
                    </a:gridCol>
                    <a:gridCol w="2370138">
                      <a:extLst>
                        <a:ext uri="{9D8B030D-6E8A-4147-A177-3AD203B41FA5}">
                          <a16:colId xmlns:a16="http://schemas.microsoft.com/office/drawing/2014/main" val="527030102"/>
                        </a:ext>
                      </a:extLst>
                    </a:gridCol>
                    <a:gridCol w="2370138">
                      <a:extLst>
                        <a:ext uri="{9D8B030D-6E8A-4147-A177-3AD203B41FA5}">
                          <a16:colId xmlns:a16="http://schemas.microsoft.com/office/drawing/2014/main" val="2654744213"/>
                        </a:ext>
                      </a:extLst>
                    </a:gridCol>
                    <a:gridCol w="2370138">
                      <a:extLst>
                        <a:ext uri="{9D8B030D-6E8A-4147-A177-3AD203B41FA5}">
                          <a16:colId xmlns:a16="http://schemas.microsoft.com/office/drawing/2014/main" val="1215479433"/>
                        </a:ext>
                      </a:extLst>
                    </a:gridCol>
                  </a:tblGrid>
                  <a:tr h="750123">
                    <a:tc>
                      <a:txBody>
                        <a:bodyPr/>
                        <a:lstStyle/>
                        <a:p>
                          <a:endParaRPr lang="en-US"/>
                        </a:p>
                      </a:txBody>
                      <a:tcPr marL="68580" marR="68580" marT="0" marB="0" anchor="ctr">
                        <a:blipFill>
                          <a:blip r:embed="rId6"/>
                          <a:stretch>
                            <a:fillRect l="-257" t="-813" r="-301028" b="-279675"/>
                          </a:stretch>
                        </a:blipFill>
                      </a:tcPr>
                    </a:tc>
                    <a:tc gridSpan="3">
                      <a:txBody>
                        <a:bodyPr/>
                        <a:lstStyle/>
                        <a:p>
                          <a:endParaRPr lang="en-US"/>
                        </a:p>
                      </a:txBody>
                      <a:tcPr marL="68580" marR="68580" marT="0" marB="0" anchor="ctr">
                        <a:blipFill>
                          <a:blip r:embed="rId6"/>
                          <a:stretch>
                            <a:fillRect l="-33419" t="-813" r="-343" b="-279675"/>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37850467"/>
                      </a:ext>
                    </a:extLst>
                  </a:tr>
                  <a:tr h="743370">
                    <a:tc rowSpan="2">
                      <a:txBody>
                        <a:bodyPr/>
                        <a:lstStyle/>
                        <a:p>
                          <a:pPr marL="0" marR="0" algn="ctr">
                            <a:lnSpc>
                              <a:spcPct val="115000"/>
                            </a:lnSpc>
                            <a:spcBef>
                              <a:spcPts val="0"/>
                            </a:spcBef>
                            <a:spcAft>
                              <a:spcPts val="0"/>
                            </a:spcAft>
                          </a:pPr>
                          <a:r>
                            <a:rPr lang="en-US" sz="2000" b="1" i="1" dirty="0">
                              <a:effectLst/>
                              <a:latin typeface="Latin Modern Math" panose="02000503000000000000" pitchFamily="50" charset="0"/>
                              <a:ea typeface="Latin Modern Math" panose="02000503000000000000" pitchFamily="50" charset="0"/>
                            </a:rPr>
                            <a:t> </a:t>
                          </a:r>
                          <a:endParaRPr lang="en-US" sz="1200" b="1" i="1" dirty="0">
                            <a:effectLst/>
                            <a:latin typeface="Latin Modern Math" panose="02000503000000000000" pitchFamily="50" charset="0"/>
                            <a:ea typeface="Latin Modern Math" panose="02000503000000000000" pitchFamily="50" charset="0"/>
                            <a:cs typeface="Times New Roman" panose="02020603050405020304" pitchFamily="18" charset="0"/>
                          </a:endParaRPr>
                        </a:p>
                      </a:txBody>
                      <a:tcPr marL="68580" marR="68580" marT="0" marB="0" anchor="ctr">
                        <a:solidFill>
                          <a:srgbClr val="ECE7E7"/>
                        </a:solidFill>
                      </a:tcPr>
                    </a:tc>
                    <a:tc>
                      <a:txBody>
                        <a:bodyPr/>
                        <a:lstStyle/>
                        <a:p>
                          <a:endParaRPr lang="en-US"/>
                        </a:p>
                      </a:txBody>
                      <a:tcPr marL="68580" marR="68580" marT="0" marB="0" anchor="ctr">
                        <a:blipFill>
                          <a:blip r:embed="rId6"/>
                          <a:stretch>
                            <a:fillRect l="-100257" t="-101639" r="-201028" b="-181967"/>
                          </a:stretch>
                        </a:blipFill>
                      </a:tcPr>
                    </a:tc>
                    <a:tc>
                      <a:txBody>
                        <a:bodyPr/>
                        <a:lstStyle/>
                        <a:p>
                          <a:endParaRPr lang="en-US"/>
                        </a:p>
                      </a:txBody>
                      <a:tcPr marL="68580" marR="68580" marT="0" marB="0" anchor="ctr">
                        <a:blipFill>
                          <a:blip r:embed="rId6"/>
                          <a:stretch>
                            <a:fillRect l="-200257" t="-101639" r="-101028" b="-181967"/>
                          </a:stretch>
                        </a:blipFill>
                      </a:tcPr>
                    </a:tc>
                    <a:tc>
                      <a:txBody>
                        <a:bodyPr/>
                        <a:lstStyle/>
                        <a:p>
                          <a:endParaRPr lang="en-US"/>
                        </a:p>
                      </a:txBody>
                      <a:tcPr marL="68580" marR="68580" marT="0" marB="0" anchor="ctr">
                        <a:blipFill>
                          <a:blip r:embed="rId6"/>
                          <a:stretch>
                            <a:fillRect l="-300257" t="-101639" r="-1028" b="-181967"/>
                          </a:stretch>
                        </a:blipFill>
                      </a:tcPr>
                    </a:tc>
                    <a:extLst>
                      <a:ext uri="{0D108BD9-81ED-4DB2-BD59-A6C34878D82A}">
                        <a16:rowId xmlns:a16="http://schemas.microsoft.com/office/drawing/2014/main" val="2576305285"/>
                      </a:ext>
                    </a:extLst>
                  </a:tr>
                  <a:tr h="1336396">
                    <a:tc vMerge="1">
                      <a:txBody>
                        <a:bodyPr/>
                        <a:lstStyle/>
                        <a:p>
                          <a:endParaRPr lang="en-US"/>
                        </a:p>
                      </a:txBody>
                      <a:tcPr/>
                    </a:tc>
                    <a:tc>
                      <a:txBody>
                        <a:bodyPr/>
                        <a:lstStyle/>
                        <a:p>
                          <a:pPr marL="0" marR="0" algn="ctr">
                            <a:lnSpc>
                              <a:spcPct val="115000"/>
                            </a:lnSpc>
                            <a:spcBef>
                              <a:spcPts val="0"/>
                            </a:spcBef>
                            <a:spcAft>
                              <a:spcPts val="0"/>
                            </a:spcAft>
                          </a:pPr>
                          <a:r>
                            <a:rPr lang="en-US" sz="1200" dirty="0">
                              <a:effectLst/>
                            </a:rPr>
                            <a:t> </a:t>
                          </a:r>
                          <a:endParaRPr lang="en-US" sz="12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solidFill>
                          <a:srgbClr val="ECE7E7"/>
                        </a:solidFill>
                      </a:tcPr>
                    </a:tc>
                    <a:tc>
                      <a:txBody>
                        <a:bodyPr/>
                        <a:lstStyle/>
                        <a:p>
                          <a:pPr marL="0" marR="0" algn="ctr">
                            <a:lnSpc>
                              <a:spcPct val="115000"/>
                            </a:lnSpc>
                            <a:spcBef>
                              <a:spcPts val="0"/>
                            </a:spcBef>
                            <a:spcAft>
                              <a:spcPts val="0"/>
                            </a:spcAft>
                          </a:pPr>
                          <a:r>
                            <a:rPr lang="en-US" sz="1200" dirty="0">
                              <a:effectLst/>
                            </a:rPr>
                            <a:t> </a:t>
                          </a:r>
                          <a:endParaRPr lang="en-US" sz="12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rPr>
                            <a:t> </a:t>
                          </a:r>
                          <a:endParaRPr lang="en-US" sz="12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07985682"/>
                      </a:ext>
                    </a:extLst>
                  </a:tr>
                </a:tbl>
              </a:graphicData>
            </a:graphic>
          </p:graphicFrame>
        </mc:Fallback>
      </mc:AlternateContent>
      <p:sp>
        <p:nvSpPr>
          <p:cNvPr id="2" name="Rectangle 1">
            <a:extLst>
              <a:ext uri="{FF2B5EF4-FFF2-40B4-BE49-F238E27FC236}">
                <a16:creationId xmlns:a16="http://schemas.microsoft.com/office/drawing/2014/main" id="{78A32854-08AF-4AC6-AEE2-96E545AC28B3}"/>
              </a:ext>
            </a:extLst>
          </p:cNvPr>
          <p:cNvSpPr/>
          <p:nvPr/>
        </p:nvSpPr>
        <p:spPr>
          <a:xfrm>
            <a:off x="1355722" y="5248005"/>
            <a:ext cx="2916183" cy="646331"/>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红色</a:t>
            </a:r>
            <a:r>
              <a:rPr lang="en-US" dirty="0">
                <a:latin typeface="微软雅黑" panose="020B0503020204020204" pitchFamily="34" charset="-122"/>
                <a:ea typeface="微软雅黑" panose="020B0503020204020204" pitchFamily="34" charset="-122"/>
              </a:rPr>
              <a:t> : </a:t>
            </a:r>
            <a:r>
              <a:rPr lang="en-US" dirty="0" err="1">
                <a:latin typeface="微软雅黑" panose="020B0503020204020204" pitchFamily="34" charset="-122"/>
                <a:ea typeface="微软雅黑" panose="020B0503020204020204" pitchFamily="34" charset="-122"/>
              </a:rPr>
              <a:t>利润高于前一阶段</a:t>
            </a:r>
            <a:endParaRPr 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灰色</a:t>
            </a:r>
            <a:r>
              <a:rPr lang="en-US" dirty="0">
                <a:latin typeface="微软雅黑" panose="020B0503020204020204" pitchFamily="34" charset="-122"/>
                <a:ea typeface="微软雅黑" panose="020B0503020204020204" pitchFamily="34" charset="-122"/>
              </a:rPr>
              <a:t> : </a:t>
            </a:r>
            <a:r>
              <a:rPr lang="en-US" dirty="0" err="1">
                <a:latin typeface="微软雅黑" panose="020B0503020204020204" pitchFamily="34" charset="-122"/>
                <a:ea typeface="微软雅黑" panose="020B0503020204020204" pitchFamily="34" charset="-122"/>
              </a:rPr>
              <a:t>利润</a:t>
            </a:r>
            <a:r>
              <a:rPr lang="zh-CN" altLang="en-US" dirty="0">
                <a:latin typeface="微软雅黑" panose="020B0503020204020204" pitchFamily="34" charset="-122"/>
                <a:ea typeface="微软雅黑" panose="020B0503020204020204" pitchFamily="34" charset="-122"/>
              </a:rPr>
              <a:t>与</a:t>
            </a:r>
            <a:r>
              <a:rPr lang="en-US" dirty="0" err="1">
                <a:latin typeface="微软雅黑" panose="020B0503020204020204" pitchFamily="34" charset="-122"/>
                <a:ea typeface="微软雅黑" panose="020B0503020204020204" pitchFamily="34" charset="-122"/>
              </a:rPr>
              <a:t>前一阶段</a:t>
            </a:r>
            <a:r>
              <a:rPr lang="zh-CN" altLang="en-US" dirty="0">
                <a:latin typeface="微软雅黑" panose="020B0503020204020204" pitchFamily="34" charset="-122"/>
                <a:ea typeface="微软雅黑" panose="020B0503020204020204" pitchFamily="34" charset="-122"/>
              </a:rPr>
              <a:t>持同</a:t>
            </a:r>
            <a:endParaRPr lang="en-US" dirty="0">
              <a:latin typeface="微软雅黑" panose="020B0503020204020204" pitchFamily="34" charset="-122"/>
              <a:ea typeface="微软雅黑" panose="020B0503020204020204" pitchFamily="34" charset="-122"/>
            </a:endParaRPr>
          </a:p>
        </p:txBody>
      </p:sp>
      <p:pic>
        <p:nvPicPr>
          <p:cNvPr id="5" name="Picture 4">
            <a:extLst>
              <a:ext uri="{FF2B5EF4-FFF2-40B4-BE49-F238E27FC236}">
                <a16:creationId xmlns:a16="http://schemas.microsoft.com/office/drawing/2014/main" id="{47E46CE0-AF3B-4F40-8279-FDD8A606D1C0}"/>
              </a:ext>
            </a:extLst>
          </p:cNvPr>
          <p:cNvPicPr>
            <a:picLocks noChangeAspect="1"/>
          </p:cNvPicPr>
          <p:nvPr/>
        </p:nvPicPr>
        <p:blipFill>
          <a:blip r:embed="rId7"/>
          <a:stretch>
            <a:fillRect/>
          </a:stretch>
        </p:blipFill>
        <p:spPr>
          <a:xfrm>
            <a:off x="3870141" y="3655330"/>
            <a:ext cx="2104143" cy="1047595"/>
          </a:xfrm>
          <a:prstGeom prst="rect">
            <a:avLst/>
          </a:prstGeom>
        </p:spPr>
      </p:pic>
      <p:pic>
        <p:nvPicPr>
          <p:cNvPr id="7" name="Picture 6">
            <a:extLst>
              <a:ext uri="{FF2B5EF4-FFF2-40B4-BE49-F238E27FC236}">
                <a16:creationId xmlns:a16="http://schemas.microsoft.com/office/drawing/2014/main" id="{74EB9092-917F-4860-8DD0-D14DCA52D505}"/>
              </a:ext>
            </a:extLst>
          </p:cNvPr>
          <p:cNvPicPr>
            <a:picLocks noChangeAspect="1"/>
          </p:cNvPicPr>
          <p:nvPr/>
        </p:nvPicPr>
        <p:blipFill>
          <a:blip r:embed="rId8"/>
          <a:stretch>
            <a:fillRect/>
          </a:stretch>
        </p:blipFill>
        <p:spPr>
          <a:xfrm>
            <a:off x="8620667" y="3655329"/>
            <a:ext cx="2077584" cy="1047595"/>
          </a:xfrm>
          <a:prstGeom prst="rect">
            <a:avLst/>
          </a:prstGeom>
        </p:spPr>
      </p:pic>
      <p:pic>
        <p:nvPicPr>
          <p:cNvPr id="9" name="Picture 8">
            <a:extLst>
              <a:ext uri="{FF2B5EF4-FFF2-40B4-BE49-F238E27FC236}">
                <a16:creationId xmlns:a16="http://schemas.microsoft.com/office/drawing/2014/main" id="{26E6D3E4-7882-47F7-A06B-8BD64BCC5EDB}"/>
              </a:ext>
            </a:extLst>
          </p:cNvPr>
          <p:cNvPicPr>
            <a:picLocks noChangeAspect="1"/>
          </p:cNvPicPr>
          <p:nvPr/>
        </p:nvPicPr>
        <p:blipFill>
          <a:blip r:embed="rId9"/>
          <a:stretch>
            <a:fillRect/>
          </a:stretch>
        </p:blipFill>
        <p:spPr>
          <a:xfrm>
            <a:off x="6217718" y="3655329"/>
            <a:ext cx="2159515" cy="1047595"/>
          </a:xfrm>
          <a:prstGeom prst="rect">
            <a:avLst/>
          </a:prstGeom>
        </p:spPr>
      </p:pic>
      <p:pic>
        <p:nvPicPr>
          <p:cNvPr id="11" name="Picture 10">
            <a:extLst>
              <a:ext uri="{FF2B5EF4-FFF2-40B4-BE49-F238E27FC236}">
                <a16:creationId xmlns:a16="http://schemas.microsoft.com/office/drawing/2014/main" id="{A9162D32-705D-4FF5-A316-1D4C69344375}"/>
              </a:ext>
            </a:extLst>
          </p:cNvPr>
          <p:cNvPicPr>
            <a:picLocks noChangeAspect="1"/>
          </p:cNvPicPr>
          <p:nvPr/>
        </p:nvPicPr>
        <p:blipFill>
          <a:blip r:embed="rId10"/>
          <a:stretch>
            <a:fillRect/>
          </a:stretch>
        </p:blipFill>
        <p:spPr>
          <a:xfrm>
            <a:off x="1449992" y="3655328"/>
            <a:ext cx="2176715" cy="1047595"/>
          </a:xfrm>
          <a:prstGeom prst="rect">
            <a:avLst/>
          </a:prstGeom>
        </p:spPr>
      </p:pic>
    </p:spTree>
    <p:extLst>
      <p:ext uri="{BB962C8B-B14F-4D97-AF65-F5344CB8AC3E}">
        <p14:creationId xmlns:p14="http://schemas.microsoft.com/office/powerpoint/2010/main" val="650951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9B4C3CD-43A9-4E4B-B7B8-8B46BC1D2121}"/>
              </a:ext>
            </a:extLst>
          </p:cNvPr>
          <p:cNvGraphicFramePr>
            <a:graphicFrameLocks noChangeAspect="1"/>
          </p:cNvGraphicFramePr>
          <p:nvPr>
            <p:custDataLst>
              <p:tags r:id="rId1"/>
            </p:custDataLst>
            <p:extLst>
              <p:ext uri="{D42A27DB-BD31-4B8C-83A1-F6EECF244321}">
                <p14:modId xmlns:p14="http://schemas.microsoft.com/office/powerpoint/2010/main" val="12533199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2" imgH="342" progId="TCLayout.ActiveDocument.1">
                  <p:embed/>
                </p:oleObj>
              </mc:Choice>
              <mc:Fallback>
                <p:oleObj name="think-cell Slide" r:id="rId4" imgW="342" imgH="342"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CBD5EEE7-34AB-45D4-8C51-45F178153873}"/>
              </a:ext>
            </a:extLst>
          </p:cNvPr>
          <p:cNvSpPr>
            <a:spLocks noGrp="1"/>
          </p:cNvSpPr>
          <p:nvPr>
            <p:ph type="title"/>
          </p:nvPr>
        </p:nvSpPr>
        <p:spPr>
          <a:xfrm>
            <a:off x="1355723" y="650572"/>
            <a:ext cx="9480551" cy="1143000"/>
          </a:xfrm>
        </p:spPr>
        <p:txBody>
          <a:bodyPr vert="horz"/>
          <a:lstStyle/>
          <a:p>
            <a:r>
              <a:rPr lang="en-US" dirty="0" err="1">
                <a:latin typeface="微软雅黑" panose="020B0503020204020204" pitchFamily="34" charset="-122"/>
                <a:ea typeface="微软雅黑" panose="020B0503020204020204" pitchFamily="34" charset="-122"/>
              </a:rPr>
              <a:t>结论和未来的研究方向</a:t>
            </a:r>
            <a:endParaRPr lang="en-US" dirty="0">
              <a:latin typeface="微软雅黑" panose="020B0503020204020204" pitchFamily="34" charset="-122"/>
              <a:ea typeface="微软雅黑" panose="020B0503020204020204" pitchFamily="34" charset="-122"/>
            </a:endParaRPr>
          </a:p>
        </p:txBody>
      </p:sp>
      <p:sp>
        <p:nvSpPr>
          <p:cNvPr id="7" name="Content Placeholder 6">
            <a:extLst>
              <a:ext uri="{FF2B5EF4-FFF2-40B4-BE49-F238E27FC236}">
                <a16:creationId xmlns:a16="http://schemas.microsoft.com/office/drawing/2014/main" id="{7071653E-6D55-4862-A37D-6B3D1D4D77D6}"/>
              </a:ext>
            </a:extLst>
          </p:cNvPr>
          <p:cNvSpPr>
            <a:spLocks noGrp="1"/>
          </p:cNvSpPr>
          <p:nvPr>
            <p:ph idx="1"/>
          </p:nvPr>
        </p:nvSpPr>
        <p:spPr>
          <a:xfrm>
            <a:off x="1355725" y="1976321"/>
            <a:ext cx="9480549" cy="4038600"/>
          </a:xfrm>
        </p:spPr>
        <p:txBody>
          <a:bodyPr/>
          <a:lstStyle/>
          <a:p>
            <a:r>
              <a:rPr lang="zh-CN" altLang="en-US" dirty="0">
                <a:latin typeface="微软雅黑" panose="020B0503020204020204" pitchFamily="34" charset="-122"/>
                <a:ea typeface="微软雅黑" panose="020B0503020204020204" pitchFamily="34" charset="-122"/>
              </a:rPr>
              <a:t>如果向顾客收集信息是有成本的？</a:t>
            </a:r>
            <a:endParaRPr lang="en-US" dirty="0">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当顾客被要求回答更多的问题时，他们会感到烦躁</a:t>
            </a:r>
            <a:endParaRPr lang="en-US" altLang="zh-CN" dirty="0">
              <a:latin typeface="微软雅黑" panose="020B0503020204020204" pitchFamily="34" charset="-122"/>
              <a:ea typeface="微软雅黑" panose="020B0503020204020204" pitchFamily="34" charset="-122"/>
            </a:endParaRPr>
          </a:p>
          <a:p>
            <a:pPr marL="457200" lvl="1" indent="0"/>
            <a:endParaRPr lang="zh-CN" altLang="en-US" dirty="0">
              <a:latin typeface="微软雅黑" panose="020B0503020204020204" pitchFamily="34" charset="-122"/>
              <a:ea typeface="微软雅黑" panose="020B0503020204020204" pitchFamily="34" charset="-122"/>
            </a:endParaRPr>
          </a:p>
          <a:p>
            <a:pPr marL="514350" indent="-45720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顾客沿着 </a:t>
            </a:r>
            <a:r>
              <a:rPr lang="en-US" altLang="zh-CN" dirty="0" err="1">
                <a:latin typeface="微软雅黑" panose="020B0503020204020204" pitchFamily="34" charset="-122"/>
                <a:ea typeface="微软雅黑" panose="020B0503020204020204" pitchFamily="34" charset="-122"/>
              </a:rPr>
              <a:t>Hotelling</a:t>
            </a:r>
            <a:r>
              <a:rPr lang="zh-CN" altLang="en-US" dirty="0">
                <a:latin typeface="微软雅黑" panose="020B0503020204020204" pitchFamily="34" charset="-122"/>
                <a:ea typeface="微软雅黑" panose="020B0503020204020204" pitchFamily="34" charset="-122"/>
              </a:rPr>
              <a:t>线 连续分布，而不是</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个分散的点上</a:t>
            </a:r>
            <a:endParaRPr lang="en-US" dirty="0">
              <a:latin typeface="微软雅黑" panose="020B0503020204020204" pitchFamily="34" charset="-122"/>
              <a:ea typeface="微软雅黑" panose="020B0503020204020204" pitchFamily="34" charset="-122"/>
            </a:endParaRPr>
          </a:p>
          <a:p>
            <a:pPr marL="514350" indent="-45720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FF64ACB4-3734-4B25-A955-9AC30CEE0850}"/>
              </a:ext>
            </a:extLst>
          </p:cNvPr>
          <p:cNvSpPr>
            <a:spLocks noGrp="1"/>
          </p:cNvSpPr>
          <p:nvPr>
            <p:ph type="sldNum" sz="quarter" idx="4"/>
          </p:nvPr>
        </p:nvSpPr>
        <p:spPr/>
        <p:txBody>
          <a:bodyPr/>
          <a:lstStyle/>
          <a:p>
            <a:fld id="{06FB7404-F034-41CB-878C-58687447ACD3}" type="slidenum">
              <a:rPr lang="en-US" smtClean="0"/>
              <a:pPr/>
              <a:t>11</a:t>
            </a:fld>
            <a:endParaRPr lang="en-US"/>
          </a:p>
        </p:txBody>
      </p:sp>
    </p:spTree>
    <p:extLst>
      <p:ext uri="{BB962C8B-B14F-4D97-AF65-F5344CB8AC3E}">
        <p14:creationId xmlns:p14="http://schemas.microsoft.com/office/powerpoint/2010/main" val="1976480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D5EEE7-34AB-45D4-8C51-45F178153873}"/>
              </a:ext>
            </a:extLst>
          </p:cNvPr>
          <p:cNvSpPr>
            <a:spLocks noGrp="1"/>
          </p:cNvSpPr>
          <p:nvPr>
            <p:ph type="title"/>
          </p:nvPr>
        </p:nvSpPr>
        <p:spPr>
          <a:xfrm>
            <a:off x="1355723" y="650572"/>
            <a:ext cx="9480551" cy="1143000"/>
          </a:xfrm>
        </p:spPr>
        <p:txBody>
          <a:bodyPr/>
          <a:lstStyle/>
          <a:p>
            <a:endParaRPr lang="en-US" dirty="0"/>
          </a:p>
        </p:txBody>
      </p:sp>
      <p:sp>
        <p:nvSpPr>
          <p:cNvPr id="7" name="Content Placeholder 6">
            <a:extLst>
              <a:ext uri="{FF2B5EF4-FFF2-40B4-BE49-F238E27FC236}">
                <a16:creationId xmlns:a16="http://schemas.microsoft.com/office/drawing/2014/main" id="{7071653E-6D55-4862-A37D-6B3D1D4D77D6}"/>
              </a:ext>
            </a:extLst>
          </p:cNvPr>
          <p:cNvSpPr>
            <a:spLocks noGrp="1"/>
          </p:cNvSpPr>
          <p:nvPr>
            <p:ph idx="1"/>
          </p:nvPr>
        </p:nvSpPr>
        <p:spPr>
          <a:xfrm>
            <a:off x="1355725" y="1976321"/>
            <a:ext cx="9480549" cy="4038600"/>
          </a:xfrm>
          <a:ln>
            <a:solidFill>
              <a:schemeClr val="bg1"/>
            </a:solidFill>
          </a:ln>
        </p:spPr>
        <p:txBody>
          <a:bodyPr/>
          <a:lstStyle/>
          <a:p>
            <a:pPr marL="0" indent="0" algn="ctr">
              <a:buNone/>
            </a:pPr>
            <a:endParaRPr lang="en-US" dirty="0"/>
          </a:p>
          <a:p>
            <a:pPr marL="0" indent="0" algn="ctr">
              <a:buNone/>
            </a:pPr>
            <a:r>
              <a:rPr lang="en-US" sz="5000" dirty="0" err="1">
                <a:solidFill>
                  <a:schemeClr val="accent1"/>
                </a:solidFill>
                <a:latin typeface="微软雅黑" panose="020B0503020204020204" pitchFamily="34" charset="-122"/>
                <a:ea typeface="微软雅黑" panose="020B0503020204020204" pitchFamily="34" charset="-122"/>
              </a:rPr>
              <a:t>谢谢您</a:t>
            </a:r>
            <a:r>
              <a:rPr lang="zh-CN" altLang="en-US" sz="5000" dirty="0">
                <a:solidFill>
                  <a:schemeClr val="accent1"/>
                </a:solidFill>
                <a:latin typeface="微软雅黑" panose="020B0503020204020204" pitchFamily="34" charset="-122"/>
                <a:ea typeface="微软雅黑" panose="020B0503020204020204" pitchFamily="34" charset="-122"/>
              </a:rPr>
              <a:t>！</a:t>
            </a:r>
            <a:endParaRPr lang="en-US" sz="5000" dirty="0">
              <a:solidFill>
                <a:schemeClr val="accent1"/>
              </a:solidFill>
              <a:latin typeface="微软雅黑" panose="020B0503020204020204" pitchFamily="34" charset="-122"/>
              <a:ea typeface="微软雅黑" panose="020B0503020204020204" pitchFamily="34" charset="-122"/>
            </a:endParaRPr>
          </a:p>
        </p:txBody>
      </p:sp>
      <p:sp>
        <p:nvSpPr>
          <p:cNvPr id="4" name="Slide Number Placeholder 3">
            <a:extLst>
              <a:ext uri="{FF2B5EF4-FFF2-40B4-BE49-F238E27FC236}">
                <a16:creationId xmlns:a16="http://schemas.microsoft.com/office/drawing/2014/main" id="{FF64ACB4-3734-4B25-A955-9AC30CEE0850}"/>
              </a:ext>
            </a:extLst>
          </p:cNvPr>
          <p:cNvSpPr>
            <a:spLocks noGrp="1"/>
          </p:cNvSpPr>
          <p:nvPr>
            <p:ph type="sldNum" sz="quarter" idx="4"/>
          </p:nvPr>
        </p:nvSpPr>
        <p:spPr/>
        <p:txBody>
          <a:bodyPr/>
          <a:lstStyle/>
          <a:p>
            <a:fld id="{06FB7404-F034-41CB-878C-58687447ACD3}" type="slidenum">
              <a:rPr lang="en-US" smtClean="0"/>
              <a:pPr/>
              <a:t>12</a:t>
            </a:fld>
            <a:endParaRPr lang="en-US"/>
          </a:p>
        </p:txBody>
      </p:sp>
    </p:spTree>
    <p:extLst>
      <p:ext uri="{BB962C8B-B14F-4D97-AF65-F5344CB8AC3E}">
        <p14:creationId xmlns:p14="http://schemas.microsoft.com/office/powerpoint/2010/main" val="959584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64B4750D-2631-4CB4-9FB4-865E693DBDC2}"/>
              </a:ext>
            </a:extLst>
          </p:cNvPr>
          <p:cNvGraphicFramePr>
            <a:graphicFrameLocks noChangeAspect="1"/>
          </p:cNvGraphicFramePr>
          <p:nvPr>
            <p:custDataLst>
              <p:tags r:id="rId1"/>
            </p:custDataLst>
            <p:extLst>
              <p:ext uri="{D42A27DB-BD31-4B8C-83A1-F6EECF244321}">
                <p14:modId xmlns:p14="http://schemas.microsoft.com/office/powerpoint/2010/main" val="13186305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2" imgH="342" progId="TCLayout.ActiveDocument.1">
                  <p:embed/>
                </p:oleObj>
              </mc:Choice>
              <mc:Fallback>
                <p:oleObj name="think-cell Slide" r:id="rId4" imgW="342" imgH="342"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CBD5EEE7-34AB-45D4-8C51-45F178153873}"/>
              </a:ext>
            </a:extLst>
          </p:cNvPr>
          <p:cNvSpPr>
            <a:spLocks noGrp="1"/>
          </p:cNvSpPr>
          <p:nvPr>
            <p:ph type="title"/>
          </p:nvPr>
        </p:nvSpPr>
        <p:spPr>
          <a:xfrm>
            <a:off x="1355724" y="588227"/>
            <a:ext cx="9480551" cy="1143000"/>
          </a:xfrm>
        </p:spPr>
        <p:txBody>
          <a:bodyPr vert="horz"/>
          <a:lstStyle/>
          <a:p>
            <a:r>
              <a:rPr lang="zh-CN" altLang="en-US" dirty="0">
                <a:latin typeface="微软雅黑" panose="020B0503020204020204" pitchFamily="34" charset="-122"/>
                <a:ea typeface="微软雅黑" panose="020B0503020204020204" pitchFamily="34" charset="-122"/>
              </a:rPr>
              <a:t>订阅盒子</a:t>
            </a:r>
            <a:endParaRPr lang="en-US" dirty="0">
              <a:latin typeface="微软雅黑" panose="020B0503020204020204" pitchFamily="34" charset="-122"/>
              <a:ea typeface="微软雅黑" panose="020B0503020204020204" pitchFamily="34" charset="-122"/>
            </a:endParaRPr>
          </a:p>
        </p:txBody>
      </p:sp>
      <p:pic>
        <p:nvPicPr>
          <p:cNvPr id="9" name="Content Placeholder 8">
            <a:extLst>
              <a:ext uri="{FF2B5EF4-FFF2-40B4-BE49-F238E27FC236}">
                <a16:creationId xmlns:a16="http://schemas.microsoft.com/office/drawing/2014/main" id="{0A66D940-907E-4337-8DDA-BEB7383C4F8F}"/>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0" y="1731227"/>
            <a:ext cx="4288778" cy="4038600"/>
          </a:xfrm>
        </p:spPr>
      </p:pic>
      <p:sp>
        <p:nvSpPr>
          <p:cNvPr id="4" name="Slide Number Placeholder 3">
            <a:extLst>
              <a:ext uri="{FF2B5EF4-FFF2-40B4-BE49-F238E27FC236}">
                <a16:creationId xmlns:a16="http://schemas.microsoft.com/office/drawing/2014/main" id="{FF64ACB4-3734-4B25-A955-9AC30CEE0850}"/>
              </a:ext>
            </a:extLst>
          </p:cNvPr>
          <p:cNvSpPr>
            <a:spLocks noGrp="1"/>
          </p:cNvSpPr>
          <p:nvPr>
            <p:ph type="sldNum" sz="quarter" idx="4"/>
          </p:nvPr>
        </p:nvSpPr>
        <p:spPr/>
        <p:txBody>
          <a:bodyPr/>
          <a:lstStyle/>
          <a:p>
            <a:fld id="{06FB7404-F034-41CB-878C-58687447ACD3}" type="slidenum">
              <a:rPr lang="en-US" smtClean="0"/>
              <a:pPr/>
              <a:t>2</a:t>
            </a:fld>
            <a:endParaRPr lang="en-US"/>
          </a:p>
        </p:txBody>
      </p:sp>
      <p:pic>
        <p:nvPicPr>
          <p:cNvPr id="13" name="Picture 12">
            <a:extLst>
              <a:ext uri="{FF2B5EF4-FFF2-40B4-BE49-F238E27FC236}">
                <a16:creationId xmlns:a16="http://schemas.microsoft.com/office/drawing/2014/main" id="{ECCF1A10-C9FD-4275-A663-2510A387D9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08662" y="1731227"/>
            <a:ext cx="4776658" cy="2686870"/>
          </a:xfrm>
          <a:prstGeom prst="rect">
            <a:avLst/>
          </a:prstGeom>
        </p:spPr>
      </p:pic>
      <p:pic>
        <p:nvPicPr>
          <p:cNvPr id="15" name="Picture 14">
            <a:extLst>
              <a:ext uri="{FF2B5EF4-FFF2-40B4-BE49-F238E27FC236}">
                <a16:creationId xmlns:a16="http://schemas.microsoft.com/office/drawing/2014/main" id="{9CA4EA59-3EA6-48BD-BCC0-736C8D0F7F4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04894" y="2874227"/>
            <a:ext cx="3013193" cy="3013193"/>
          </a:xfrm>
          <a:prstGeom prst="rect">
            <a:avLst/>
          </a:prstGeom>
        </p:spPr>
      </p:pic>
    </p:spTree>
    <p:extLst>
      <p:ext uri="{BB962C8B-B14F-4D97-AF65-F5344CB8AC3E}">
        <p14:creationId xmlns:p14="http://schemas.microsoft.com/office/powerpoint/2010/main" val="2219009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37AB069-62EC-4C67-83F2-6123BEFA5656}"/>
              </a:ext>
            </a:extLst>
          </p:cNvPr>
          <p:cNvGraphicFramePr>
            <a:graphicFrameLocks noChangeAspect="1"/>
          </p:cNvGraphicFramePr>
          <p:nvPr>
            <p:custDataLst>
              <p:tags r:id="rId1"/>
            </p:custDataLst>
            <p:extLst>
              <p:ext uri="{D42A27DB-BD31-4B8C-83A1-F6EECF244321}">
                <p14:modId xmlns:p14="http://schemas.microsoft.com/office/powerpoint/2010/main" val="5860346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2" imgH="342" progId="TCLayout.ActiveDocument.1">
                  <p:embed/>
                </p:oleObj>
              </mc:Choice>
              <mc:Fallback>
                <p:oleObj name="think-cell Slide" r:id="rId4" imgW="342" imgH="342"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CBD5EEE7-34AB-45D4-8C51-45F178153873}"/>
              </a:ext>
            </a:extLst>
          </p:cNvPr>
          <p:cNvSpPr>
            <a:spLocks noGrp="1"/>
          </p:cNvSpPr>
          <p:nvPr>
            <p:ph type="title"/>
          </p:nvPr>
        </p:nvSpPr>
        <p:spPr>
          <a:xfrm>
            <a:off x="1389494" y="521042"/>
            <a:ext cx="9480551" cy="1143000"/>
          </a:xfrm>
        </p:spPr>
        <p:txBody>
          <a:bodyPr vert="horz"/>
          <a:lstStyle/>
          <a:p>
            <a:r>
              <a:rPr lang="zh-CN" altLang="en-US" dirty="0">
                <a:latin typeface="微软雅黑" panose="020B0503020204020204" pitchFamily="34" charset="-122"/>
                <a:ea typeface="微软雅黑" panose="020B0503020204020204" pitchFamily="34" charset="-122"/>
              </a:rPr>
              <a:t>信息收集的展示</a:t>
            </a:r>
            <a:endParaRPr lang="en-US" dirty="0">
              <a:latin typeface="微软雅黑" panose="020B0503020204020204" pitchFamily="34" charset="-122"/>
              <a:ea typeface="微软雅黑" panose="020B0503020204020204" pitchFamily="34" charset="-122"/>
            </a:endParaRPr>
          </a:p>
        </p:txBody>
      </p:sp>
      <p:sp>
        <p:nvSpPr>
          <p:cNvPr id="4" name="Slide Number Placeholder 3">
            <a:extLst>
              <a:ext uri="{FF2B5EF4-FFF2-40B4-BE49-F238E27FC236}">
                <a16:creationId xmlns:a16="http://schemas.microsoft.com/office/drawing/2014/main" id="{FF64ACB4-3734-4B25-A955-9AC30CEE0850}"/>
              </a:ext>
            </a:extLst>
          </p:cNvPr>
          <p:cNvSpPr>
            <a:spLocks noGrp="1"/>
          </p:cNvSpPr>
          <p:nvPr>
            <p:ph type="sldNum" sz="quarter" idx="4"/>
          </p:nvPr>
        </p:nvSpPr>
        <p:spPr/>
        <p:txBody>
          <a:bodyPr/>
          <a:lstStyle/>
          <a:p>
            <a:fld id="{06FB7404-F034-41CB-878C-58687447ACD3}" type="slidenum">
              <a:rPr lang="en-US" smtClean="0"/>
              <a:pPr/>
              <a:t>3</a:t>
            </a:fld>
            <a:endParaRPr lang="en-US"/>
          </a:p>
        </p:txBody>
      </p:sp>
      <p:pic>
        <p:nvPicPr>
          <p:cNvPr id="22" name="Content Placeholder 21">
            <a:extLst>
              <a:ext uri="{FF2B5EF4-FFF2-40B4-BE49-F238E27FC236}">
                <a16:creationId xmlns:a16="http://schemas.microsoft.com/office/drawing/2014/main" id="{BFF82D7D-B91E-4003-B11C-BC96E9FC872A}"/>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39567" y="1664042"/>
            <a:ext cx="6062230" cy="2131858"/>
          </a:xfrm>
        </p:spPr>
      </p:pic>
      <p:pic>
        <p:nvPicPr>
          <p:cNvPr id="26" name="Picture 25">
            <a:extLst>
              <a:ext uri="{FF2B5EF4-FFF2-40B4-BE49-F238E27FC236}">
                <a16:creationId xmlns:a16="http://schemas.microsoft.com/office/drawing/2014/main" id="{B7DA131C-CB43-4723-BB9C-98D021ED571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567" y="4322763"/>
            <a:ext cx="6062230" cy="1742389"/>
          </a:xfrm>
          <a:prstGeom prst="rect">
            <a:avLst/>
          </a:prstGeom>
        </p:spPr>
      </p:pic>
      <p:pic>
        <p:nvPicPr>
          <p:cNvPr id="30" name="Picture 29">
            <a:extLst>
              <a:ext uri="{FF2B5EF4-FFF2-40B4-BE49-F238E27FC236}">
                <a16:creationId xmlns:a16="http://schemas.microsoft.com/office/drawing/2014/main" id="{66581F15-0945-4F78-8ED8-D722353A1D6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129770" y="2692759"/>
            <a:ext cx="6062230" cy="2206281"/>
          </a:xfrm>
          <a:prstGeom prst="rect">
            <a:avLst/>
          </a:prstGeom>
        </p:spPr>
      </p:pic>
    </p:spTree>
    <p:extLst>
      <p:ext uri="{BB962C8B-B14F-4D97-AF65-F5344CB8AC3E}">
        <p14:creationId xmlns:p14="http://schemas.microsoft.com/office/powerpoint/2010/main" val="392328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3912A94-D6AD-4207-802F-7B274610279A}"/>
              </a:ext>
            </a:extLst>
          </p:cNvPr>
          <p:cNvGraphicFramePr>
            <a:graphicFrameLocks noChangeAspect="1"/>
          </p:cNvGraphicFramePr>
          <p:nvPr>
            <p:custDataLst>
              <p:tags r:id="rId1"/>
            </p:custDataLst>
            <p:extLst>
              <p:ext uri="{D42A27DB-BD31-4B8C-83A1-F6EECF244321}">
                <p14:modId xmlns:p14="http://schemas.microsoft.com/office/powerpoint/2010/main" val="30355117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2" imgH="342" progId="TCLayout.ActiveDocument.1">
                  <p:embed/>
                </p:oleObj>
              </mc:Choice>
              <mc:Fallback>
                <p:oleObj name="think-cell Slide" r:id="rId4" imgW="342" imgH="342"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CBD5EEE7-34AB-45D4-8C51-45F178153873}"/>
              </a:ext>
            </a:extLst>
          </p:cNvPr>
          <p:cNvSpPr>
            <a:spLocks noGrp="1"/>
          </p:cNvSpPr>
          <p:nvPr>
            <p:ph type="title"/>
          </p:nvPr>
        </p:nvSpPr>
        <p:spPr>
          <a:xfrm>
            <a:off x="1355723" y="650572"/>
            <a:ext cx="9480551" cy="1143000"/>
          </a:xfrm>
        </p:spPr>
        <p:txBody>
          <a:bodyPr vert="horz"/>
          <a:lstStyle/>
          <a:p>
            <a:r>
              <a:rPr lang="zh-CN" altLang="en-US" dirty="0">
                <a:latin typeface="微软雅黑" panose="020B0503020204020204" pitchFamily="34" charset="-122"/>
                <a:ea typeface="微软雅黑" panose="020B0503020204020204" pitchFamily="34" charset="-122"/>
              </a:rPr>
              <a:t>研究目标</a:t>
            </a:r>
            <a:endParaRPr lang="en-US" dirty="0">
              <a:latin typeface="微软雅黑" panose="020B0503020204020204" pitchFamily="34" charset="-122"/>
              <a:ea typeface="微软雅黑" panose="020B0503020204020204" pitchFamily="34" charset="-122"/>
            </a:endParaRPr>
          </a:p>
        </p:txBody>
      </p:sp>
      <p:sp>
        <p:nvSpPr>
          <p:cNvPr id="7" name="Content Placeholder 6">
            <a:extLst>
              <a:ext uri="{FF2B5EF4-FFF2-40B4-BE49-F238E27FC236}">
                <a16:creationId xmlns:a16="http://schemas.microsoft.com/office/drawing/2014/main" id="{7071653E-6D55-4862-A37D-6B3D1D4D77D6}"/>
              </a:ext>
            </a:extLst>
          </p:cNvPr>
          <p:cNvSpPr>
            <a:spLocks noGrp="1"/>
          </p:cNvSpPr>
          <p:nvPr>
            <p:ph idx="1"/>
          </p:nvPr>
        </p:nvSpPr>
        <p:spPr>
          <a:xfrm>
            <a:off x="1355725" y="1976321"/>
            <a:ext cx="9480549" cy="4038600"/>
          </a:xfrm>
        </p:spPr>
        <p:txBody>
          <a:bodyPr/>
          <a:lstStyle/>
          <a:p>
            <a:r>
              <a:rPr lang="zh-CN" altLang="en-US" dirty="0">
                <a:latin typeface="微软雅黑" panose="020B0503020204020204" pitchFamily="34" charset="-122"/>
                <a:ea typeface="微软雅黑" panose="020B0503020204020204" pitchFamily="34" charset="-122"/>
              </a:rPr>
              <a:t>收集顾客信息是提高零售商利润的有效途径吗？</a:t>
            </a:r>
          </a:p>
          <a:p>
            <a:pPr marL="914400" lvl="1" indent="-457200">
              <a:buFont typeface="Wingdings" panose="05000000000000000000" pitchFamily="2" charset="2"/>
              <a:buChar char="§"/>
            </a:pPr>
            <a:r>
              <a:rPr lang="zh-CN" altLang="en-US" dirty="0">
                <a:latin typeface="微软雅黑" panose="020B0503020204020204" pitchFamily="34" charset="-122"/>
                <a:ea typeface="微软雅黑" panose="020B0503020204020204" pitchFamily="34" charset="-122"/>
              </a:rPr>
              <a:t>收集信息等价于向顾客多问问题</a:t>
            </a:r>
            <a:endParaRPr 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如果是这样，信息收集到什么程度才会变得无效</a:t>
            </a:r>
            <a:r>
              <a:rPr lang="en-US" dirty="0">
                <a:latin typeface="微软雅黑" panose="020B0503020204020204" pitchFamily="34" charset="-122"/>
                <a:ea typeface="微软雅黑" panose="020B0503020204020204" pitchFamily="34" charset="-122"/>
              </a:rPr>
              <a:t>?</a:t>
            </a:r>
          </a:p>
          <a:p>
            <a:pPr marL="0" indent="0">
              <a:buNone/>
            </a:pPr>
            <a:endParaRPr lang="en-US" dirty="0"/>
          </a:p>
          <a:p>
            <a:pPr marL="0" indent="0">
              <a:buNone/>
            </a:pPr>
            <a:r>
              <a:rPr lang="en-US" dirty="0"/>
              <a:t>                                            </a:t>
            </a:r>
            <a:r>
              <a:rPr lang="en-US" b="1" dirty="0"/>
              <a:t>vs.</a:t>
            </a:r>
          </a:p>
          <a:p>
            <a:endParaRPr lang="en-US" dirty="0"/>
          </a:p>
        </p:txBody>
      </p:sp>
      <p:sp>
        <p:nvSpPr>
          <p:cNvPr id="4" name="Slide Number Placeholder 3">
            <a:extLst>
              <a:ext uri="{FF2B5EF4-FFF2-40B4-BE49-F238E27FC236}">
                <a16:creationId xmlns:a16="http://schemas.microsoft.com/office/drawing/2014/main" id="{FF64ACB4-3734-4B25-A955-9AC30CEE0850}"/>
              </a:ext>
            </a:extLst>
          </p:cNvPr>
          <p:cNvSpPr>
            <a:spLocks noGrp="1"/>
          </p:cNvSpPr>
          <p:nvPr>
            <p:ph type="sldNum" sz="quarter" idx="4"/>
          </p:nvPr>
        </p:nvSpPr>
        <p:spPr/>
        <p:txBody>
          <a:bodyPr/>
          <a:lstStyle/>
          <a:p>
            <a:fld id="{06FB7404-F034-41CB-878C-58687447ACD3}" type="slidenum">
              <a:rPr lang="en-US" smtClean="0"/>
              <a:pPr/>
              <a:t>4</a:t>
            </a:fld>
            <a:endParaRPr lang="en-US"/>
          </a:p>
        </p:txBody>
      </p:sp>
      <p:pic>
        <p:nvPicPr>
          <p:cNvPr id="3" name="Picture 2">
            <a:extLst>
              <a:ext uri="{FF2B5EF4-FFF2-40B4-BE49-F238E27FC236}">
                <a16:creationId xmlns:a16="http://schemas.microsoft.com/office/drawing/2014/main" id="{D8964E99-91D1-40E2-AF1E-DF16A529555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08960" y="3995620"/>
            <a:ext cx="1832609" cy="1832609"/>
          </a:xfrm>
          <a:prstGeom prst="rect">
            <a:avLst/>
          </a:prstGeom>
        </p:spPr>
      </p:pic>
      <p:pic>
        <p:nvPicPr>
          <p:cNvPr id="8" name="Picture 7">
            <a:extLst>
              <a:ext uri="{FF2B5EF4-FFF2-40B4-BE49-F238E27FC236}">
                <a16:creationId xmlns:a16="http://schemas.microsoft.com/office/drawing/2014/main" id="{841F40DB-846D-4E41-9311-C0E1AA19ED0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55813" y="3995620"/>
            <a:ext cx="1832608" cy="1812075"/>
          </a:xfrm>
          <a:prstGeom prst="rect">
            <a:avLst/>
          </a:prstGeom>
        </p:spPr>
      </p:pic>
    </p:spTree>
    <p:extLst>
      <p:ext uri="{BB962C8B-B14F-4D97-AF65-F5344CB8AC3E}">
        <p14:creationId xmlns:p14="http://schemas.microsoft.com/office/powerpoint/2010/main" val="543230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E726A1D-2335-4A2B-8E62-9613C871F16F}"/>
              </a:ext>
            </a:extLst>
          </p:cNvPr>
          <p:cNvGraphicFramePr>
            <a:graphicFrameLocks noChangeAspect="1"/>
          </p:cNvGraphicFramePr>
          <p:nvPr>
            <p:custDataLst>
              <p:tags r:id="rId1"/>
            </p:custDataLst>
            <p:extLst>
              <p:ext uri="{D42A27DB-BD31-4B8C-83A1-F6EECF244321}">
                <p14:modId xmlns:p14="http://schemas.microsoft.com/office/powerpoint/2010/main" val="26837268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2" imgH="342" progId="TCLayout.ActiveDocument.1">
                  <p:embed/>
                </p:oleObj>
              </mc:Choice>
              <mc:Fallback>
                <p:oleObj name="think-cell Slide" r:id="rId4" imgW="342" imgH="342"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CBD5EEE7-34AB-45D4-8C51-45F178153873}"/>
              </a:ext>
            </a:extLst>
          </p:cNvPr>
          <p:cNvSpPr>
            <a:spLocks noGrp="1"/>
          </p:cNvSpPr>
          <p:nvPr>
            <p:ph type="title"/>
          </p:nvPr>
        </p:nvSpPr>
        <p:spPr>
          <a:xfrm>
            <a:off x="1355723" y="650572"/>
            <a:ext cx="9480551" cy="1143000"/>
          </a:xfrm>
        </p:spPr>
        <p:txBody>
          <a:bodyPr vert="horz"/>
          <a:lstStyle/>
          <a:p>
            <a:r>
              <a:rPr lang="zh-CN" altLang="en-US" dirty="0">
                <a:latin typeface="微软雅黑" panose="020B0503020204020204" pitchFamily="34" charset="-122"/>
                <a:ea typeface="微软雅黑" panose="020B0503020204020204" pitchFamily="34" charset="-122"/>
              </a:rPr>
              <a:t>相关文献</a:t>
            </a:r>
            <a:endParaRPr lang="en-US" dirty="0">
              <a:latin typeface="微软雅黑" panose="020B0503020204020204" pitchFamily="34" charset="-122"/>
              <a:ea typeface="微软雅黑" panose="020B0503020204020204" pitchFamily="34" charset="-122"/>
            </a:endParaRPr>
          </a:p>
        </p:txBody>
      </p:sp>
      <p:sp>
        <p:nvSpPr>
          <p:cNvPr id="7" name="Content Placeholder 6">
            <a:extLst>
              <a:ext uri="{FF2B5EF4-FFF2-40B4-BE49-F238E27FC236}">
                <a16:creationId xmlns:a16="http://schemas.microsoft.com/office/drawing/2014/main" id="{7071653E-6D55-4862-A37D-6B3D1D4D77D6}"/>
              </a:ext>
            </a:extLst>
          </p:cNvPr>
          <p:cNvSpPr>
            <a:spLocks noGrp="1"/>
          </p:cNvSpPr>
          <p:nvPr>
            <p:ph idx="1"/>
          </p:nvPr>
        </p:nvSpPr>
        <p:spPr>
          <a:xfrm>
            <a:off x="1355725" y="2051236"/>
            <a:ext cx="9480549" cy="3810302"/>
          </a:xfrm>
        </p:spPr>
        <p:txBody>
          <a:bodyPr/>
          <a:lstStyle/>
          <a:p>
            <a:r>
              <a:rPr lang="en-US" dirty="0" err="1"/>
              <a:t>Hotelling</a:t>
            </a:r>
            <a:r>
              <a:rPr lang="en-US" dirty="0"/>
              <a:t> Line</a:t>
            </a:r>
          </a:p>
          <a:p>
            <a:pPr lvl="1">
              <a:buFont typeface="Wingdings" panose="05000000000000000000" pitchFamily="2" charset="2"/>
              <a:buChar char="§"/>
            </a:pPr>
            <a:r>
              <a:rPr lang="en-US" dirty="0"/>
              <a:t>(Neven 1985), (</a:t>
            </a:r>
            <a:r>
              <a:rPr lang="en-US" dirty="0" err="1"/>
              <a:t>Böckem</a:t>
            </a:r>
            <a:r>
              <a:rPr lang="en-US" dirty="0"/>
              <a:t>, S. 1994)</a:t>
            </a:r>
          </a:p>
          <a:p>
            <a:r>
              <a:rPr lang="en-US" dirty="0"/>
              <a:t>Probabilistic </a:t>
            </a:r>
            <a:r>
              <a:rPr lang="en-US" dirty="0" err="1"/>
              <a:t>Sellings</a:t>
            </a:r>
            <a:endParaRPr lang="en-US" dirty="0"/>
          </a:p>
          <a:p>
            <a:pPr lvl="1">
              <a:buFont typeface="Wingdings" panose="05000000000000000000" pitchFamily="2" charset="2"/>
              <a:buChar char="§"/>
            </a:pPr>
            <a:r>
              <a:rPr lang="en-US" dirty="0"/>
              <a:t>(Fay and </a:t>
            </a:r>
            <a:r>
              <a:rPr lang="en-US" dirty="0" err="1"/>
              <a:t>Xie</a:t>
            </a:r>
            <a:r>
              <a:rPr lang="en-US" dirty="0"/>
              <a:t> 2008), </a:t>
            </a:r>
            <a:r>
              <a:rPr lang="da-DK" dirty="0"/>
              <a:t>(Jerath, Netessine et al. 2010)</a:t>
            </a:r>
            <a:r>
              <a:rPr lang="en-US" dirty="0"/>
              <a:t>, (Fay and </a:t>
            </a:r>
            <a:r>
              <a:rPr lang="en-US" dirty="0" err="1"/>
              <a:t>Xie</a:t>
            </a:r>
            <a:r>
              <a:rPr lang="en-US" dirty="0"/>
              <a:t> 2015), </a:t>
            </a:r>
            <a:r>
              <a:rPr lang="da-DK" dirty="0"/>
              <a:t>(Zhang, Joseph et al. 2015)</a:t>
            </a:r>
          </a:p>
          <a:p>
            <a:r>
              <a:rPr lang="da-DK" dirty="0"/>
              <a:t>Subscription Box</a:t>
            </a:r>
          </a:p>
          <a:p>
            <a:pPr lvl="1">
              <a:buFont typeface="Wingdings" panose="05000000000000000000" pitchFamily="2" charset="2"/>
              <a:buChar char="§"/>
            </a:pPr>
            <a:r>
              <a:rPr lang="da-DK" dirty="0"/>
              <a:t>(Woo and Ramkumar 2018)</a:t>
            </a:r>
          </a:p>
        </p:txBody>
      </p:sp>
      <p:sp>
        <p:nvSpPr>
          <p:cNvPr id="4" name="Slide Number Placeholder 3">
            <a:extLst>
              <a:ext uri="{FF2B5EF4-FFF2-40B4-BE49-F238E27FC236}">
                <a16:creationId xmlns:a16="http://schemas.microsoft.com/office/drawing/2014/main" id="{FF64ACB4-3734-4B25-A955-9AC30CEE0850}"/>
              </a:ext>
            </a:extLst>
          </p:cNvPr>
          <p:cNvSpPr>
            <a:spLocks noGrp="1"/>
          </p:cNvSpPr>
          <p:nvPr>
            <p:ph type="sldNum" sz="quarter" idx="4"/>
          </p:nvPr>
        </p:nvSpPr>
        <p:spPr/>
        <p:txBody>
          <a:bodyPr/>
          <a:lstStyle/>
          <a:p>
            <a:fld id="{06FB7404-F034-41CB-878C-58687447ACD3}" type="slidenum">
              <a:rPr lang="en-US" smtClean="0"/>
              <a:pPr/>
              <a:t>5</a:t>
            </a:fld>
            <a:endParaRPr lang="en-US"/>
          </a:p>
        </p:txBody>
      </p:sp>
    </p:spTree>
    <p:extLst>
      <p:ext uri="{BB962C8B-B14F-4D97-AF65-F5344CB8AC3E}">
        <p14:creationId xmlns:p14="http://schemas.microsoft.com/office/powerpoint/2010/main" val="282827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CE7297AC-A90A-4003-8A24-A2CF65BC3D64}"/>
              </a:ext>
            </a:extLst>
          </p:cNvPr>
          <p:cNvGraphicFramePr>
            <a:graphicFrameLocks noChangeAspect="1"/>
          </p:cNvGraphicFramePr>
          <p:nvPr>
            <p:custDataLst>
              <p:tags r:id="rId1"/>
            </p:custDataLst>
            <p:extLst>
              <p:ext uri="{D42A27DB-BD31-4B8C-83A1-F6EECF244321}">
                <p14:modId xmlns:p14="http://schemas.microsoft.com/office/powerpoint/2010/main" val="18861947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2" imgH="342" progId="TCLayout.ActiveDocument.1">
                  <p:embed/>
                </p:oleObj>
              </mc:Choice>
              <mc:Fallback>
                <p:oleObj name="think-cell Slide" r:id="rId4" imgW="342" imgH="342"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CBD5EEE7-34AB-45D4-8C51-45F178153873}"/>
              </a:ext>
            </a:extLst>
          </p:cNvPr>
          <p:cNvSpPr>
            <a:spLocks noGrp="1"/>
          </p:cNvSpPr>
          <p:nvPr>
            <p:ph type="title"/>
          </p:nvPr>
        </p:nvSpPr>
        <p:spPr>
          <a:xfrm>
            <a:off x="1355723" y="650572"/>
            <a:ext cx="9480551" cy="1143000"/>
          </a:xfrm>
        </p:spPr>
        <p:txBody>
          <a:bodyPr vert="horz"/>
          <a:lstStyle/>
          <a:p>
            <a:r>
              <a:rPr lang="zh-CN" altLang="en-US" dirty="0">
                <a:latin typeface="微软雅黑" panose="020B0503020204020204" pitchFamily="34" charset="-122"/>
                <a:ea typeface="微软雅黑" panose="020B0503020204020204" pitchFamily="34" charset="-122"/>
              </a:rPr>
              <a:t>基本模型</a:t>
            </a:r>
            <a:endParaRPr lang="en-US" dirty="0">
              <a:latin typeface="微软雅黑" panose="020B0503020204020204" pitchFamily="34" charset="-122"/>
              <a:ea typeface="微软雅黑" panose="020B0503020204020204" pitchFamily="34" charset="-122"/>
            </a:endParaRPr>
          </a:p>
        </p:txBody>
      </p:sp>
      <p:sp>
        <p:nvSpPr>
          <p:cNvPr id="4" name="Slide Number Placeholder 3">
            <a:extLst>
              <a:ext uri="{FF2B5EF4-FFF2-40B4-BE49-F238E27FC236}">
                <a16:creationId xmlns:a16="http://schemas.microsoft.com/office/drawing/2014/main" id="{FF64ACB4-3734-4B25-A955-9AC30CEE0850}"/>
              </a:ext>
            </a:extLst>
          </p:cNvPr>
          <p:cNvSpPr>
            <a:spLocks noGrp="1"/>
          </p:cNvSpPr>
          <p:nvPr>
            <p:ph type="sldNum" sz="quarter" idx="4"/>
          </p:nvPr>
        </p:nvSpPr>
        <p:spPr/>
        <p:txBody>
          <a:bodyPr/>
          <a:lstStyle/>
          <a:p>
            <a:fld id="{06FB7404-F034-41CB-878C-58687447ACD3}" type="slidenum">
              <a:rPr lang="en-US" smtClean="0"/>
              <a:pPr/>
              <a:t>6</a:t>
            </a:fld>
            <a:endParaRPr lang="en-US"/>
          </a:p>
        </p:txBody>
      </p:sp>
      <p:sp>
        <p:nvSpPr>
          <p:cNvPr id="3" name="Content Placeholder 2">
            <a:extLst>
              <a:ext uri="{FF2B5EF4-FFF2-40B4-BE49-F238E27FC236}">
                <a16:creationId xmlns:a16="http://schemas.microsoft.com/office/drawing/2014/main" id="{0FA6D2CE-520A-458C-A5F8-56ADFE855B0E}"/>
              </a:ext>
            </a:extLst>
          </p:cNvPr>
          <p:cNvSpPr>
            <a:spLocks noGrp="1"/>
          </p:cNvSpPr>
          <p:nvPr>
            <p:ph idx="1"/>
          </p:nvPr>
        </p:nvSpPr>
        <p:spPr>
          <a:xfrm>
            <a:off x="1355725" y="1758344"/>
            <a:ext cx="9480549" cy="4449084"/>
          </a:xfrm>
        </p:spPr>
        <p:txBody>
          <a:bodyPr/>
          <a:lstStyle/>
          <a:p>
            <a:r>
              <a:rPr lang="zh-CN" altLang="en-US" dirty="0">
                <a:latin typeface="微软雅黑" panose="020B0503020204020204" pitchFamily="34" charset="-122"/>
                <a:ea typeface="微软雅黑" panose="020B0503020204020204" pitchFamily="34" charset="-122"/>
              </a:rPr>
              <a:t>顾客</a:t>
            </a:r>
            <a:endParaRPr lang="en-US" dirty="0">
              <a:latin typeface="微软雅黑" panose="020B0503020204020204" pitchFamily="34" charset="-122"/>
              <a:ea typeface="微软雅黑" panose="020B0503020204020204" pitchFamily="34" charset="-122"/>
            </a:endParaRPr>
          </a:p>
          <a:p>
            <a:endParaRPr lang="en-US" dirty="0"/>
          </a:p>
          <a:p>
            <a:endParaRPr lang="en-US" dirty="0"/>
          </a:p>
          <a:p>
            <a:endParaRPr lang="en-US" dirty="0"/>
          </a:p>
          <a:p>
            <a:endParaRPr lang="en-US" dirty="0"/>
          </a:p>
          <a:p>
            <a:endParaRPr lang="en-US" dirty="0"/>
          </a:p>
          <a:p>
            <a:r>
              <a:rPr lang="zh-CN" altLang="en-US" dirty="0">
                <a:latin typeface="微软雅黑" panose="020B0503020204020204" pitchFamily="34" charset="-122"/>
                <a:ea typeface="微软雅黑" panose="020B0503020204020204" pitchFamily="34" charset="-122"/>
              </a:rPr>
              <a:t>零售商</a:t>
            </a:r>
            <a:endParaRPr lang="en-US" dirty="0">
              <a:latin typeface="微软雅黑" panose="020B0503020204020204" pitchFamily="34" charset="-122"/>
              <a:ea typeface="微软雅黑" panose="020B0503020204020204" pitchFamily="34" charset="-122"/>
            </a:endParaRPr>
          </a:p>
          <a:p>
            <a:endParaRPr lang="en-US" dirty="0"/>
          </a:p>
          <a:p>
            <a:pPr marL="0" indent="0">
              <a:buNone/>
            </a:pPr>
            <a:endParaRPr lang="en-US" dirty="0"/>
          </a:p>
          <a:p>
            <a:pPr marL="0" indent="0">
              <a:buNone/>
            </a:pPr>
            <a:endParaRPr lang="en-US" dirty="0"/>
          </a:p>
        </p:txBody>
      </p:sp>
      <p:cxnSp>
        <p:nvCxnSpPr>
          <p:cNvPr id="14" name="Straight Connector 13">
            <a:extLst>
              <a:ext uri="{FF2B5EF4-FFF2-40B4-BE49-F238E27FC236}">
                <a16:creationId xmlns:a16="http://schemas.microsoft.com/office/drawing/2014/main" id="{7C2C8ECE-745F-4D3E-BD77-9DB9289FF7ED}"/>
              </a:ext>
            </a:extLst>
          </p:cNvPr>
          <p:cNvCxnSpPr/>
          <p:nvPr/>
        </p:nvCxnSpPr>
        <p:spPr bwMode="auto">
          <a:xfrm>
            <a:off x="3976947" y="2543694"/>
            <a:ext cx="4238105" cy="0"/>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15" name="Multiplication Sign 14">
            <a:extLst>
              <a:ext uri="{FF2B5EF4-FFF2-40B4-BE49-F238E27FC236}">
                <a16:creationId xmlns:a16="http://schemas.microsoft.com/office/drawing/2014/main" id="{0120DD52-5F59-4160-96EB-99ED829B435E}"/>
              </a:ext>
            </a:extLst>
          </p:cNvPr>
          <p:cNvSpPr/>
          <p:nvPr/>
        </p:nvSpPr>
        <p:spPr bwMode="auto">
          <a:xfrm>
            <a:off x="3839768" y="2360816"/>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6" name="Multiplication Sign 15">
            <a:extLst>
              <a:ext uri="{FF2B5EF4-FFF2-40B4-BE49-F238E27FC236}">
                <a16:creationId xmlns:a16="http://schemas.microsoft.com/office/drawing/2014/main" id="{39174947-92EF-4E2D-99FF-B79B3329CDF6}"/>
              </a:ext>
            </a:extLst>
          </p:cNvPr>
          <p:cNvSpPr/>
          <p:nvPr/>
        </p:nvSpPr>
        <p:spPr bwMode="auto">
          <a:xfrm>
            <a:off x="8019010" y="2360817"/>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7" name="Multiplication Sign 16">
            <a:extLst>
              <a:ext uri="{FF2B5EF4-FFF2-40B4-BE49-F238E27FC236}">
                <a16:creationId xmlns:a16="http://schemas.microsoft.com/office/drawing/2014/main" id="{1B94734A-CCCF-4C10-AA41-12FB5B841689}"/>
              </a:ext>
            </a:extLst>
          </p:cNvPr>
          <p:cNvSpPr/>
          <p:nvPr/>
        </p:nvSpPr>
        <p:spPr bwMode="auto">
          <a:xfrm>
            <a:off x="5929389" y="2360816"/>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8" name="Multiplication Sign 17">
            <a:extLst>
              <a:ext uri="{FF2B5EF4-FFF2-40B4-BE49-F238E27FC236}">
                <a16:creationId xmlns:a16="http://schemas.microsoft.com/office/drawing/2014/main" id="{9539B2C9-343A-4240-9474-F2A205E1CD2F}"/>
              </a:ext>
            </a:extLst>
          </p:cNvPr>
          <p:cNvSpPr/>
          <p:nvPr/>
        </p:nvSpPr>
        <p:spPr bwMode="auto">
          <a:xfrm>
            <a:off x="6974199" y="2360816"/>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9" name="Multiplication Sign 18">
            <a:extLst>
              <a:ext uri="{FF2B5EF4-FFF2-40B4-BE49-F238E27FC236}">
                <a16:creationId xmlns:a16="http://schemas.microsoft.com/office/drawing/2014/main" id="{D9918E3A-8EFC-4DD8-986E-924EB0920684}"/>
              </a:ext>
            </a:extLst>
          </p:cNvPr>
          <p:cNvSpPr/>
          <p:nvPr/>
        </p:nvSpPr>
        <p:spPr bwMode="auto">
          <a:xfrm>
            <a:off x="4883810" y="2360817"/>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pic>
        <p:nvPicPr>
          <p:cNvPr id="33" name="Picture 32">
            <a:extLst>
              <a:ext uri="{FF2B5EF4-FFF2-40B4-BE49-F238E27FC236}">
                <a16:creationId xmlns:a16="http://schemas.microsoft.com/office/drawing/2014/main" id="{12858C36-EB7A-4EC1-B877-DC583CA54B0E}"/>
              </a:ext>
            </a:extLst>
          </p:cNvPr>
          <p:cNvPicPr>
            <a:picLocks noChangeAspect="1"/>
          </p:cNvPicPr>
          <p:nvPr/>
        </p:nvPicPr>
        <p:blipFill>
          <a:blip r:embed="rId6"/>
          <a:stretch>
            <a:fillRect/>
          </a:stretch>
        </p:blipFill>
        <p:spPr>
          <a:xfrm>
            <a:off x="8052944" y="2860082"/>
            <a:ext cx="248582" cy="355117"/>
          </a:xfrm>
          <a:prstGeom prst="rect">
            <a:avLst/>
          </a:prstGeom>
        </p:spPr>
      </p:pic>
      <p:pic>
        <p:nvPicPr>
          <p:cNvPr id="34" name="Picture 33">
            <a:extLst>
              <a:ext uri="{FF2B5EF4-FFF2-40B4-BE49-F238E27FC236}">
                <a16:creationId xmlns:a16="http://schemas.microsoft.com/office/drawing/2014/main" id="{13EE3213-33DF-4898-A8D1-71D372B32B18}"/>
              </a:ext>
            </a:extLst>
          </p:cNvPr>
          <p:cNvPicPr>
            <a:picLocks noChangeAspect="1"/>
          </p:cNvPicPr>
          <p:nvPr/>
        </p:nvPicPr>
        <p:blipFill>
          <a:blip r:embed="rId7"/>
          <a:stretch>
            <a:fillRect/>
          </a:stretch>
        </p:blipFill>
        <p:spPr>
          <a:xfrm>
            <a:off x="6974198" y="2726571"/>
            <a:ext cx="312421" cy="658618"/>
          </a:xfrm>
          <a:prstGeom prst="rect">
            <a:avLst/>
          </a:prstGeom>
        </p:spPr>
      </p:pic>
      <p:pic>
        <p:nvPicPr>
          <p:cNvPr id="35" name="Picture 34">
            <a:extLst>
              <a:ext uri="{FF2B5EF4-FFF2-40B4-BE49-F238E27FC236}">
                <a16:creationId xmlns:a16="http://schemas.microsoft.com/office/drawing/2014/main" id="{B93FF1D9-F202-4E48-8B1F-65769C3EC2F8}"/>
              </a:ext>
            </a:extLst>
          </p:cNvPr>
          <p:cNvPicPr>
            <a:picLocks noChangeAspect="1"/>
          </p:cNvPicPr>
          <p:nvPr/>
        </p:nvPicPr>
        <p:blipFill>
          <a:blip r:embed="rId8"/>
          <a:stretch>
            <a:fillRect/>
          </a:stretch>
        </p:blipFill>
        <p:spPr>
          <a:xfrm>
            <a:off x="5989347" y="2726571"/>
            <a:ext cx="275664" cy="609802"/>
          </a:xfrm>
          <a:prstGeom prst="rect">
            <a:avLst/>
          </a:prstGeom>
        </p:spPr>
      </p:pic>
      <p:pic>
        <p:nvPicPr>
          <p:cNvPr id="36" name="Picture 35">
            <a:extLst>
              <a:ext uri="{FF2B5EF4-FFF2-40B4-BE49-F238E27FC236}">
                <a16:creationId xmlns:a16="http://schemas.microsoft.com/office/drawing/2014/main" id="{C9E1E15B-F373-4973-AB78-65E33C56C481}"/>
              </a:ext>
            </a:extLst>
          </p:cNvPr>
          <p:cNvPicPr>
            <a:picLocks noChangeAspect="1"/>
          </p:cNvPicPr>
          <p:nvPr/>
        </p:nvPicPr>
        <p:blipFill>
          <a:blip r:embed="rId9"/>
          <a:stretch>
            <a:fillRect/>
          </a:stretch>
        </p:blipFill>
        <p:spPr>
          <a:xfrm>
            <a:off x="4980276" y="2740248"/>
            <a:ext cx="193766" cy="596801"/>
          </a:xfrm>
          <a:prstGeom prst="rect">
            <a:avLst/>
          </a:prstGeom>
        </p:spPr>
      </p:pic>
      <p:pic>
        <p:nvPicPr>
          <p:cNvPr id="37" name="Picture 36">
            <a:extLst>
              <a:ext uri="{FF2B5EF4-FFF2-40B4-BE49-F238E27FC236}">
                <a16:creationId xmlns:a16="http://schemas.microsoft.com/office/drawing/2014/main" id="{E620E10E-7E48-4001-8CD8-27D76970009F}"/>
              </a:ext>
            </a:extLst>
          </p:cNvPr>
          <p:cNvPicPr>
            <a:picLocks noChangeAspect="1"/>
          </p:cNvPicPr>
          <p:nvPr/>
        </p:nvPicPr>
        <p:blipFill>
          <a:blip r:embed="rId10"/>
          <a:stretch>
            <a:fillRect/>
          </a:stretch>
        </p:blipFill>
        <p:spPr>
          <a:xfrm>
            <a:off x="3870507" y="2818168"/>
            <a:ext cx="257460" cy="372873"/>
          </a:xfrm>
          <a:prstGeom prst="rect">
            <a:avLst/>
          </a:prstGeom>
        </p:spPr>
      </p:pic>
      <p:pic>
        <p:nvPicPr>
          <p:cNvPr id="2" name="Picture 1">
            <a:extLst>
              <a:ext uri="{FF2B5EF4-FFF2-40B4-BE49-F238E27FC236}">
                <a16:creationId xmlns:a16="http://schemas.microsoft.com/office/drawing/2014/main" id="{68FD6C40-ED0E-4C72-A421-6C70E98D4100}"/>
              </a:ext>
            </a:extLst>
          </p:cNvPr>
          <p:cNvPicPr>
            <a:picLocks noChangeAspect="1"/>
          </p:cNvPicPr>
          <p:nvPr/>
        </p:nvPicPr>
        <p:blipFill>
          <a:blip r:embed="rId11"/>
          <a:stretch>
            <a:fillRect/>
          </a:stretch>
        </p:blipFill>
        <p:spPr>
          <a:xfrm>
            <a:off x="2948656" y="3442687"/>
            <a:ext cx="6081381" cy="799014"/>
          </a:xfrm>
          <a:prstGeom prst="rect">
            <a:avLst/>
          </a:prstGeom>
        </p:spPr>
      </p:pic>
      <p:pic>
        <p:nvPicPr>
          <p:cNvPr id="5" name="Picture 4">
            <a:extLst>
              <a:ext uri="{FF2B5EF4-FFF2-40B4-BE49-F238E27FC236}">
                <a16:creationId xmlns:a16="http://schemas.microsoft.com/office/drawing/2014/main" id="{93AB4CF6-CF41-4074-9733-95BB6266B1AB}"/>
              </a:ext>
            </a:extLst>
          </p:cNvPr>
          <p:cNvPicPr>
            <a:picLocks noChangeAspect="1"/>
          </p:cNvPicPr>
          <p:nvPr/>
        </p:nvPicPr>
        <p:blipFill>
          <a:blip r:embed="rId12"/>
          <a:stretch>
            <a:fillRect/>
          </a:stretch>
        </p:blipFill>
        <p:spPr>
          <a:xfrm>
            <a:off x="2948655" y="4256118"/>
            <a:ext cx="6081381" cy="426141"/>
          </a:xfrm>
          <a:prstGeom prst="rect">
            <a:avLst/>
          </a:prstGeom>
        </p:spPr>
      </p:pic>
      <p:pic>
        <p:nvPicPr>
          <p:cNvPr id="10" name="Picture 9">
            <a:extLst>
              <a:ext uri="{FF2B5EF4-FFF2-40B4-BE49-F238E27FC236}">
                <a16:creationId xmlns:a16="http://schemas.microsoft.com/office/drawing/2014/main" id="{9A77C082-FAA0-4AE2-873D-0E804C8A3647}"/>
              </a:ext>
            </a:extLst>
          </p:cNvPr>
          <p:cNvPicPr>
            <a:picLocks noChangeAspect="1"/>
          </p:cNvPicPr>
          <p:nvPr/>
        </p:nvPicPr>
        <p:blipFill>
          <a:blip r:embed="rId13"/>
          <a:stretch>
            <a:fillRect/>
          </a:stretch>
        </p:blipFill>
        <p:spPr>
          <a:xfrm>
            <a:off x="2888698" y="5426836"/>
            <a:ext cx="6498636" cy="426141"/>
          </a:xfrm>
          <a:prstGeom prst="rect">
            <a:avLst/>
          </a:prstGeom>
        </p:spPr>
      </p:pic>
    </p:spTree>
    <p:extLst>
      <p:ext uri="{BB962C8B-B14F-4D97-AF65-F5344CB8AC3E}">
        <p14:creationId xmlns:p14="http://schemas.microsoft.com/office/powerpoint/2010/main" val="8961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5FCAEDFC-8638-4769-9E55-07102E4FADA9}"/>
              </a:ext>
            </a:extLst>
          </p:cNvPr>
          <p:cNvGraphicFramePr>
            <a:graphicFrameLocks noChangeAspect="1"/>
          </p:cNvGraphicFramePr>
          <p:nvPr>
            <p:custDataLst>
              <p:tags r:id="rId1"/>
            </p:custDataLst>
            <p:extLst>
              <p:ext uri="{D42A27DB-BD31-4B8C-83A1-F6EECF244321}">
                <p14:modId xmlns:p14="http://schemas.microsoft.com/office/powerpoint/2010/main" val="6743598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2" imgH="342" progId="TCLayout.ActiveDocument.1">
                  <p:embed/>
                </p:oleObj>
              </mc:Choice>
              <mc:Fallback>
                <p:oleObj name="think-cell Slide" r:id="rId4" imgW="342" imgH="342"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CBD5EEE7-34AB-45D4-8C51-45F178153873}"/>
              </a:ext>
            </a:extLst>
          </p:cNvPr>
          <p:cNvSpPr>
            <a:spLocks noGrp="1"/>
          </p:cNvSpPr>
          <p:nvPr>
            <p:ph type="title"/>
          </p:nvPr>
        </p:nvSpPr>
        <p:spPr>
          <a:xfrm>
            <a:off x="418406" y="613114"/>
            <a:ext cx="11355186" cy="1143000"/>
          </a:xfrm>
        </p:spPr>
        <p:txBody>
          <a:bodyPr vert="horz"/>
          <a:lstStyle/>
          <a:p>
            <a:r>
              <a:rPr lang="en-US" sz="3300" dirty="0" err="1">
                <a:latin typeface="微软雅黑" panose="020B0503020204020204" pitchFamily="34" charset="-122"/>
                <a:ea typeface="微软雅黑" panose="020B0503020204020204" pitchFamily="34" charset="-122"/>
              </a:rPr>
              <a:t>信息收集和非对称性市场</a:t>
            </a:r>
            <a:endParaRPr lang="en-US" sz="3300" dirty="0">
              <a:latin typeface="微软雅黑" panose="020B0503020204020204" pitchFamily="34" charset="-122"/>
              <a:ea typeface="微软雅黑" panose="020B0503020204020204" pitchFamily="34" charset="-122"/>
            </a:endParaRPr>
          </a:p>
        </p:txBody>
      </p:sp>
      <p:sp>
        <p:nvSpPr>
          <p:cNvPr id="7" name="Content Placeholder 6">
            <a:extLst>
              <a:ext uri="{FF2B5EF4-FFF2-40B4-BE49-F238E27FC236}">
                <a16:creationId xmlns:a16="http://schemas.microsoft.com/office/drawing/2014/main" id="{7071653E-6D55-4862-A37D-6B3D1D4D77D6}"/>
              </a:ext>
            </a:extLst>
          </p:cNvPr>
          <p:cNvSpPr>
            <a:spLocks noGrp="1"/>
          </p:cNvSpPr>
          <p:nvPr>
            <p:ph idx="1"/>
          </p:nvPr>
        </p:nvSpPr>
        <p:spPr>
          <a:xfrm>
            <a:off x="1355725" y="1756114"/>
            <a:ext cx="10417867" cy="4345427"/>
          </a:xfrm>
        </p:spPr>
        <p:txBody>
          <a:bodyPr/>
          <a:lstStyle/>
          <a:p>
            <a:r>
              <a:rPr lang="en-US" dirty="0" err="1">
                <a:latin typeface="微软雅黑" panose="020B0503020204020204" pitchFamily="34" charset="-122"/>
                <a:ea typeface="微软雅黑" panose="020B0503020204020204" pitchFamily="34" charset="-122"/>
              </a:rPr>
              <a:t>信息收集</a:t>
            </a:r>
            <a:endParaRPr lang="en-US" dirty="0">
              <a:latin typeface="微软雅黑" panose="020B0503020204020204" pitchFamily="34" charset="-122"/>
              <a:ea typeface="微软雅黑" panose="020B0503020204020204" pitchFamily="34" charset="-122"/>
            </a:endParaRPr>
          </a:p>
          <a:p>
            <a:pPr marL="0" indent="0">
              <a:buNone/>
            </a:pPr>
            <a:endParaRPr lang="en-US" dirty="0"/>
          </a:p>
        </p:txBody>
      </p:sp>
      <p:sp>
        <p:nvSpPr>
          <p:cNvPr id="4" name="Slide Number Placeholder 3">
            <a:extLst>
              <a:ext uri="{FF2B5EF4-FFF2-40B4-BE49-F238E27FC236}">
                <a16:creationId xmlns:a16="http://schemas.microsoft.com/office/drawing/2014/main" id="{FF64ACB4-3734-4B25-A955-9AC30CEE0850}"/>
              </a:ext>
            </a:extLst>
          </p:cNvPr>
          <p:cNvSpPr>
            <a:spLocks noGrp="1"/>
          </p:cNvSpPr>
          <p:nvPr>
            <p:ph type="sldNum" sz="quarter" idx="4"/>
          </p:nvPr>
        </p:nvSpPr>
        <p:spPr/>
        <p:txBody>
          <a:bodyPr/>
          <a:lstStyle/>
          <a:p>
            <a:fld id="{06FB7404-F034-41CB-878C-58687447ACD3}" type="slidenum">
              <a:rPr lang="en-US" smtClean="0"/>
              <a:pPr/>
              <a:t>7</a:t>
            </a:fld>
            <a:endParaRPr lang="en-US"/>
          </a:p>
        </p:txBody>
      </p:sp>
      <mc:AlternateContent xmlns:mc="http://schemas.openxmlformats.org/markup-compatibility/2006">
        <mc:Choice xmlns:a14="http://schemas.microsoft.com/office/drawing/2010/main" Requires="a14">
          <p:graphicFrame>
            <p:nvGraphicFramePr>
              <p:cNvPr id="51" name="Table 50">
                <a:extLst>
                  <a:ext uri="{FF2B5EF4-FFF2-40B4-BE49-F238E27FC236}">
                    <a16:creationId xmlns:a16="http://schemas.microsoft.com/office/drawing/2014/main" id="{FE2389FE-F42E-4B6E-B302-FF7AB224706C}"/>
                  </a:ext>
                </a:extLst>
              </p:cNvPr>
              <p:cNvGraphicFramePr>
                <a:graphicFrameLocks noGrp="1"/>
              </p:cNvGraphicFramePr>
              <p:nvPr>
                <p:extLst>
                  <p:ext uri="{D42A27DB-BD31-4B8C-83A1-F6EECF244321}">
                    <p14:modId xmlns:p14="http://schemas.microsoft.com/office/powerpoint/2010/main" val="1345759031"/>
                  </p:ext>
                </p:extLst>
              </p:nvPr>
            </p:nvGraphicFramePr>
            <p:xfrm>
              <a:off x="831273" y="2493813"/>
              <a:ext cx="10805447" cy="3646520"/>
            </p:xfrm>
            <a:graphic>
              <a:graphicData uri="http://schemas.openxmlformats.org/drawingml/2006/table">
                <a:tbl>
                  <a:tblPr firstRow="1" bandRow="1">
                    <a:tableStyleId>{5C22544A-7EE6-4342-B048-85BDC9FD1C3A}</a:tableStyleId>
                  </a:tblPr>
                  <a:tblGrid>
                    <a:gridCol w="2673276">
                      <a:extLst>
                        <a:ext uri="{9D8B030D-6E8A-4147-A177-3AD203B41FA5}">
                          <a16:colId xmlns:a16="http://schemas.microsoft.com/office/drawing/2014/main" val="4016491837"/>
                        </a:ext>
                      </a:extLst>
                    </a:gridCol>
                    <a:gridCol w="5411359">
                      <a:extLst>
                        <a:ext uri="{9D8B030D-6E8A-4147-A177-3AD203B41FA5}">
                          <a16:colId xmlns:a16="http://schemas.microsoft.com/office/drawing/2014/main" val="450088032"/>
                        </a:ext>
                      </a:extLst>
                    </a:gridCol>
                    <a:gridCol w="2720812">
                      <a:extLst>
                        <a:ext uri="{9D8B030D-6E8A-4147-A177-3AD203B41FA5}">
                          <a16:colId xmlns:a16="http://schemas.microsoft.com/office/drawing/2014/main" val="1497101174"/>
                        </a:ext>
                      </a:extLst>
                    </a:gridCol>
                  </a:tblGrid>
                  <a:tr h="601288">
                    <a:tc>
                      <a:txBody>
                        <a:bodyPr/>
                        <a:lstStyle/>
                        <a:p>
                          <a:pPr algn="ctr"/>
                          <a:r>
                            <a:rPr lang="en-US" dirty="0" err="1"/>
                            <a:t>信息收集的努力</a:t>
                          </a:r>
                          <a:endParaRPr lang="en-US" dirty="0"/>
                        </a:p>
                        <a:p>
                          <a:pPr algn="ctr"/>
                          <a:r>
                            <a:rPr lang="en-US" dirty="0"/>
                            <a:t>(</a:t>
                          </a:r>
                          <a:r>
                            <a:rPr lang="en-US" dirty="0" err="1"/>
                            <a:t>片段数</a:t>
                          </a:r>
                          <a:r>
                            <a:rPr lang="en-US" altLang="zh-CN" dirty="0"/>
                            <a:t>#</a:t>
                          </a:r>
                          <a:r>
                            <a:rPr lang="en-US" dirty="0"/>
                            <a:t>)</a:t>
                          </a:r>
                        </a:p>
                      </a:txBody>
                      <a:tcPr anchor="ctr"/>
                    </a:tc>
                    <a:tc>
                      <a:txBody>
                        <a:bodyPr/>
                        <a:lstStyle/>
                        <a:p>
                          <a:pPr algn="ctr"/>
                          <a:r>
                            <a:rPr lang="zh-CN" altLang="en-US" dirty="0"/>
                            <a:t>分割 </a:t>
                          </a:r>
                          <a:r>
                            <a:rPr lang="en-US" dirty="0" err="1"/>
                            <a:t>H</a:t>
                          </a:r>
                          <a:r>
                            <a:rPr lang="en-US" altLang="zh-CN" dirty="0" err="1"/>
                            <a:t>otelling</a:t>
                          </a:r>
                          <a:r>
                            <a:rPr lang="en-US" altLang="zh-CN" dirty="0"/>
                            <a:t> </a:t>
                          </a:r>
                          <a:r>
                            <a:rPr lang="zh-CN" altLang="en-US" dirty="0"/>
                            <a:t>线</a:t>
                          </a:r>
                          <a:endParaRPr lang="en-US" dirty="0"/>
                        </a:p>
                      </a:txBody>
                      <a:tcPr anchor="ctr"/>
                    </a:tc>
                    <a:tc>
                      <a:txBody>
                        <a:bodyPr/>
                        <a:lstStyle/>
                        <a:p>
                          <a:pPr algn="ctr"/>
                          <a:r>
                            <a:rPr lang="en-US" dirty="0" err="1"/>
                            <a:t>存在的商品</a:t>
                          </a:r>
                          <a:endParaRPr lang="en-US" dirty="0"/>
                        </a:p>
                      </a:txBody>
                      <a:tcPr anchor="ctr"/>
                    </a:tc>
                    <a:extLst>
                      <a:ext uri="{0D108BD9-81ED-4DB2-BD59-A6C34878D82A}">
                        <a16:rowId xmlns:a16="http://schemas.microsoft.com/office/drawing/2014/main" val="4206723899"/>
                      </a:ext>
                    </a:extLst>
                  </a:tr>
                  <a:tr h="6012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Latin Modern Math" panose="02000503000000000000" pitchFamily="50" charset="0"/>
                                  </a:rPr>
                                  <m:t>𝑛</m:t>
                                </m:r>
                                <m:r>
                                  <a:rPr lang="en-US" sz="1800" i="1" smtClean="0">
                                    <a:latin typeface="Cambria Math" panose="02040503050406030204" pitchFamily="18" charset="0"/>
                                    <a:ea typeface="Latin Modern Math" panose="02000503000000000000" pitchFamily="50" charset="0"/>
                                  </a:rPr>
                                  <m:t>=1</m:t>
                                </m:r>
                              </m:oMath>
                            </m:oMathPara>
                          </a14:m>
                          <a:endParaRPr lang="en-US" sz="1800" i="1" dirty="0">
                            <a:latin typeface="Latin Modern Math" panose="02000503000000000000" pitchFamily="50" charset="0"/>
                            <a:ea typeface="Latin Modern Math" panose="02000503000000000000" pitchFamily="50" charset="0"/>
                          </a:endParaRPr>
                        </a:p>
                      </a:txBody>
                      <a:tcPr anchor="ctr"/>
                    </a:tc>
                    <a:tc>
                      <a:txBody>
                        <a:bodyPr/>
                        <a:lstStyle/>
                        <a:p>
                          <a:endParaRPr lang="en-US" dirty="0"/>
                        </a:p>
                      </a:txBody>
                      <a:tcPr/>
                    </a:tc>
                    <a:tc>
                      <a:txBody>
                        <a:bodyPr/>
                        <a:lstStyle/>
                        <a:p>
                          <a:pPr algn="l"/>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1, </m:t>
                                </m:r>
                                <m:r>
                                  <a:rPr lang="en-US" i="1" dirty="0" smtClean="0">
                                    <a:latin typeface="Cambria Math" panose="02040503050406030204" pitchFamily="18" charset="0"/>
                                  </a:rPr>
                                  <m:t>𝑜</m:t>
                                </m:r>
                                <m:r>
                                  <a:rPr lang="en-US" i="1" dirty="0" smtClean="0">
                                    <a:latin typeface="Cambria Math" panose="02040503050406030204" pitchFamily="18" charset="0"/>
                                  </a:rPr>
                                  <m:t>, 2</m:t>
                                </m:r>
                              </m:oMath>
                            </m:oMathPara>
                          </a14:m>
                          <a:endParaRPr lang="en-US" dirty="0"/>
                        </a:p>
                      </a:txBody>
                      <a:tcPr anchor="ctr"/>
                    </a:tc>
                    <a:extLst>
                      <a:ext uri="{0D108BD9-81ED-4DB2-BD59-A6C34878D82A}">
                        <a16:rowId xmlns:a16="http://schemas.microsoft.com/office/drawing/2014/main" val="2939410327"/>
                      </a:ext>
                    </a:extLst>
                  </a:tr>
                  <a:tr h="6012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Latin Modern Math" panose="02000503000000000000" pitchFamily="50" charset="0"/>
                                  </a:rPr>
                                  <m:t>𝑛</m:t>
                                </m:r>
                                <m:r>
                                  <a:rPr lang="en-US" sz="1800" i="1" smtClean="0">
                                    <a:latin typeface="Cambria Math" panose="02040503050406030204" pitchFamily="18" charset="0"/>
                                    <a:ea typeface="Latin Modern Math" panose="02000503000000000000" pitchFamily="50" charset="0"/>
                                  </a:rPr>
                                  <m:t>=2</m:t>
                                </m:r>
                              </m:oMath>
                            </m:oMathPara>
                          </a14:m>
                          <a:endParaRPr lang="en-US" sz="1800" i="1" dirty="0">
                            <a:latin typeface="Latin Modern Math" panose="02000503000000000000" pitchFamily="50" charset="0"/>
                            <a:ea typeface="Latin Modern Math" panose="02000503000000000000" pitchFamily="50" charset="0"/>
                          </a:endParaRPr>
                        </a:p>
                      </a:txBody>
                      <a:tcPr anchor="ct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extLst>
                      <a:ext uri="{0D108BD9-81ED-4DB2-BD59-A6C34878D82A}">
                        <a16:rowId xmlns:a16="http://schemas.microsoft.com/office/drawing/2014/main" val="763431668"/>
                      </a:ext>
                    </a:extLst>
                  </a:tr>
                  <a:tr h="601288">
                    <a:tc>
                      <a:txBody>
                        <a:bodyPr/>
                        <a:lstStyle/>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Latin Modern Math" panose="02000503000000000000" pitchFamily="50" charset="0"/>
                                  </a:rPr>
                                  <m:t>𝑛</m:t>
                                </m:r>
                                <m:r>
                                  <a:rPr lang="en-US" sz="1800" i="1" smtClean="0">
                                    <a:latin typeface="Cambria Math" panose="02040503050406030204" pitchFamily="18" charset="0"/>
                                    <a:ea typeface="Latin Modern Math" panose="02000503000000000000" pitchFamily="50" charset="0"/>
                                  </a:rPr>
                                  <m:t>=3</m:t>
                                </m:r>
                              </m:oMath>
                            </m:oMathPara>
                          </a14:m>
                          <a:endParaRPr lang="en-US" dirty="0"/>
                        </a:p>
                      </a:txBody>
                      <a:tcPr anchor="ct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extLst>
                      <a:ext uri="{0D108BD9-81ED-4DB2-BD59-A6C34878D82A}">
                        <a16:rowId xmlns:a16="http://schemas.microsoft.com/office/drawing/2014/main" val="1823731485"/>
                      </a:ext>
                    </a:extLst>
                  </a:tr>
                  <a:tr h="601288">
                    <a:tc>
                      <a:txBody>
                        <a:bodyPr/>
                        <a:lstStyle/>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Latin Modern Math" panose="02000503000000000000" pitchFamily="50" charset="0"/>
                                  </a:rPr>
                                  <m:t>𝑛</m:t>
                                </m:r>
                                <m:r>
                                  <a:rPr lang="en-US" sz="1800" i="1" smtClean="0">
                                    <a:latin typeface="Cambria Math" panose="02040503050406030204" pitchFamily="18" charset="0"/>
                                    <a:ea typeface="Latin Modern Math" panose="02000503000000000000" pitchFamily="50" charset="0"/>
                                  </a:rPr>
                                  <m:t>=4</m:t>
                                </m:r>
                              </m:oMath>
                            </m:oMathPara>
                          </a14:m>
                          <a:endParaRPr lang="en-US" dirty="0"/>
                        </a:p>
                      </a:txBody>
                      <a:tcPr anchor="ct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extLst>
                      <a:ext uri="{0D108BD9-81ED-4DB2-BD59-A6C34878D82A}">
                        <a16:rowId xmlns:a16="http://schemas.microsoft.com/office/drawing/2014/main" val="398314311"/>
                      </a:ext>
                    </a:extLst>
                  </a:tr>
                  <a:tr h="601288">
                    <a:tc>
                      <a:txBody>
                        <a:bodyPr/>
                        <a:lstStyle/>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Latin Modern Math" panose="02000503000000000000" pitchFamily="50" charset="0"/>
                                  </a:rPr>
                                  <m:t>𝑛</m:t>
                                </m:r>
                                <m:r>
                                  <a:rPr lang="en-US" sz="1800" i="1" smtClean="0">
                                    <a:latin typeface="Cambria Math" panose="02040503050406030204" pitchFamily="18" charset="0"/>
                                    <a:ea typeface="Latin Modern Math" panose="02000503000000000000" pitchFamily="50" charset="0"/>
                                  </a:rPr>
                                  <m:t>=5</m:t>
                                </m:r>
                              </m:oMath>
                            </m:oMathPara>
                          </a14:m>
                          <a:endParaRPr lang="en-US" dirty="0"/>
                        </a:p>
                      </a:txBody>
                      <a:tcPr anchor="ct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extLst>
                      <a:ext uri="{0D108BD9-81ED-4DB2-BD59-A6C34878D82A}">
                        <a16:rowId xmlns:a16="http://schemas.microsoft.com/office/drawing/2014/main" val="2668480603"/>
                      </a:ext>
                    </a:extLst>
                  </a:tr>
                </a:tbl>
              </a:graphicData>
            </a:graphic>
          </p:graphicFrame>
        </mc:Choice>
        <mc:Fallback>
          <p:graphicFrame>
            <p:nvGraphicFramePr>
              <p:cNvPr id="51" name="Table 50">
                <a:extLst>
                  <a:ext uri="{FF2B5EF4-FFF2-40B4-BE49-F238E27FC236}">
                    <a16:creationId xmlns:a16="http://schemas.microsoft.com/office/drawing/2014/main" id="{FE2389FE-F42E-4B6E-B302-FF7AB224706C}"/>
                  </a:ext>
                </a:extLst>
              </p:cNvPr>
              <p:cNvGraphicFramePr>
                <a:graphicFrameLocks noGrp="1"/>
              </p:cNvGraphicFramePr>
              <p:nvPr>
                <p:extLst>
                  <p:ext uri="{D42A27DB-BD31-4B8C-83A1-F6EECF244321}">
                    <p14:modId xmlns:p14="http://schemas.microsoft.com/office/powerpoint/2010/main" val="1345759031"/>
                  </p:ext>
                </p:extLst>
              </p:nvPr>
            </p:nvGraphicFramePr>
            <p:xfrm>
              <a:off x="831273" y="2493813"/>
              <a:ext cx="10805447" cy="3646520"/>
            </p:xfrm>
            <a:graphic>
              <a:graphicData uri="http://schemas.openxmlformats.org/drawingml/2006/table">
                <a:tbl>
                  <a:tblPr firstRow="1" bandRow="1">
                    <a:tableStyleId>{5C22544A-7EE6-4342-B048-85BDC9FD1C3A}</a:tableStyleId>
                  </a:tblPr>
                  <a:tblGrid>
                    <a:gridCol w="2673276">
                      <a:extLst>
                        <a:ext uri="{9D8B030D-6E8A-4147-A177-3AD203B41FA5}">
                          <a16:colId xmlns:a16="http://schemas.microsoft.com/office/drawing/2014/main" val="4016491837"/>
                        </a:ext>
                      </a:extLst>
                    </a:gridCol>
                    <a:gridCol w="5411359">
                      <a:extLst>
                        <a:ext uri="{9D8B030D-6E8A-4147-A177-3AD203B41FA5}">
                          <a16:colId xmlns:a16="http://schemas.microsoft.com/office/drawing/2014/main" val="450088032"/>
                        </a:ext>
                      </a:extLst>
                    </a:gridCol>
                    <a:gridCol w="2720812">
                      <a:extLst>
                        <a:ext uri="{9D8B030D-6E8A-4147-A177-3AD203B41FA5}">
                          <a16:colId xmlns:a16="http://schemas.microsoft.com/office/drawing/2014/main" val="1497101174"/>
                        </a:ext>
                      </a:extLst>
                    </a:gridCol>
                  </a:tblGrid>
                  <a:tr h="640080">
                    <a:tc>
                      <a:txBody>
                        <a:bodyPr/>
                        <a:lstStyle/>
                        <a:p>
                          <a:pPr algn="ctr"/>
                          <a:r>
                            <a:rPr lang="en-US" dirty="0" err="1"/>
                            <a:t>信息收集的努力</a:t>
                          </a:r>
                          <a:endParaRPr lang="en-US" dirty="0"/>
                        </a:p>
                        <a:p>
                          <a:pPr algn="ctr"/>
                          <a:r>
                            <a:rPr lang="en-US" dirty="0"/>
                            <a:t>(</a:t>
                          </a:r>
                          <a:r>
                            <a:rPr lang="en-US" dirty="0" err="1"/>
                            <a:t>片段数</a:t>
                          </a:r>
                          <a:r>
                            <a:rPr lang="en-US" altLang="zh-CN" dirty="0"/>
                            <a:t>#</a:t>
                          </a:r>
                          <a:r>
                            <a:rPr lang="en-US" dirty="0"/>
                            <a:t>)</a:t>
                          </a:r>
                        </a:p>
                      </a:txBody>
                      <a:tcPr anchor="ctr"/>
                    </a:tc>
                    <a:tc>
                      <a:txBody>
                        <a:bodyPr/>
                        <a:lstStyle/>
                        <a:p>
                          <a:pPr algn="ctr"/>
                          <a:r>
                            <a:rPr lang="zh-CN" altLang="en-US" dirty="0"/>
                            <a:t>分割 </a:t>
                          </a:r>
                          <a:r>
                            <a:rPr lang="en-US" dirty="0" err="1"/>
                            <a:t>H</a:t>
                          </a:r>
                          <a:r>
                            <a:rPr lang="en-US" altLang="zh-CN" dirty="0" err="1"/>
                            <a:t>otelling</a:t>
                          </a:r>
                          <a:r>
                            <a:rPr lang="en-US" altLang="zh-CN" dirty="0"/>
                            <a:t> </a:t>
                          </a:r>
                          <a:r>
                            <a:rPr lang="zh-CN" altLang="en-US" dirty="0"/>
                            <a:t>线</a:t>
                          </a:r>
                          <a:endParaRPr lang="en-US" dirty="0"/>
                        </a:p>
                      </a:txBody>
                      <a:tcPr anchor="ctr"/>
                    </a:tc>
                    <a:tc>
                      <a:txBody>
                        <a:bodyPr/>
                        <a:lstStyle/>
                        <a:p>
                          <a:pPr algn="ctr"/>
                          <a:r>
                            <a:rPr lang="en-US" dirty="0" err="1"/>
                            <a:t>存在的商品</a:t>
                          </a:r>
                          <a:endParaRPr lang="en-US" dirty="0"/>
                        </a:p>
                      </a:txBody>
                      <a:tcPr anchor="ctr"/>
                    </a:tc>
                    <a:extLst>
                      <a:ext uri="{0D108BD9-81ED-4DB2-BD59-A6C34878D82A}">
                        <a16:rowId xmlns:a16="http://schemas.microsoft.com/office/drawing/2014/main" val="4206723899"/>
                      </a:ext>
                    </a:extLst>
                  </a:tr>
                  <a:tr h="601288">
                    <a:tc>
                      <a:txBody>
                        <a:bodyPr/>
                        <a:lstStyle/>
                        <a:p>
                          <a:endParaRPr lang="en-US"/>
                        </a:p>
                      </a:txBody>
                      <a:tcPr anchor="ctr">
                        <a:blipFill>
                          <a:blip r:embed="rId6"/>
                          <a:stretch>
                            <a:fillRect l="-228" t="-113131" r="-305011" b="-401010"/>
                          </a:stretch>
                        </a:blipFill>
                      </a:tcPr>
                    </a:tc>
                    <a:tc>
                      <a:txBody>
                        <a:bodyPr/>
                        <a:lstStyle/>
                        <a:p>
                          <a:endParaRPr lang="en-US" dirty="0"/>
                        </a:p>
                      </a:txBody>
                      <a:tcPr/>
                    </a:tc>
                    <a:tc>
                      <a:txBody>
                        <a:bodyPr/>
                        <a:lstStyle/>
                        <a:p>
                          <a:endParaRPr lang="en-US"/>
                        </a:p>
                      </a:txBody>
                      <a:tcPr anchor="ctr">
                        <a:blipFill>
                          <a:blip r:embed="rId6"/>
                          <a:stretch>
                            <a:fillRect l="-297758" t="-113131" r="-1121" b="-401010"/>
                          </a:stretch>
                        </a:blipFill>
                      </a:tcPr>
                    </a:tc>
                    <a:extLst>
                      <a:ext uri="{0D108BD9-81ED-4DB2-BD59-A6C34878D82A}">
                        <a16:rowId xmlns:a16="http://schemas.microsoft.com/office/drawing/2014/main" val="2939410327"/>
                      </a:ext>
                    </a:extLst>
                  </a:tr>
                  <a:tr h="601288">
                    <a:tc>
                      <a:txBody>
                        <a:bodyPr/>
                        <a:lstStyle/>
                        <a:p>
                          <a:endParaRPr lang="en-US"/>
                        </a:p>
                      </a:txBody>
                      <a:tcPr anchor="ctr">
                        <a:blipFill>
                          <a:blip r:embed="rId6"/>
                          <a:stretch>
                            <a:fillRect l="-228" t="-213131" r="-305011" b="-301010"/>
                          </a:stretch>
                        </a:blipFill>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extLst>
                      <a:ext uri="{0D108BD9-81ED-4DB2-BD59-A6C34878D82A}">
                        <a16:rowId xmlns:a16="http://schemas.microsoft.com/office/drawing/2014/main" val="763431668"/>
                      </a:ext>
                    </a:extLst>
                  </a:tr>
                  <a:tr h="601288">
                    <a:tc>
                      <a:txBody>
                        <a:bodyPr/>
                        <a:lstStyle/>
                        <a:p>
                          <a:endParaRPr lang="en-US"/>
                        </a:p>
                      </a:txBody>
                      <a:tcPr anchor="ctr">
                        <a:blipFill>
                          <a:blip r:embed="rId6"/>
                          <a:stretch>
                            <a:fillRect l="-228" t="-316327" r="-305011" b="-204082"/>
                          </a:stretch>
                        </a:blipFill>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extLst>
                      <a:ext uri="{0D108BD9-81ED-4DB2-BD59-A6C34878D82A}">
                        <a16:rowId xmlns:a16="http://schemas.microsoft.com/office/drawing/2014/main" val="1823731485"/>
                      </a:ext>
                    </a:extLst>
                  </a:tr>
                  <a:tr h="601288">
                    <a:tc>
                      <a:txBody>
                        <a:bodyPr/>
                        <a:lstStyle/>
                        <a:p>
                          <a:endParaRPr lang="en-US"/>
                        </a:p>
                      </a:txBody>
                      <a:tcPr anchor="ctr">
                        <a:blipFill>
                          <a:blip r:embed="rId6"/>
                          <a:stretch>
                            <a:fillRect l="-228" t="-412121" r="-305011" b="-102020"/>
                          </a:stretch>
                        </a:blipFill>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extLst>
                      <a:ext uri="{0D108BD9-81ED-4DB2-BD59-A6C34878D82A}">
                        <a16:rowId xmlns:a16="http://schemas.microsoft.com/office/drawing/2014/main" val="398314311"/>
                      </a:ext>
                    </a:extLst>
                  </a:tr>
                  <a:tr h="601288">
                    <a:tc>
                      <a:txBody>
                        <a:bodyPr/>
                        <a:lstStyle/>
                        <a:p>
                          <a:endParaRPr lang="en-US"/>
                        </a:p>
                      </a:txBody>
                      <a:tcPr anchor="ctr">
                        <a:blipFill>
                          <a:blip r:embed="rId6"/>
                          <a:stretch>
                            <a:fillRect l="-228" t="-512121" r="-305011" b="-2020"/>
                          </a:stretch>
                        </a:blipFill>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extLst>
                      <a:ext uri="{0D108BD9-81ED-4DB2-BD59-A6C34878D82A}">
                        <a16:rowId xmlns:a16="http://schemas.microsoft.com/office/drawing/2014/main" val="2668480603"/>
                      </a:ext>
                    </a:extLst>
                  </a:tr>
                </a:tbl>
              </a:graphicData>
            </a:graphic>
          </p:graphicFrame>
        </mc:Fallback>
      </mc:AlternateContent>
      <p:cxnSp>
        <p:nvCxnSpPr>
          <p:cNvPr id="59" name="Straight Connector 58">
            <a:extLst>
              <a:ext uri="{FF2B5EF4-FFF2-40B4-BE49-F238E27FC236}">
                <a16:creationId xmlns:a16="http://schemas.microsoft.com/office/drawing/2014/main" id="{935F9DAD-FCC2-4125-A936-1424FE084673}"/>
              </a:ext>
            </a:extLst>
          </p:cNvPr>
          <p:cNvCxnSpPr/>
          <p:nvPr/>
        </p:nvCxnSpPr>
        <p:spPr bwMode="auto">
          <a:xfrm>
            <a:off x="3976947" y="3308465"/>
            <a:ext cx="4238105" cy="0"/>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60" name="Multiplication Sign 59">
            <a:extLst>
              <a:ext uri="{FF2B5EF4-FFF2-40B4-BE49-F238E27FC236}">
                <a16:creationId xmlns:a16="http://schemas.microsoft.com/office/drawing/2014/main" id="{C299E303-D2A0-47EE-BC02-E6282373400B}"/>
              </a:ext>
            </a:extLst>
          </p:cNvPr>
          <p:cNvSpPr/>
          <p:nvPr/>
        </p:nvSpPr>
        <p:spPr bwMode="auto">
          <a:xfrm>
            <a:off x="3839768" y="3125587"/>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69" name="Multiplication Sign 68">
            <a:extLst>
              <a:ext uri="{FF2B5EF4-FFF2-40B4-BE49-F238E27FC236}">
                <a16:creationId xmlns:a16="http://schemas.microsoft.com/office/drawing/2014/main" id="{335966F4-00DD-492E-AB73-BD169068098E}"/>
              </a:ext>
            </a:extLst>
          </p:cNvPr>
          <p:cNvSpPr/>
          <p:nvPr/>
        </p:nvSpPr>
        <p:spPr bwMode="auto">
          <a:xfrm>
            <a:off x="8019010" y="3125588"/>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70" name="Multiplication Sign 69">
            <a:extLst>
              <a:ext uri="{FF2B5EF4-FFF2-40B4-BE49-F238E27FC236}">
                <a16:creationId xmlns:a16="http://schemas.microsoft.com/office/drawing/2014/main" id="{18180D78-138E-4A40-BECA-9E119509D2DB}"/>
              </a:ext>
            </a:extLst>
          </p:cNvPr>
          <p:cNvSpPr/>
          <p:nvPr/>
        </p:nvSpPr>
        <p:spPr bwMode="auto">
          <a:xfrm>
            <a:off x="5929389" y="3125587"/>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71" name="Multiplication Sign 70">
            <a:extLst>
              <a:ext uri="{FF2B5EF4-FFF2-40B4-BE49-F238E27FC236}">
                <a16:creationId xmlns:a16="http://schemas.microsoft.com/office/drawing/2014/main" id="{B953CBAA-FC27-4ECE-B28E-C282CE130097}"/>
              </a:ext>
            </a:extLst>
          </p:cNvPr>
          <p:cNvSpPr/>
          <p:nvPr/>
        </p:nvSpPr>
        <p:spPr bwMode="auto">
          <a:xfrm>
            <a:off x="6974199" y="3125587"/>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72" name="Multiplication Sign 71">
            <a:extLst>
              <a:ext uri="{FF2B5EF4-FFF2-40B4-BE49-F238E27FC236}">
                <a16:creationId xmlns:a16="http://schemas.microsoft.com/office/drawing/2014/main" id="{D105F09E-6FED-49D7-A363-E6167D9E8082}"/>
              </a:ext>
            </a:extLst>
          </p:cNvPr>
          <p:cNvSpPr/>
          <p:nvPr/>
        </p:nvSpPr>
        <p:spPr bwMode="auto">
          <a:xfrm>
            <a:off x="4883810" y="3125588"/>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cxnSp>
        <p:nvCxnSpPr>
          <p:cNvPr id="73" name="Straight Connector 72">
            <a:extLst>
              <a:ext uri="{FF2B5EF4-FFF2-40B4-BE49-F238E27FC236}">
                <a16:creationId xmlns:a16="http://schemas.microsoft.com/office/drawing/2014/main" id="{A866B694-B49A-45BF-8C85-777B0D4B8E41}"/>
              </a:ext>
            </a:extLst>
          </p:cNvPr>
          <p:cNvCxnSpPr>
            <a:cxnSpLocks/>
          </p:cNvCxnSpPr>
          <p:nvPr/>
        </p:nvCxnSpPr>
        <p:spPr bwMode="auto">
          <a:xfrm>
            <a:off x="3976947" y="4046171"/>
            <a:ext cx="2001005" cy="0"/>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74" name="Straight Connector 73">
            <a:extLst>
              <a:ext uri="{FF2B5EF4-FFF2-40B4-BE49-F238E27FC236}">
                <a16:creationId xmlns:a16="http://schemas.microsoft.com/office/drawing/2014/main" id="{AE9F8687-659E-48E8-9F84-83B92C5D935D}"/>
              </a:ext>
            </a:extLst>
          </p:cNvPr>
          <p:cNvCxnSpPr>
            <a:cxnSpLocks/>
          </p:cNvCxnSpPr>
          <p:nvPr/>
        </p:nvCxnSpPr>
        <p:spPr bwMode="auto">
          <a:xfrm>
            <a:off x="6233178" y="4046165"/>
            <a:ext cx="1981874" cy="6"/>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84" name="Multiplication Sign 83">
            <a:extLst>
              <a:ext uri="{FF2B5EF4-FFF2-40B4-BE49-F238E27FC236}">
                <a16:creationId xmlns:a16="http://schemas.microsoft.com/office/drawing/2014/main" id="{C692E254-613E-40AA-A3E0-3BC4079692C8}"/>
              </a:ext>
            </a:extLst>
          </p:cNvPr>
          <p:cNvSpPr/>
          <p:nvPr/>
        </p:nvSpPr>
        <p:spPr bwMode="auto">
          <a:xfrm>
            <a:off x="3820737" y="3841353"/>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85" name="Multiplication Sign 84">
            <a:extLst>
              <a:ext uri="{FF2B5EF4-FFF2-40B4-BE49-F238E27FC236}">
                <a16:creationId xmlns:a16="http://schemas.microsoft.com/office/drawing/2014/main" id="{2A8140EF-6407-4B16-9924-8385760A488C}"/>
              </a:ext>
            </a:extLst>
          </p:cNvPr>
          <p:cNvSpPr/>
          <p:nvPr/>
        </p:nvSpPr>
        <p:spPr bwMode="auto">
          <a:xfrm>
            <a:off x="8024551" y="3841353"/>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86" name="Multiplication Sign 85">
            <a:extLst>
              <a:ext uri="{FF2B5EF4-FFF2-40B4-BE49-F238E27FC236}">
                <a16:creationId xmlns:a16="http://schemas.microsoft.com/office/drawing/2014/main" id="{F5436649-BE55-46F5-908D-2364265BD15D}"/>
              </a:ext>
            </a:extLst>
          </p:cNvPr>
          <p:cNvSpPr/>
          <p:nvPr/>
        </p:nvSpPr>
        <p:spPr bwMode="auto">
          <a:xfrm>
            <a:off x="5764548" y="3866386"/>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87" name="Multiplication Sign 86">
            <a:extLst>
              <a:ext uri="{FF2B5EF4-FFF2-40B4-BE49-F238E27FC236}">
                <a16:creationId xmlns:a16="http://schemas.microsoft.com/office/drawing/2014/main" id="{9D1906DF-CDAF-4DA0-AB5B-726836C0CD15}"/>
              </a:ext>
            </a:extLst>
          </p:cNvPr>
          <p:cNvSpPr/>
          <p:nvPr/>
        </p:nvSpPr>
        <p:spPr bwMode="auto">
          <a:xfrm>
            <a:off x="4883810" y="3863289"/>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98" name="Multiplication Sign 97">
            <a:extLst>
              <a:ext uri="{FF2B5EF4-FFF2-40B4-BE49-F238E27FC236}">
                <a16:creationId xmlns:a16="http://schemas.microsoft.com/office/drawing/2014/main" id="{9D1634D8-58D7-4E91-B449-CBBA6E0B3E6F}"/>
              </a:ext>
            </a:extLst>
          </p:cNvPr>
          <p:cNvSpPr/>
          <p:nvPr/>
        </p:nvSpPr>
        <p:spPr bwMode="auto">
          <a:xfrm>
            <a:off x="6961624" y="3863288"/>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cxnSp>
        <p:nvCxnSpPr>
          <p:cNvPr id="99" name="Straight Connector 98">
            <a:extLst>
              <a:ext uri="{FF2B5EF4-FFF2-40B4-BE49-F238E27FC236}">
                <a16:creationId xmlns:a16="http://schemas.microsoft.com/office/drawing/2014/main" id="{24DDF2B7-52D0-43C2-9EA9-7AE6646C4D14}"/>
              </a:ext>
            </a:extLst>
          </p:cNvPr>
          <p:cNvCxnSpPr>
            <a:cxnSpLocks/>
          </p:cNvCxnSpPr>
          <p:nvPr/>
        </p:nvCxnSpPr>
        <p:spPr bwMode="auto">
          <a:xfrm>
            <a:off x="3960341" y="4656007"/>
            <a:ext cx="1483147" cy="5311"/>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00" name="Straight Connector 99">
            <a:extLst>
              <a:ext uri="{FF2B5EF4-FFF2-40B4-BE49-F238E27FC236}">
                <a16:creationId xmlns:a16="http://schemas.microsoft.com/office/drawing/2014/main" id="{D418A07B-560E-47EC-85DC-224A11F2C0BB}"/>
              </a:ext>
            </a:extLst>
          </p:cNvPr>
          <p:cNvCxnSpPr>
            <a:cxnSpLocks/>
          </p:cNvCxnSpPr>
          <p:nvPr/>
        </p:nvCxnSpPr>
        <p:spPr bwMode="auto">
          <a:xfrm flipV="1">
            <a:off x="5558196" y="4650359"/>
            <a:ext cx="1172554" cy="5647"/>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01" name="Straight Connector 100">
            <a:extLst>
              <a:ext uri="{FF2B5EF4-FFF2-40B4-BE49-F238E27FC236}">
                <a16:creationId xmlns:a16="http://schemas.microsoft.com/office/drawing/2014/main" id="{8D121BF6-BBCF-4827-85B3-F59AB5D06EA0}"/>
              </a:ext>
            </a:extLst>
          </p:cNvPr>
          <p:cNvCxnSpPr>
            <a:cxnSpLocks/>
          </p:cNvCxnSpPr>
          <p:nvPr/>
        </p:nvCxnSpPr>
        <p:spPr bwMode="auto">
          <a:xfrm>
            <a:off x="6863541" y="4656006"/>
            <a:ext cx="1334905" cy="10624"/>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102" name="Multiplication Sign 101">
            <a:extLst>
              <a:ext uri="{FF2B5EF4-FFF2-40B4-BE49-F238E27FC236}">
                <a16:creationId xmlns:a16="http://schemas.microsoft.com/office/drawing/2014/main" id="{396D0741-794F-4A2B-A0A3-351C8C9D9263}"/>
              </a:ext>
            </a:extLst>
          </p:cNvPr>
          <p:cNvSpPr/>
          <p:nvPr/>
        </p:nvSpPr>
        <p:spPr bwMode="auto">
          <a:xfrm>
            <a:off x="3823162" y="4457192"/>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03" name="Multiplication Sign 102">
            <a:extLst>
              <a:ext uri="{FF2B5EF4-FFF2-40B4-BE49-F238E27FC236}">
                <a16:creationId xmlns:a16="http://schemas.microsoft.com/office/drawing/2014/main" id="{50FACD28-7856-4675-89C1-35ABC5622E28}"/>
              </a:ext>
            </a:extLst>
          </p:cNvPr>
          <p:cNvSpPr/>
          <p:nvPr/>
        </p:nvSpPr>
        <p:spPr bwMode="auto">
          <a:xfrm>
            <a:off x="7997900" y="4451188"/>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04" name="Multiplication Sign 103">
            <a:extLst>
              <a:ext uri="{FF2B5EF4-FFF2-40B4-BE49-F238E27FC236}">
                <a16:creationId xmlns:a16="http://schemas.microsoft.com/office/drawing/2014/main" id="{DB1F3C5C-9536-466E-BAD9-A7A3DE1344C9}"/>
              </a:ext>
            </a:extLst>
          </p:cNvPr>
          <p:cNvSpPr/>
          <p:nvPr/>
        </p:nvSpPr>
        <p:spPr bwMode="auto">
          <a:xfrm>
            <a:off x="5963772" y="4451188"/>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05" name="Multiplication Sign 104">
            <a:extLst>
              <a:ext uri="{FF2B5EF4-FFF2-40B4-BE49-F238E27FC236}">
                <a16:creationId xmlns:a16="http://schemas.microsoft.com/office/drawing/2014/main" id="{68CD699C-6DF1-4AAC-A8A7-D01228EDFE3A}"/>
              </a:ext>
            </a:extLst>
          </p:cNvPr>
          <p:cNvSpPr/>
          <p:nvPr/>
        </p:nvSpPr>
        <p:spPr bwMode="auto">
          <a:xfrm>
            <a:off x="6978249" y="4437077"/>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06" name="Multiplication Sign 105">
            <a:extLst>
              <a:ext uri="{FF2B5EF4-FFF2-40B4-BE49-F238E27FC236}">
                <a16:creationId xmlns:a16="http://schemas.microsoft.com/office/drawing/2014/main" id="{61A705B4-16B9-4B45-B803-86F6A40ACBB6}"/>
              </a:ext>
            </a:extLst>
          </p:cNvPr>
          <p:cNvSpPr/>
          <p:nvPr/>
        </p:nvSpPr>
        <p:spPr bwMode="auto">
          <a:xfrm>
            <a:off x="4859136" y="4473129"/>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cxnSp>
        <p:nvCxnSpPr>
          <p:cNvPr id="116" name="Straight Connector 115">
            <a:extLst>
              <a:ext uri="{FF2B5EF4-FFF2-40B4-BE49-F238E27FC236}">
                <a16:creationId xmlns:a16="http://schemas.microsoft.com/office/drawing/2014/main" id="{D1AE6D5A-055E-4721-AEB4-FB4DECAE5184}"/>
              </a:ext>
            </a:extLst>
          </p:cNvPr>
          <p:cNvCxnSpPr>
            <a:cxnSpLocks/>
          </p:cNvCxnSpPr>
          <p:nvPr/>
        </p:nvCxnSpPr>
        <p:spPr bwMode="auto">
          <a:xfrm>
            <a:off x="3976948" y="5270058"/>
            <a:ext cx="906862" cy="0"/>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17" name="Straight Connector 116">
            <a:extLst>
              <a:ext uri="{FF2B5EF4-FFF2-40B4-BE49-F238E27FC236}">
                <a16:creationId xmlns:a16="http://schemas.microsoft.com/office/drawing/2014/main" id="{80B2B649-8713-4F99-B7B5-3EAB8AF885D5}"/>
              </a:ext>
            </a:extLst>
          </p:cNvPr>
          <p:cNvCxnSpPr>
            <a:cxnSpLocks/>
          </p:cNvCxnSpPr>
          <p:nvPr/>
        </p:nvCxnSpPr>
        <p:spPr bwMode="auto">
          <a:xfrm>
            <a:off x="5108516" y="5270058"/>
            <a:ext cx="806673" cy="0"/>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18" name="Straight Connector 117">
            <a:extLst>
              <a:ext uri="{FF2B5EF4-FFF2-40B4-BE49-F238E27FC236}">
                <a16:creationId xmlns:a16="http://schemas.microsoft.com/office/drawing/2014/main" id="{2E59FDDA-63B5-4EE6-AD14-3F7855EBF71A}"/>
              </a:ext>
            </a:extLst>
          </p:cNvPr>
          <p:cNvCxnSpPr>
            <a:cxnSpLocks/>
          </p:cNvCxnSpPr>
          <p:nvPr/>
        </p:nvCxnSpPr>
        <p:spPr bwMode="auto">
          <a:xfrm>
            <a:off x="6212378" y="5270058"/>
            <a:ext cx="943149" cy="0"/>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19" name="Straight Connector 118">
            <a:extLst>
              <a:ext uri="{FF2B5EF4-FFF2-40B4-BE49-F238E27FC236}">
                <a16:creationId xmlns:a16="http://schemas.microsoft.com/office/drawing/2014/main" id="{2AFCB7E6-86B5-4649-853C-9BC31BA694DF}"/>
              </a:ext>
            </a:extLst>
          </p:cNvPr>
          <p:cNvCxnSpPr>
            <a:cxnSpLocks/>
          </p:cNvCxnSpPr>
          <p:nvPr/>
        </p:nvCxnSpPr>
        <p:spPr bwMode="auto">
          <a:xfrm flipH="1">
            <a:off x="7414953" y="5270058"/>
            <a:ext cx="800102" cy="0"/>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120" name="Multiplication Sign 119">
            <a:extLst>
              <a:ext uri="{FF2B5EF4-FFF2-40B4-BE49-F238E27FC236}">
                <a16:creationId xmlns:a16="http://schemas.microsoft.com/office/drawing/2014/main" id="{9E683871-6FDA-46E0-B8D0-AF20142F77E2}"/>
              </a:ext>
            </a:extLst>
          </p:cNvPr>
          <p:cNvSpPr/>
          <p:nvPr/>
        </p:nvSpPr>
        <p:spPr bwMode="auto">
          <a:xfrm>
            <a:off x="3839769" y="5067217"/>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21" name="Multiplication Sign 120">
            <a:extLst>
              <a:ext uri="{FF2B5EF4-FFF2-40B4-BE49-F238E27FC236}">
                <a16:creationId xmlns:a16="http://schemas.microsoft.com/office/drawing/2014/main" id="{585FD719-6E72-4599-91D2-A741BBD63A3F}"/>
              </a:ext>
            </a:extLst>
          </p:cNvPr>
          <p:cNvSpPr/>
          <p:nvPr/>
        </p:nvSpPr>
        <p:spPr bwMode="auto">
          <a:xfrm>
            <a:off x="8024552" y="5067217"/>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22" name="Multiplication Sign 121">
            <a:extLst>
              <a:ext uri="{FF2B5EF4-FFF2-40B4-BE49-F238E27FC236}">
                <a16:creationId xmlns:a16="http://schemas.microsoft.com/office/drawing/2014/main" id="{A2502434-44D4-4279-8637-67FF1F6852FE}"/>
              </a:ext>
            </a:extLst>
          </p:cNvPr>
          <p:cNvSpPr/>
          <p:nvPr/>
        </p:nvSpPr>
        <p:spPr bwMode="auto">
          <a:xfrm>
            <a:off x="4964431" y="5065162"/>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23" name="Multiplication Sign 122">
            <a:extLst>
              <a:ext uri="{FF2B5EF4-FFF2-40B4-BE49-F238E27FC236}">
                <a16:creationId xmlns:a16="http://schemas.microsoft.com/office/drawing/2014/main" id="{F74392B4-9EC4-4ED4-A6E6-6372D65ECA48}"/>
              </a:ext>
            </a:extLst>
          </p:cNvPr>
          <p:cNvSpPr/>
          <p:nvPr/>
        </p:nvSpPr>
        <p:spPr bwMode="auto">
          <a:xfrm>
            <a:off x="6056168" y="5094824"/>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24" name="Multiplication Sign 123">
            <a:extLst>
              <a:ext uri="{FF2B5EF4-FFF2-40B4-BE49-F238E27FC236}">
                <a16:creationId xmlns:a16="http://schemas.microsoft.com/office/drawing/2014/main" id="{C2EC34C4-6631-4A0A-A5E8-096C72C0E6AC}"/>
              </a:ext>
            </a:extLst>
          </p:cNvPr>
          <p:cNvSpPr/>
          <p:nvPr/>
        </p:nvSpPr>
        <p:spPr bwMode="auto">
          <a:xfrm>
            <a:off x="7027025" y="5067217"/>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cxnSp>
        <p:nvCxnSpPr>
          <p:cNvPr id="125" name="Straight Connector 124">
            <a:extLst>
              <a:ext uri="{FF2B5EF4-FFF2-40B4-BE49-F238E27FC236}">
                <a16:creationId xmlns:a16="http://schemas.microsoft.com/office/drawing/2014/main" id="{6EDCBC2C-FF59-44F6-9EFC-291C6C2CD624}"/>
              </a:ext>
            </a:extLst>
          </p:cNvPr>
          <p:cNvCxnSpPr>
            <a:cxnSpLocks/>
          </p:cNvCxnSpPr>
          <p:nvPr/>
        </p:nvCxnSpPr>
        <p:spPr bwMode="auto">
          <a:xfrm>
            <a:off x="3997036" y="5871307"/>
            <a:ext cx="713163" cy="0"/>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26" name="Straight Connector 125">
            <a:extLst>
              <a:ext uri="{FF2B5EF4-FFF2-40B4-BE49-F238E27FC236}">
                <a16:creationId xmlns:a16="http://schemas.microsoft.com/office/drawing/2014/main" id="{53BC0900-C557-4975-8451-680D694A5791}"/>
              </a:ext>
            </a:extLst>
          </p:cNvPr>
          <p:cNvCxnSpPr>
            <a:cxnSpLocks/>
          </p:cNvCxnSpPr>
          <p:nvPr/>
        </p:nvCxnSpPr>
        <p:spPr bwMode="auto">
          <a:xfrm>
            <a:off x="4862157" y="5865102"/>
            <a:ext cx="760188" cy="6205"/>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27" name="Straight Connector 126">
            <a:extLst>
              <a:ext uri="{FF2B5EF4-FFF2-40B4-BE49-F238E27FC236}">
                <a16:creationId xmlns:a16="http://schemas.microsoft.com/office/drawing/2014/main" id="{A5754279-E391-45C8-B5A7-5612BC961E4B}"/>
              </a:ext>
            </a:extLst>
          </p:cNvPr>
          <p:cNvCxnSpPr>
            <a:cxnSpLocks/>
          </p:cNvCxnSpPr>
          <p:nvPr/>
        </p:nvCxnSpPr>
        <p:spPr bwMode="auto">
          <a:xfrm>
            <a:off x="5791886" y="5865104"/>
            <a:ext cx="679136" cy="0"/>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34" name="Straight Connector 133">
            <a:extLst>
              <a:ext uri="{FF2B5EF4-FFF2-40B4-BE49-F238E27FC236}">
                <a16:creationId xmlns:a16="http://schemas.microsoft.com/office/drawing/2014/main" id="{B8B62972-6E7F-4101-AE3B-167A73F9D95D}"/>
              </a:ext>
            </a:extLst>
          </p:cNvPr>
          <p:cNvCxnSpPr>
            <a:cxnSpLocks/>
          </p:cNvCxnSpPr>
          <p:nvPr/>
        </p:nvCxnSpPr>
        <p:spPr bwMode="auto">
          <a:xfrm flipV="1">
            <a:off x="6616625" y="5865104"/>
            <a:ext cx="740094" cy="1"/>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35" name="Straight Connector 134">
            <a:extLst>
              <a:ext uri="{FF2B5EF4-FFF2-40B4-BE49-F238E27FC236}">
                <a16:creationId xmlns:a16="http://schemas.microsoft.com/office/drawing/2014/main" id="{6745C603-D410-4F6C-8591-460B8ED3DEC0}"/>
              </a:ext>
            </a:extLst>
          </p:cNvPr>
          <p:cNvCxnSpPr>
            <a:cxnSpLocks/>
          </p:cNvCxnSpPr>
          <p:nvPr/>
        </p:nvCxnSpPr>
        <p:spPr bwMode="auto">
          <a:xfrm>
            <a:off x="7571778" y="5865102"/>
            <a:ext cx="663363" cy="2"/>
          </a:xfrm>
          <a:prstGeom prst="line">
            <a:avLst/>
          </a:prstGeom>
          <a:ln w="571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136" name="Multiplication Sign 135">
            <a:extLst>
              <a:ext uri="{FF2B5EF4-FFF2-40B4-BE49-F238E27FC236}">
                <a16:creationId xmlns:a16="http://schemas.microsoft.com/office/drawing/2014/main" id="{C4841D0B-CA1D-4403-8C0A-3D4FCB492D8F}"/>
              </a:ext>
            </a:extLst>
          </p:cNvPr>
          <p:cNvSpPr/>
          <p:nvPr/>
        </p:nvSpPr>
        <p:spPr bwMode="auto">
          <a:xfrm>
            <a:off x="4989313" y="5682226"/>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37" name="Multiplication Sign 136">
            <a:extLst>
              <a:ext uri="{FF2B5EF4-FFF2-40B4-BE49-F238E27FC236}">
                <a16:creationId xmlns:a16="http://schemas.microsoft.com/office/drawing/2014/main" id="{26BE642C-AD1D-4ECF-956F-18FB1849B8BE}"/>
              </a:ext>
            </a:extLst>
          </p:cNvPr>
          <p:cNvSpPr/>
          <p:nvPr/>
        </p:nvSpPr>
        <p:spPr bwMode="auto">
          <a:xfrm>
            <a:off x="3839768" y="5682226"/>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38" name="Multiplication Sign 137">
            <a:extLst>
              <a:ext uri="{FF2B5EF4-FFF2-40B4-BE49-F238E27FC236}">
                <a16:creationId xmlns:a16="http://schemas.microsoft.com/office/drawing/2014/main" id="{E860C58A-0C8D-49F6-98E9-6C8322E0B5BD}"/>
              </a:ext>
            </a:extLst>
          </p:cNvPr>
          <p:cNvSpPr/>
          <p:nvPr/>
        </p:nvSpPr>
        <p:spPr bwMode="auto">
          <a:xfrm>
            <a:off x="8044640" y="5682226"/>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39" name="Multiplication Sign 138">
            <a:extLst>
              <a:ext uri="{FF2B5EF4-FFF2-40B4-BE49-F238E27FC236}">
                <a16:creationId xmlns:a16="http://schemas.microsoft.com/office/drawing/2014/main" id="{D2C55FD8-8100-42F8-8A24-325AB351120D}"/>
              </a:ext>
            </a:extLst>
          </p:cNvPr>
          <p:cNvSpPr/>
          <p:nvPr/>
        </p:nvSpPr>
        <p:spPr bwMode="auto">
          <a:xfrm>
            <a:off x="5924305" y="5697015"/>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40" name="Multiplication Sign 139">
            <a:extLst>
              <a:ext uri="{FF2B5EF4-FFF2-40B4-BE49-F238E27FC236}">
                <a16:creationId xmlns:a16="http://schemas.microsoft.com/office/drawing/2014/main" id="{DCA5AD96-CCA3-4639-ABCB-37FC4E7F78FD}"/>
              </a:ext>
            </a:extLst>
          </p:cNvPr>
          <p:cNvSpPr/>
          <p:nvPr/>
        </p:nvSpPr>
        <p:spPr bwMode="auto">
          <a:xfrm>
            <a:off x="6992661" y="5682226"/>
            <a:ext cx="312420" cy="365755"/>
          </a:xfrm>
          <a:prstGeom prst="mathMultiply">
            <a:avLst/>
          </a:prstGeom>
          <a:solidFill>
            <a:srgbClr val="FF0000"/>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cxnSp>
        <p:nvCxnSpPr>
          <p:cNvPr id="8" name="Straight Arrow Connector 7">
            <a:extLst>
              <a:ext uri="{FF2B5EF4-FFF2-40B4-BE49-F238E27FC236}">
                <a16:creationId xmlns:a16="http://schemas.microsoft.com/office/drawing/2014/main" id="{C28C73B7-DEB3-47D5-BBC0-0638A06BCF67}"/>
              </a:ext>
            </a:extLst>
          </p:cNvPr>
          <p:cNvCxnSpPr>
            <a:cxnSpLocks/>
          </p:cNvCxnSpPr>
          <p:nvPr/>
        </p:nvCxnSpPr>
        <p:spPr bwMode="auto">
          <a:xfrm>
            <a:off x="694401" y="3767796"/>
            <a:ext cx="667964" cy="234588"/>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a:extLst>
              <a:ext uri="{FF2B5EF4-FFF2-40B4-BE49-F238E27FC236}">
                <a16:creationId xmlns:a16="http://schemas.microsoft.com/office/drawing/2014/main" id="{630E9F26-5B9B-4435-8563-0417330F3A23}"/>
              </a:ext>
            </a:extLst>
          </p:cNvPr>
          <p:cNvSpPr txBox="1"/>
          <p:nvPr/>
        </p:nvSpPr>
        <p:spPr>
          <a:xfrm>
            <a:off x="63598" y="3242844"/>
            <a:ext cx="877163" cy="646331"/>
          </a:xfrm>
          <a:prstGeom prst="rect">
            <a:avLst/>
          </a:prstGeom>
          <a:noFill/>
        </p:spPr>
        <p:txBody>
          <a:bodyPr wrap="none" rtlCol="0">
            <a:spAutoFit/>
          </a:bodyPr>
          <a:lstStyle/>
          <a:p>
            <a:r>
              <a:rPr lang="zh-CN" altLang="en-US" dirty="0"/>
              <a:t>从这里</a:t>
            </a:r>
            <a:endParaRPr lang="en-US" altLang="zh-CN" dirty="0"/>
          </a:p>
          <a:p>
            <a:r>
              <a:rPr lang="zh-CN" altLang="en-US" dirty="0"/>
              <a:t>开始</a:t>
            </a:r>
            <a:endParaRPr lang="en-US" dirty="0"/>
          </a:p>
        </p:txBody>
      </p:sp>
      <p:pic>
        <p:nvPicPr>
          <p:cNvPr id="2" name="Picture 1">
            <a:extLst>
              <a:ext uri="{FF2B5EF4-FFF2-40B4-BE49-F238E27FC236}">
                <a16:creationId xmlns:a16="http://schemas.microsoft.com/office/drawing/2014/main" id="{6A01DA58-D3A1-4E3E-848B-4A920DF4E7D0}"/>
              </a:ext>
            </a:extLst>
          </p:cNvPr>
          <p:cNvPicPr>
            <a:picLocks noChangeAspect="1"/>
          </p:cNvPicPr>
          <p:nvPr/>
        </p:nvPicPr>
        <p:blipFill>
          <a:blip r:embed="rId7"/>
          <a:stretch>
            <a:fillRect/>
          </a:stretch>
        </p:blipFill>
        <p:spPr>
          <a:xfrm>
            <a:off x="8965559" y="3748637"/>
            <a:ext cx="1355061" cy="507494"/>
          </a:xfrm>
          <a:prstGeom prst="rect">
            <a:avLst/>
          </a:prstGeom>
        </p:spPr>
      </p:pic>
      <p:pic>
        <p:nvPicPr>
          <p:cNvPr id="3" name="Picture 2">
            <a:extLst>
              <a:ext uri="{FF2B5EF4-FFF2-40B4-BE49-F238E27FC236}">
                <a16:creationId xmlns:a16="http://schemas.microsoft.com/office/drawing/2014/main" id="{8F9BDAC2-0648-44F2-BC1C-F0852F72233D}"/>
              </a:ext>
            </a:extLst>
          </p:cNvPr>
          <p:cNvPicPr>
            <a:picLocks noChangeAspect="1"/>
          </p:cNvPicPr>
          <p:nvPr/>
        </p:nvPicPr>
        <p:blipFill>
          <a:blip r:embed="rId8"/>
          <a:stretch>
            <a:fillRect/>
          </a:stretch>
        </p:blipFill>
        <p:spPr>
          <a:xfrm>
            <a:off x="8965559" y="4370352"/>
            <a:ext cx="1520353" cy="514703"/>
          </a:xfrm>
          <a:prstGeom prst="rect">
            <a:avLst/>
          </a:prstGeom>
        </p:spPr>
      </p:pic>
      <p:pic>
        <p:nvPicPr>
          <p:cNvPr id="5" name="Picture 4">
            <a:extLst>
              <a:ext uri="{FF2B5EF4-FFF2-40B4-BE49-F238E27FC236}">
                <a16:creationId xmlns:a16="http://schemas.microsoft.com/office/drawing/2014/main" id="{ECABD894-805F-4324-9286-841C299ED74D}"/>
              </a:ext>
            </a:extLst>
          </p:cNvPr>
          <p:cNvPicPr>
            <a:picLocks noChangeAspect="1"/>
          </p:cNvPicPr>
          <p:nvPr/>
        </p:nvPicPr>
        <p:blipFill>
          <a:blip r:embed="rId9"/>
          <a:stretch>
            <a:fillRect/>
          </a:stretch>
        </p:blipFill>
        <p:spPr>
          <a:xfrm>
            <a:off x="8965559" y="4966771"/>
            <a:ext cx="1716899" cy="544184"/>
          </a:xfrm>
          <a:prstGeom prst="rect">
            <a:avLst/>
          </a:prstGeom>
        </p:spPr>
      </p:pic>
      <p:pic>
        <p:nvPicPr>
          <p:cNvPr id="9" name="Picture 8">
            <a:extLst>
              <a:ext uri="{FF2B5EF4-FFF2-40B4-BE49-F238E27FC236}">
                <a16:creationId xmlns:a16="http://schemas.microsoft.com/office/drawing/2014/main" id="{287DF563-6FAF-4A4F-9EC9-6B65F63D3D78}"/>
              </a:ext>
            </a:extLst>
          </p:cNvPr>
          <p:cNvPicPr>
            <a:picLocks noChangeAspect="1"/>
          </p:cNvPicPr>
          <p:nvPr/>
        </p:nvPicPr>
        <p:blipFill>
          <a:blip r:embed="rId10"/>
          <a:stretch>
            <a:fillRect/>
          </a:stretch>
        </p:blipFill>
        <p:spPr>
          <a:xfrm>
            <a:off x="8996009" y="5585529"/>
            <a:ext cx="1973677" cy="514704"/>
          </a:xfrm>
          <a:prstGeom prst="rect">
            <a:avLst/>
          </a:prstGeom>
        </p:spPr>
      </p:pic>
    </p:spTree>
    <p:extLst>
      <p:ext uri="{BB962C8B-B14F-4D97-AF65-F5344CB8AC3E}">
        <p14:creationId xmlns:p14="http://schemas.microsoft.com/office/powerpoint/2010/main" val="72269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2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2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3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2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2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3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2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4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3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3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3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animBg="1"/>
      <p:bldP spid="86" grpId="0" animBg="1"/>
      <p:bldP spid="87" grpId="0" animBg="1"/>
      <p:bldP spid="98" grpId="0" animBg="1"/>
      <p:bldP spid="102" grpId="0" animBg="1"/>
      <p:bldP spid="103" grpId="0" animBg="1"/>
      <p:bldP spid="104" grpId="0" animBg="1"/>
      <p:bldP spid="105" grpId="0" animBg="1"/>
      <p:bldP spid="106" grpId="0" animBg="1"/>
      <p:bldP spid="120" grpId="0" animBg="1"/>
      <p:bldP spid="121" grpId="0" animBg="1"/>
      <p:bldP spid="122" grpId="0" animBg="1"/>
      <p:bldP spid="123" grpId="0" animBg="1"/>
      <p:bldP spid="124" grpId="0" animBg="1"/>
      <p:bldP spid="136" grpId="0" animBg="1"/>
      <p:bldP spid="137" grpId="0" animBg="1"/>
      <p:bldP spid="138" grpId="0" animBg="1"/>
      <p:bldP spid="139" grpId="0" animBg="1"/>
      <p:bldP spid="140" grpId="0" animBg="1"/>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437F45E-52C3-4294-8A03-68348F03D555}"/>
              </a:ext>
            </a:extLst>
          </p:cNvPr>
          <p:cNvGraphicFramePr>
            <a:graphicFrameLocks noChangeAspect="1"/>
          </p:cNvGraphicFramePr>
          <p:nvPr>
            <p:custDataLst>
              <p:tags r:id="rId1"/>
            </p:custDataLst>
            <p:extLst>
              <p:ext uri="{D42A27DB-BD31-4B8C-83A1-F6EECF244321}">
                <p14:modId xmlns:p14="http://schemas.microsoft.com/office/powerpoint/2010/main" val="40152040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2" imgH="342" progId="TCLayout.ActiveDocument.1">
                  <p:embed/>
                </p:oleObj>
              </mc:Choice>
              <mc:Fallback>
                <p:oleObj name="think-cell Slide" r:id="rId4" imgW="342" imgH="342"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CBD5EEE7-34AB-45D4-8C51-45F178153873}"/>
              </a:ext>
            </a:extLst>
          </p:cNvPr>
          <p:cNvSpPr>
            <a:spLocks noGrp="1"/>
          </p:cNvSpPr>
          <p:nvPr>
            <p:ph type="title"/>
          </p:nvPr>
        </p:nvSpPr>
        <p:spPr>
          <a:xfrm>
            <a:off x="418406" y="613114"/>
            <a:ext cx="11355186" cy="1143000"/>
          </a:xfrm>
        </p:spPr>
        <p:txBody>
          <a:bodyPr vert="horz"/>
          <a:lstStyle/>
          <a:p>
            <a:r>
              <a:rPr lang="en-US" sz="3300" dirty="0" err="1">
                <a:latin typeface="微软雅黑" panose="020B0503020204020204" pitchFamily="34" charset="-122"/>
                <a:ea typeface="微软雅黑" panose="020B0503020204020204" pitchFamily="34" charset="-122"/>
              </a:rPr>
              <a:t>信息收集和非对称性市场</a:t>
            </a:r>
            <a:endParaRPr lang="en-US" sz="3300" dirty="0">
              <a:latin typeface="微软雅黑" panose="020B0503020204020204" pitchFamily="34" charset="-122"/>
              <a:ea typeface="微软雅黑" panose="020B0503020204020204" pitchFamily="34" charset="-122"/>
            </a:endParaRPr>
          </a:p>
        </p:txBody>
      </p:sp>
      <p:sp>
        <p:nvSpPr>
          <p:cNvPr id="7" name="Content Placeholder 6">
            <a:extLst>
              <a:ext uri="{FF2B5EF4-FFF2-40B4-BE49-F238E27FC236}">
                <a16:creationId xmlns:a16="http://schemas.microsoft.com/office/drawing/2014/main" id="{7071653E-6D55-4862-A37D-6B3D1D4D77D6}"/>
              </a:ext>
            </a:extLst>
          </p:cNvPr>
          <p:cNvSpPr>
            <a:spLocks noGrp="1"/>
          </p:cNvSpPr>
          <p:nvPr>
            <p:ph idx="1"/>
          </p:nvPr>
        </p:nvSpPr>
        <p:spPr>
          <a:xfrm>
            <a:off x="1355725" y="1976321"/>
            <a:ext cx="9480549" cy="4038600"/>
          </a:xfrm>
        </p:spPr>
        <p:txBody>
          <a:bodyPr/>
          <a:lstStyle/>
          <a:p>
            <a:r>
              <a:rPr lang="en-US" dirty="0" err="1">
                <a:latin typeface="微软雅黑" panose="020B0503020204020204" pitchFamily="34" charset="-122"/>
                <a:ea typeface="微软雅黑" panose="020B0503020204020204" pitchFamily="34" charset="-122"/>
              </a:rPr>
              <a:t>非对称性市场中的顾客</a:t>
            </a:r>
            <a:endParaRPr lang="en-US" dirty="0">
              <a:latin typeface="微软雅黑" panose="020B0503020204020204" pitchFamily="34" charset="-122"/>
              <a:ea typeface="微软雅黑" panose="020B0503020204020204" pitchFamily="34" charset="-122"/>
            </a:endParaRPr>
          </a:p>
          <a:p>
            <a:endParaRPr lang="en-US" dirty="0"/>
          </a:p>
          <a:p>
            <a:endParaRPr lang="en-US" dirty="0"/>
          </a:p>
          <a:p>
            <a:endParaRPr lang="en-US" dirty="0"/>
          </a:p>
          <a:p>
            <a:endParaRPr lang="en-US" altLang="zh-CN" dirty="0"/>
          </a:p>
          <a:p>
            <a:r>
              <a:rPr lang="zh-CN" altLang="en-US" dirty="0">
                <a:latin typeface="微软雅黑" panose="020B0503020204020204" pitchFamily="34" charset="-122"/>
                <a:ea typeface="微软雅黑" panose="020B0503020204020204" pitchFamily="34" charset="-122"/>
              </a:rPr>
              <a:t>零售商</a:t>
            </a:r>
            <a:endParaRPr lang="en-US" dirty="0">
              <a:latin typeface="微软雅黑" panose="020B0503020204020204" pitchFamily="34" charset="-122"/>
              <a:ea typeface="微软雅黑" panose="020B0503020204020204" pitchFamily="34" charset="-122"/>
            </a:endParaRPr>
          </a:p>
          <a:p>
            <a:pPr marL="914400" lvl="1" indent="-457200">
              <a:buFont typeface="Wingdings" panose="05000000000000000000" pitchFamily="2" charset="2"/>
              <a:buChar char="§"/>
            </a:pPr>
            <a:r>
              <a:rPr lang="zh-CN" altLang="en-US" dirty="0">
                <a:latin typeface="微软雅黑" panose="020B0503020204020204" pitchFamily="34" charset="-122"/>
                <a:ea typeface="微软雅黑" panose="020B0503020204020204" pitchFamily="34" charset="-122"/>
              </a:rPr>
              <a:t>对于每一个 𝑛，选择最佳的产品组合</a:t>
            </a:r>
          </a:p>
          <a:p>
            <a:pPr marL="914400" lvl="1" indent="-457200">
              <a:buFont typeface="Wingdings" panose="05000000000000000000" pitchFamily="2" charset="2"/>
              <a:buChar char="§"/>
            </a:pPr>
            <a:r>
              <a:rPr lang="zh-CN" altLang="en-US" dirty="0">
                <a:latin typeface="微软雅黑" panose="020B0503020204020204" pitchFamily="34" charset="-122"/>
                <a:ea typeface="微软雅黑" panose="020B0503020204020204" pitchFamily="34" charset="-122"/>
              </a:rPr>
              <a:t>找到</a:t>
            </a:r>
            <a:r>
              <a:rPr lang="zh-CN" altLang="en-US">
                <a:latin typeface="微软雅黑" panose="020B0503020204020204" pitchFamily="34" charset="-122"/>
                <a:ea typeface="微软雅黑" panose="020B0503020204020204" pitchFamily="34" charset="-122"/>
              </a:rPr>
              <a:t>一个使利润</a:t>
            </a:r>
            <a:r>
              <a:rPr lang="zh-CN" altLang="en-US" dirty="0">
                <a:latin typeface="微软雅黑" panose="020B0503020204020204" pitchFamily="34" charset="-122"/>
                <a:ea typeface="微软雅黑" panose="020B0503020204020204" pitchFamily="34" charset="-122"/>
              </a:rPr>
              <a:t>最高的 𝑛</a:t>
            </a:r>
            <a:endParaRPr lang="en-US" dirty="0">
              <a:latin typeface="微软雅黑" panose="020B0503020204020204" pitchFamily="34" charset="-122"/>
              <a:ea typeface="微软雅黑" panose="020B0503020204020204" pitchFamily="34" charset="-122"/>
            </a:endParaRP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FF64ACB4-3734-4B25-A955-9AC30CEE0850}"/>
              </a:ext>
            </a:extLst>
          </p:cNvPr>
          <p:cNvSpPr>
            <a:spLocks noGrp="1"/>
          </p:cNvSpPr>
          <p:nvPr>
            <p:ph type="sldNum" sz="quarter" idx="4"/>
          </p:nvPr>
        </p:nvSpPr>
        <p:spPr/>
        <p:txBody>
          <a:bodyPr/>
          <a:lstStyle/>
          <a:p>
            <a:fld id="{06FB7404-F034-41CB-878C-58687447ACD3}" type="slidenum">
              <a:rPr lang="en-US" smtClean="0"/>
              <a:pPr/>
              <a:t>8</a:t>
            </a:fld>
            <a:endParaRPr lang="en-US"/>
          </a:p>
        </p:txBody>
      </p:sp>
      <p:pic>
        <p:nvPicPr>
          <p:cNvPr id="3" name="Picture 2">
            <a:extLst>
              <a:ext uri="{FF2B5EF4-FFF2-40B4-BE49-F238E27FC236}">
                <a16:creationId xmlns:a16="http://schemas.microsoft.com/office/drawing/2014/main" id="{6BE2E821-4F75-4955-8074-AAA344D44770}"/>
              </a:ext>
            </a:extLst>
          </p:cNvPr>
          <p:cNvPicPr>
            <a:picLocks noChangeAspect="1"/>
          </p:cNvPicPr>
          <p:nvPr/>
        </p:nvPicPr>
        <p:blipFill>
          <a:blip r:embed="rId6"/>
          <a:stretch>
            <a:fillRect/>
          </a:stretch>
        </p:blipFill>
        <p:spPr>
          <a:xfrm>
            <a:off x="2536892" y="2757116"/>
            <a:ext cx="7118214" cy="1238505"/>
          </a:xfrm>
          <a:prstGeom prst="rect">
            <a:avLst/>
          </a:prstGeom>
        </p:spPr>
      </p:pic>
    </p:spTree>
    <p:extLst>
      <p:ext uri="{BB962C8B-B14F-4D97-AF65-F5344CB8AC3E}">
        <p14:creationId xmlns:p14="http://schemas.microsoft.com/office/powerpoint/2010/main" val="153964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EE883D2-A7D1-4F2C-A7F0-634EA2F70E9C}"/>
              </a:ext>
            </a:extLst>
          </p:cNvPr>
          <p:cNvGraphicFramePr>
            <a:graphicFrameLocks noChangeAspect="1"/>
          </p:cNvGraphicFramePr>
          <p:nvPr>
            <p:custDataLst>
              <p:tags r:id="rId1"/>
            </p:custDataLst>
            <p:extLst>
              <p:ext uri="{D42A27DB-BD31-4B8C-83A1-F6EECF244321}">
                <p14:modId xmlns:p14="http://schemas.microsoft.com/office/powerpoint/2010/main" val="23744335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2" imgH="342" progId="TCLayout.ActiveDocument.1">
                  <p:embed/>
                </p:oleObj>
              </mc:Choice>
              <mc:Fallback>
                <p:oleObj name="think-cell Slide" r:id="rId4" imgW="342" imgH="342"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CBD5EEE7-34AB-45D4-8C51-45F178153873}"/>
              </a:ext>
            </a:extLst>
          </p:cNvPr>
          <p:cNvSpPr>
            <a:spLocks noGrp="1"/>
          </p:cNvSpPr>
          <p:nvPr>
            <p:ph type="title"/>
          </p:nvPr>
        </p:nvSpPr>
        <p:spPr>
          <a:xfrm>
            <a:off x="418406" y="613114"/>
            <a:ext cx="11355186" cy="1143000"/>
          </a:xfrm>
        </p:spPr>
        <p:txBody>
          <a:bodyPr vert="horz"/>
          <a:lstStyle/>
          <a:p>
            <a:r>
              <a:rPr lang="en-US" sz="3300" dirty="0" err="1">
                <a:latin typeface="微软雅黑" panose="020B0503020204020204" pitchFamily="34" charset="-122"/>
                <a:ea typeface="微软雅黑" panose="020B0503020204020204" pitchFamily="34" charset="-122"/>
              </a:rPr>
              <a:t>信息收集和非对称性市场</a:t>
            </a:r>
            <a:endParaRPr lang="en-US" sz="33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graphicFrame>
            <p:nvGraphicFramePr>
              <p:cNvPr id="3" name="Content Placeholder 2">
                <a:extLst>
                  <a:ext uri="{FF2B5EF4-FFF2-40B4-BE49-F238E27FC236}">
                    <a16:creationId xmlns:a16="http://schemas.microsoft.com/office/drawing/2014/main" id="{76528F06-2C9A-4ABF-AC09-BDFFAD5E7660}"/>
                  </a:ext>
                </a:extLst>
              </p:cNvPr>
              <p:cNvGraphicFramePr>
                <a:graphicFrameLocks noGrp="1"/>
              </p:cNvGraphicFramePr>
              <p:nvPr>
                <p:ph idx="1"/>
                <p:extLst>
                  <p:ext uri="{D42A27DB-BD31-4B8C-83A1-F6EECF244321}">
                    <p14:modId xmlns:p14="http://schemas.microsoft.com/office/powerpoint/2010/main" val="3493079320"/>
                  </p:ext>
                </p:extLst>
              </p:nvPr>
            </p:nvGraphicFramePr>
            <p:xfrm>
              <a:off x="1063018" y="2508334"/>
              <a:ext cx="10065962" cy="2717932"/>
            </p:xfrm>
            <a:graphic>
              <a:graphicData uri="http://schemas.openxmlformats.org/drawingml/2006/table">
                <a:tbl>
                  <a:tblPr firstRow="1" bandRow="1">
                    <a:tableStyleId>{5C22544A-7EE6-4342-B048-85BDC9FD1C3A}</a:tableStyleId>
                  </a:tblPr>
                  <a:tblGrid>
                    <a:gridCol w="2661083">
                      <a:extLst>
                        <a:ext uri="{9D8B030D-6E8A-4147-A177-3AD203B41FA5}">
                          <a16:colId xmlns:a16="http://schemas.microsoft.com/office/drawing/2014/main" val="3119647823"/>
                        </a:ext>
                      </a:extLst>
                    </a:gridCol>
                    <a:gridCol w="7404879">
                      <a:extLst>
                        <a:ext uri="{9D8B030D-6E8A-4147-A177-3AD203B41FA5}">
                          <a16:colId xmlns:a16="http://schemas.microsoft.com/office/drawing/2014/main" val="1979498758"/>
                        </a:ext>
                      </a:extLst>
                    </a:gridCol>
                  </a:tblGrid>
                  <a:tr h="621016">
                    <a:tc>
                      <a:txBody>
                        <a:bodyPr/>
                        <a:lstStyle/>
                        <a:p>
                          <a:pPr algn="ctr"/>
                          <a:r>
                            <a:rPr lang="en-US" dirty="0" err="1"/>
                            <a:t>信息收集的努力</a:t>
                          </a:r>
                          <a:endParaRPr lang="en-US" dirty="0"/>
                        </a:p>
                        <a:p>
                          <a:pPr algn="ctr"/>
                          <a:r>
                            <a:rPr lang="en-US" dirty="0"/>
                            <a:t>(</a:t>
                          </a:r>
                          <a:r>
                            <a:rPr lang="en-US" dirty="0" err="1"/>
                            <a:t>片段数</a:t>
                          </a:r>
                          <a:r>
                            <a:rPr lang="en-US" altLang="zh-CN" dirty="0"/>
                            <a:t>#</a:t>
                          </a:r>
                          <a:r>
                            <a:rPr lang="en-US" dirty="0"/>
                            <a:t>)</a:t>
                          </a:r>
                        </a:p>
                      </a:txBody>
                      <a:tcPr anchor="ctr"/>
                    </a:tc>
                    <a:tc>
                      <a:txBody>
                        <a:bodyPr/>
                        <a:lstStyle/>
                        <a:p>
                          <a:pPr algn="ctr"/>
                          <a:r>
                            <a:rPr lang="en-US" dirty="0" err="1"/>
                            <a:t>商品</a:t>
                          </a:r>
                          <a:r>
                            <a:rPr lang="zh-CN" altLang="en-US" dirty="0"/>
                            <a:t>组合</a:t>
                          </a:r>
                          <a:endParaRPr lang="en-US" dirty="0"/>
                        </a:p>
                      </a:txBody>
                      <a:tcPr anchor="ctr"/>
                    </a:tc>
                    <a:extLst>
                      <a:ext uri="{0D108BD9-81ED-4DB2-BD59-A6C34878D82A}">
                        <a16:rowId xmlns:a16="http://schemas.microsoft.com/office/drawing/2014/main" val="2255616483"/>
                      </a:ext>
                    </a:extLst>
                  </a:tr>
                  <a:tr h="62101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Latin Modern Math" panose="02000503000000000000" pitchFamily="50" charset="0"/>
                                  </a:rPr>
                                  <m:t>𝑛</m:t>
                                </m:r>
                                <m:r>
                                  <a:rPr lang="en-US" sz="1800" i="1" smtClean="0">
                                    <a:latin typeface="Cambria Math" panose="02040503050406030204" pitchFamily="18" charset="0"/>
                                    <a:ea typeface="Latin Modern Math" panose="02000503000000000000" pitchFamily="50" charset="0"/>
                                  </a:rPr>
                                  <m:t>=1</m:t>
                                </m:r>
                              </m:oMath>
                            </m:oMathPara>
                          </a14:m>
                          <a:endParaRPr lang="en-US" sz="1800" i="1" dirty="0">
                            <a:latin typeface="Latin Modern Math" panose="02000503000000000000" pitchFamily="50" charset="0"/>
                            <a:ea typeface="Latin Modern Math" panose="02000503000000000000" pitchFamily="50" charset="0"/>
                          </a:endParaRPr>
                        </a:p>
                      </a:txBody>
                      <a:tcPr anchor="ctr"/>
                    </a:tc>
                    <a:tc>
                      <a:txBody>
                        <a:bodyPr/>
                        <a:lstStyle/>
                        <a:p>
                          <a:r>
                            <a:rPr lang="pt-BR" sz="1800" b="0" i="0" u="none" strike="noStrike" kern="1200" dirty="0">
                              <a:solidFill>
                                <a:schemeClr val="dk1"/>
                              </a:solidFill>
                              <a:latin typeface="+mn-lt"/>
                              <a:ea typeface="+mn-ea"/>
                              <a:cs typeface="+mn-cs"/>
                            </a:rPr>
                            <a:t>{1, o, o, o, 2}, {1, 1, o, 2, 2}, {1, 1, o, o, 2}</a:t>
                          </a:r>
                          <a:r>
                            <a:rPr lang="en-US" sz="1800" b="0" i="0" u="none" strike="noStrike" kern="1200" dirty="0">
                              <a:solidFill>
                                <a:schemeClr val="dk1"/>
                              </a:solidFill>
                              <a:latin typeface="+mn-lt"/>
                              <a:ea typeface="+mn-ea"/>
                              <a:cs typeface="+mn-cs"/>
                            </a:rPr>
                            <a:t>, {1, 2, 2, 2, 2}   </a:t>
                          </a:r>
                          <a:r>
                            <a:rPr lang="en-US" sz="2800" b="1" i="0" u="none"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3827056143"/>
                      </a:ext>
                    </a:extLst>
                  </a:tr>
                  <a:tr h="8358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vert="eaVert" anchor="ctr"/>
                    </a:tc>
                    <a:tc>
                      <a:txBody>
                        <a:bodyPr/>
                        <a:lstStyle/>
                        <a:p>
                          <a:pPr algn="ctr"/>
                          <a:r>
                            <a:rPr lang="en-US" sz="2800" b="1" dirty="0"/>
                            <a:t>......</a:t>
                          </a:r>
                        </a:p>
                      </a:txBody>
                      <a:tcPr vert="eaVert" anchor="ctr"/>
                    </a:tc>
                    <a:extLst>
                      <a:ext uri="{0D108BD9-81ED-4DB2-BD59-A6C34878D82A}">
                        <a16:rowId xmlns:a16="http://schemas.microsoft.com/office/drawing/2014/main" val="2571807293"/>
                      </a:ext>
                    </a:extLst>
                  </a:tr>
                  <a:tr h="621016">
                    <a:tc>
                      <a:txBody>
                        <a:bodyPr/>
                        <a:lstStyle/>
                        <a:p>
                          <a:pPr algn="ct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Latin Modern Math" panose="02000503000000000000" pitchFamily="50" charset="0"/>
                                  </a:rPr>
                                  <m:t>𝑛</m:t>
                                </m:r>
                                <m:r>
                                  <a:rPr lang="en-US" sz="1800" i="1" smtClean="0">
                                    <a:latin typeface="Cambria Math" panose="02040503050406030204" pitchFamily="18" charset="0"/>
                                    <a:ea typeface="Latin Modern Math" panose="02000503000000000000" pitchFamily="50" charset="0"/>
                                  </a:rPr>
                                  <m:t>=5</m:t>
                                </m:r>
                              </m:oMath>
                            </m:oMathPara>
                          </a14:m>
                          <a:endParaRPr lang="en-US" dirty="0"/>
                        </a:p>
                      </a:txBody>
                      <a:tcPr anchor="ctr"/>
                    </a:tc>
                    <a:tc>
                      <a:txBody>
                        <a:bodyPr/>
                        <a:lstStyle/>
                        <a:p>
                          <a:r>
                            <a:rPr lang="pt-BR" sz="1800" b="0" i="0" u="none" strike="noStrike" kern="1200" dirty="0">
                              <a:solidFill>
                                <a:schemeClr val="dk1"/>
                              </a:solidFill>
                              <a:latin typeface="+mn-lt"/>
                              <a:ea typeface="+mn-ea"/>
                              <a:cs typeface="+mn-cs"/>
                            </a:rPr>
                            <a:t>{1, o2, o3, o4, 2}, {1, o2, o3, 2, 2}, </a:t>
                          </a:r>
                          <a:r>
                            <a:rPr lang="en-US" sz="1800" b="0" i="0" u="none" strike="noStrike" kern="1200" dirty="0">
                              <a:solidFill>
                                <a:schemeClr val="dk1"/>
                              </a:solidFill>
                              <a:latin typeface="+mn-lt"/>
                              <a:ea typeface="+mn-ea"/>
                              <a:cs typeface="+mn-cs"/>
                            </a:rPr>
                            <a:t>{1, 1, 1, 2, 2}, </a:t>
                          </a:r>
                          <a:r>
                            <a:rPr lang="pt-BR" sz="1800" b="0" i="0" u="none" strike="noStrike" kern="1200" dirty="0">
                              <a:solidFill>
                                <a:schemeClr val="dk1"/>
                              </a:solidFill>
                              <a:latin typeface="+mn-lt"/>
                              <a:ea typeface="+mn-ea"/>
                              <a:cs typeface="+mn-cs"/>
                            </a:rPr>
                            <a:t>{1, o2, 2, 2, 2}</a:t>
                          </a:r>
                          <a:r>
                            <a:rPr lang="en-US" sz="1800" b="0" i="0" u="none" strike="noStrike" kern="1200" dirty="0">
                              <a:solidFill>
                                <a:schemeClr val="dk1"/>
                              </a:solidFill>
                              <a:latin typeface="+mn-lt"/>
                              <a:ea typeface="+mn-ea"/>
                              <a:cs typeface="+mn-cs"/>
                            </a:rPr>
                            <a:t> </a:t>
                          </a:r>
                          <a:r>
                            <a:rPr lang="en-US" sz="2800" b="1" i="0" u="none" strike="noStrike" kern="1200" dirty="0">
                              <a:solidFill>
                                <a:schemeClr val="dk1"/>
                              </a:solidFill>
                              <a:latin typeface="+mn-lt"/>
                              <a:ea typeface="+mn-ea"/>
                              <a:cs typeface="+mn-cs"/>
                            </a:rPr>
                            <a:t>……</a:t>
                          </a:r>
                          <a:endParaRPr lang="pt-BR" sz="1800" b="0" i="0" u="none"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2668266060"/>
                      </a:ext>
                    </a:extLst>
                  </a:tr>
                </a:tbl>
              </a:graphicData>
            </a:graphic>
          </p:graphicFrame>
        </mc:Choice>
        <mc:Fallback>
          <p:graphicFrame>
            <p:nvGraphicFramePr>
              <p:cNvPr id="3" name="Content Placeholder 2">
                <a:extLst>
                  <a:ext uri="{FF2B5EF4-FFF2-40B4-BE49-F238E27FC236}">
                    <a16:creationId xmlns:a16="http://schemas.microsoft.com/office/drawing/2014/main" id="{76528F06-2C9A-4ABF-AC09-BDFFAD5E7660}"/>
                  </a:ext>
                </a:extLst>
              </p:cNvPr>
              <p:cNvGraphicFramePr>
                <a:graphicFrameLocks noGrp="1"/>
              </p:cNvGraphicFramePr>
              <p:nvPr>
                <p:ph idx="1"/>
                <p:extLst>
                  <p:ext uri="{D42A27DB-BD31-4B8C-83A1-F6EECF244321}">
                    <p14:modId xmlns:p14="http://schemas.microsoft.com/office/powerpoint/2010/main" val="3493079320"/>
                  </p:ext>
                </p:extLst>
              </p:nvPr>
            </p:nvGraphicFramePr>
            <p:xfrm>
              <a:off x="1063018" y="2508334"/>
              <a:ext cx="10065962" cy="2717932"/>
            </p:xfrm>
            <a:graphic>
              <a:graphicData uri="http://schemas.openxmlformats.org/drawingml/2006/table">
                <a:tbl>
                  <a:tblPr firstRow="1" bandRow="1">
                    <a:tableStyleId>{5C22544A-7EE6-4342-B048-85BDC9FD1C3A}</a:tableStyleId>
                  </a:tblPr>
                  <a:tblGrid>
                    <a:gridCol w="2661083">
                      <a:extLst>
                        <a:ext uri="{9D8B030D-6E8A-4147-A177-3AD203B41FA5}">
                          <a16:colId xmlns:a16="http://schemas.microsoft.com/office/drawing/2014/main" val="3119647823"/>
                        </a:ext>
                      </a:extLst>
                    </a:gridCol>
                    <a:gridCol w="7404879">
                      <a:extLst>
                        <a:ext uri="{9D8B030D-6E8A-4147-A177-3AD203B41FA5}">
                          <a16:colId xmlns:a16="http://schemas.microsoft.com/office/drawing/2014/main" val="1979498758"/>
                        </a:ext>
                      </a:extLst>
                    </a:gridCol>
                  </a:tblGrid>
                  <a:tr h="640080">
                    <a:tc>
                      <a:txBody>
                        <a:bodyPr/>
                        <a:lstStyle/>
                        <a:p>
                          <a:pPr algn="ctr"/>
                          <a:r>
                            <a:rPr lang="en-US" dirty="0" err="1"/>
                            <a:t>信息收集的努力</a:t>
                          </a:r>
                          <a:endParaRPr lang="en-US" dirty="0"/>
                        </a:p>
                        <a:p>
                          <a:pPr algn="ctr"/>
                          <a:r>
                            <a:rPr lang="en-US" dirty="0"/>
                            <a:t>(</a:t>
                          </a:r>
                          <a:r>
                            <a:rPr lang="en-US" dirty="0" err="1"/>
                            <a:t>片段数</a:t>
                          </a:r>
                          <a:r>
                            <a:rPr lang="en-US" altLang="zh-CN" dirty="0"/>
                            <a:t>#</a:t>
                          </a:r>
                          <a:r>
                            <a:rPr lang="en-US" dirty="0"/>
                            <a:t>)</a:t>
                          </a:r>
                        </a:p>
                      </a:txBody>
                      <a:tcPr anchor="ctr"/>
                    </a:tc>
                    <a:tc>
                      <a:txBody>
                        <a:bodyPr/>
                        <a:lstStyle/>
                        <a:p>
                          <a:pPr algn="ctr"/>
                          <a:r>
                            <a:rPr lang="en-US" dirty="0" err="1"/>
                            <a:t>商品</a:t>
                          </a:r>
                          <a:r>
                            <a:rPr lang="zh-CN" altLang="en-US" dirty="0"/>
                            <a:t>组合</a:t>
                          </a:r>
                          <a:endParaRPr lang="en-US" dirty="0"/>
                        </a:p>
                      </a:txBody>
                      <a:tcPr anchor="ctr"/>
                    </a:tc>
                    <a:extLst>
                      <a:ext uri="{0D108BD9-81ED-4DB2-BD59-A6C34878D82A}">
                        <a16:rowId xmlns:a16="http://schemas.microsoft.com/office/drawing/2014/main" val="2255616483"/>
                      </a:ext>
                    </a:extLst>
                  </a:tr>
                  <a:tr h="621016">
                    <a:tc>
                      <a:txBody>
                        <a:bodyPr/>
                        <a:lstStyle/>
                        <a:p>
                          <a:endParaRPr lang="en-US"/>
                        </a:p>
                      </a:txBody>
                      <a:tcPr anchor="ctr">
                        <a:blipFill>
                          <a:blip r:embed="rId6"/>
                          <a:stretch>
                            <a:fillRect l="-229" t="-109804" r="-278947" b="-253922"/>
                          </a:stretch>
                        </a:blipFill>
                      </a:tcPr>
                    </a:tc>
                    <a:tc>
                      <a:txBody>
                        <a:bodyPr/>
                        <a:lstStyle/>
                        <a:p>
                          <a:r>
                            <a:rPr lang="pt-BR" sz="1800" b="0" i="0" u="none" strike="noStrike" kern="1200" dirty="0">
                              <a:solidFill>
                                <a:schemeClr val="dk1"/>
                              </a:solidFill>
                              <a:latin typeface="+mn-lt"/>
                              <a:ea typeface="+mn-ea"/>
                              <a:cs typeface="+mn-cs"/>
                            </a:rPr>
                            <a:t>{1, o, o, o, 2}, {1, 1, o, 2, 2}, {1, 1, o, o, 2}</a:t>
                          </a:r>
                          <a:r>
                            <a:rPr lang="en-US" sz="1800" b="0" i="0" u="none" strike="noStrike" kern="1200" dirty="0">
                              <a:solidFill>
                                <a:schemeClr val="dk1"/>
                              </a:solidFill>
                              <a:latin typeface="+mn-lt"/>
                              <a:ea typeface="+mn-ea"/>
                              <a:cs typeface="+mn-cs"/>
                            </a:rPr>
                            <a:t>, {1, 2, 2, 2, 2}   </a:t>
                          </a:r>
                          <a:r>
                            <a:rPr lang="en-US" sz="2800" b="1" i="0" u="none"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3827056143"/>
                      </a:ext>
                    </a:extLst>
                  </a:tr>
                  <a:tr h="8358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vert="eaVert" anchor="ctr"/>
                    </a:tc>
                    <a:tc>
                      <a:txBody>
                        <a:bodyPr/>
                        <a:lstStyle/>
                        <a:p>
                          <a:pPr algn="ctr"/>
                          <a:r>
                            <a:rPr lang="en-US" sz="2800" b="1" dirty="0"/>
                            <a:t>......</a:t>
                          </a:r>
                        </a:p>
                      </a:txBody>
                      <a:tcPr vert="eaVert" anchor="ctr"/>
                    </a:tc>
                    <a:extLst>
                      <a:ext uri="{0D108BD9-81ED-4DB2-BD59-A6C34878D82A}">
                        <a16:rowId xmlns:a16="http://schemas.microsoft.com/office/drawing/2014/main" val="2571807293"/>
                      </a:ext>
                    </a:extLst>
                  </a:tr>
                  <a:tr h="621016">
                    <a:tc>
                      <a:txBody>
                        <a:bodyPr/>
                        <a:lstStyle/>
                        <a:p>
                          <a:endParaRPr lang="en-US"/>
                        </a:p>
                      </a:txBody>
                      <a:tcPr anchor="ctr">
                        <a:blipFill>
                          <a:blip r:embed="rId6"/>
                          <a:stretch>
                            <a:fillRect l="-229" t="-345098" r="-278947" b="-18627"/>
                          </a:stretch>
                        </a:blipFill>
                      </a:tcPr>
                    </a:tc>
                    <a:tc>
                      <a:txBody>
                        <a:bodyPr/>
                        <a:lstStyle/>
                        <a:p>
                          <a:r>
                            <a:rPr lang="pt-BR" sz="1800" b="0" i="0" u="none" strike="noStrike" kern="1200" dirty="0">
                              <a:solidFill>
                                <a:schemeClr val="dk1"/>
                              </a:solidFill>
                              <a:latin typeface="+mn-lt"/>
                              <a:ea typeface="+mn-ea"/>
                              <a:cs typeface="+mn-cs"/>
                            </a:rPr>
                            <a:t>{1, o2, o3, o4, 2}, {1, o2, o3, 2, 2}, </a:t>
                          </a:r>
                          <a:r>
                            <a:rPr lang="en-US" sz="1800" b="0" i="0" u="none" strike="noStrike" kern="1200" dirty="0">
                              <a:solidFill>
                                <a:schemeClr val="dk1"/>
                              </a:solidFill>
                              <a:latin typeface="+mn-lt"/>
                              <a:ea typeface="+mn-ea"/>
                              <a:cs typeface="+mn-cs"/>
                            </a:rPr>
                            <a:t>{1, 1, 1, 2, 2}, </a:t>
                          </a:r>
                          <a:r>
                            <a:rPr lang="pt-BR" sz="1800" b="0" i="0" u="none" strike="noStrike" kern="1200" dirty="0">
                              <a:solidFill>
                                <a:schemeClr val="dk1"/>
                              </a:solidFill>
                              <a:latin typeface="+mn-lt"/>
                              <a:ea typeface="+mn-ea"/>
                              <a:cs typeface="+mn-cs"/>
                            </a:rPr>
                            <a:t>{1, o2, 2, 2, 2}</a:t>
                          </a:r>
                          <a:r>
                            <a:rPr lang="en-US" sz="1800" b="0" i="0" u="none" strike="noStrike" kern="1200" dirty="0">
                              <a:solidFill>
                                <a:schemeClr val="dk1"/>
                              </a:solidFill>
                              <a:latin typeface="+mn-lt"/>
                              <a:ea typeface="+mn-ea"/>
                              <a:cs typeface="+mn-cs"/>
                            </a:rPr>
                            <a:t> </a:t>
                          </a:r>
                          <a:r>
                            <a:rPr lang="en-US" sz="2800" b="1" i="0" u="none" strike="noStrike" kern="1200" dirty="0">
                              <a:solidFill>
                                <a:schemeClr val="dk1"/>
                              </a:solidFill>
                              <a:latin typeface="+mn-lt"/>
                              <a:ea typeface="+mn-ea"/>
                              <a:cs typeface="+mn-cs"/>
                            </a:rPr>
                            <a:t>……</a:t>
                          </a:r>
                          <a:endParaRPr lang="pt-BR" sz="1800" b="0" i="0" u="none"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2668266060"/>
                      </a:ext>
                    </a:extLst>
                  </a:tr>
                </a:tbl>
              </a:graphicData>
            </a:graphic>
          </p:graphicFrame>
        </mc:Fallback>
      </mc:AlternateContent>
      <p:sp>
        <p:nvSpPr>
          <p:cNvPr id="4" name="Slide Number Placeholder 3">
            <a:extLst>
              <a:ext uri="{FF2B5EF4-FFF2-40B4-BE49-F238E27FC236}">
                <a16:creationId xmlns:a16="http://schemas.microsoft.com/office/drawing/2014/main" id="{FF64ACB4-3734-4B25-A955-9AC30CEE0850}"/>
              </a:ext>
            </a:extLst>
          </p:cNvPr>
          <p:cNvSpPr>
            <a:spLocks noGrp="1"/>
          </p:cNvSpPr>
          <p:nvPr>
            <p:ph type="sldNum" sz="quarter" idx="4"/>
          </p:nvPr>
        </p:nvSpPr>
        <p:spPr/>
        <p:txBody>
          <a:bodyPr/>
          <a:lstStyle/>
          <a:p>
            <a:fld id="{06FB7404-F034-41CB-878C-58687447ACD3}" type="slidenum">
              <a:rPr lang="en-US" smtClean="0"/>
              <a:pPr/>
              <a:t>9</a:t>
            </a:fld>
            <a:endParaRPr lang="en-US"/>
          </a:p>
        </p:txBody>
      </p:sp>
      <p:pic>
        <p:nvPicPr>
          <p:cNvPr id="5" name="Picture 4">
            <a:extLst>
              <a:ext uri="{FF2B5EF4-FFF2-40B4-BE49-F238E27FC236}">
                <a16:creationId xmlns:a16="http://schemas.microsoft.com/office/drawing/2014/main" id="{36DBFB10-F5F3-449A-8654-218E2220669C}"/>
              </a:ext>
            </a:extLst>
          </p:cNvPr>
          <p:cNvPicPr>
            <a:picLocks noChangeAspect="1"/>
          </p:cNvPicPr>
          <p:nvPr/>
        </p:nvPicPr>
        <p:blipFill>
          <a:blip r:embed="rId7"/>
          <a:stretch>
            <a:fillRect/>
          </a:stretch>
        </p:blipFill>
        <p:spPr>
          <a:xfrm>
            <a:off x="5692571" y="613114"/>
            <a:ext cx="2690849" cy="6166203"/>
          </a:xfrm>
          <a:prstGeom prst="rect">
            <a:avLst/>
          </a:prstGeom>
        </p:spPr>
      </p:pic>
      <p:cxnSp>
        <p:nvCxnSpPr>
          <p:cNvPr id="9" name="Straight Arrow Connector 8">
            <a:extLst>
              <a:ext uri="{FF2B5EF4-FFF2-40B4-BE49-F238E27FC236}">
                <a16:creationId xmlns:a16="http://schemas.microsoft.com/office/drawing/2014/main" id="{5CBAAA29-935D-491A-9017-5AFE64258CC2}"/>
              </a:ext>
            </a:extLst>
          </p:cNvPr>
          <p:cNvCxnSpPr>
            <a:cxnSpLocks/>
          </p:cNvCxnSpPr>
          <p:nvPr/>
        </p:nvCxnSpPr>
        <p:spPr bwMode="auto">
          <a:xfrm flipV="1">
            <a:off x="4771505" y="3867299"/>
            <a:ext cx="997528" cy="887582"/>
          </a:xfrm>
          <a:prstGeom prst="straightConnector1">
            <a:avLst/>
          </a:prstGeom>
          <a:ln w="7620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411947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lank Presentation">
  <a:themeElements>
    <a:clrScheme name="Blank Presentation 1">
      <a:dk1>
        <a:srgbClr val="000000"/>
      </a:dk1>
      <a:lt1>
        <a:srgbClr val="FFFFFF"/>
      </a:lt1>
      <a:dk2>
        <a:srgbClr val="F8F3D2"/>
      </a:dk2>
      <a:lt2>
        <a:srgbClr val="B0B2B4"/>
      </a:lt2>
      <a:accent1>
        <a:srgbClr val="7D110C"/>
      </a:accent1>
      <a:accent2>
        <a:srgbClr val="6D6E70"/>
      </a:accent2>
      <a:accent3>
        <a:srgbClr val="FFFFFF"/>
      </a:accent3>
      <a:accent4>
        <a:srgbClr val="000000"/>
      </a:accent4>
      <a:accent5>
        <a:srgbClr val="BFAAAA"/>
      </a:accent5>
      <a:accent6>
        <a:srgbClr val="626365"/>
      </a:accent6>
      <a:hlink>
        <a:srgbClr val="7D110C"/>
      </a:hlink>
      <a:folHlink>
        <a:srgbClr val="6D6E7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1"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1"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Blank Presentation 1">
        <a:dk1>
          <a:srgbClr val="000000"/>
        </a:dk1>
        <a:lt1>
          <a:srgbClr val="FFFFFF"/>
        </a:lt1>
        <a:dk2>
          <a:srgbClr val="F8F3D2"/>
        </a:dk2>
        <a:lt2>
          <a:srgbClr val="B0B2B4"/>
        </a:lt2>
        <a:accent1>
          <a:srgbClr val="7D110C"/>
        </a:accent1>
        <a:accent2>
          <a:srgbClr val="6D6E70"/>
        </a:accent2>
        <a:accent3>
          <a:srgbClr val="FFFFFF"/>
        </a:accent3>
        <a:accent4>
          <a:srgbClr val="000000"/>
        </a:accent4>
        <a:accent5>
          <a:srgbClr val="BFAAAA"/>
        </a:accent5>
        <a:accent6>
          <a:srgbClr val="626365"/>
        </a:accent6>
        <a:hlink>
          <a:srgbClr val="7D110C"/>
        </a:hlink>
        <a:folHlink>
          <a:srgbClr val="6D6E7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9F3D3"/>
        </a:lt1>
        <a:dk2>
          <a:srgbClr val="F8F3D2"/>
        </a:dk2>
        <a:lt2>
          <a:srgbClr val="B0B2B4"/>
        </a:lt2>
        <a:accent1>
          <a:srgbClr val="7D110C"/>
        </a:accent1>
        <a:accent2>
          <a:srgbClr val="6D6E70"/>
        </a:accent2>
        <a:accent3>
          <a:srgbClr val="FBF8E6"/>
        </a:accent3>
        <a:accent4>
          <a:srgbClr val="000000"/>
        </a:accent4>
        <a:accent5>
          <a:srgbClr val="BFAAAA"/>
        </a:accent5>
        <a:accent6>
          <a:srgbClr val="626365"/>
        </a:accent6>
        <a:hlink>
          <a:srgbClr val="7D110C"/>
        </a:hlink>
        <a:folHlink>
          <a:srgbClr val="6D6E7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21806</TotalTime>
  <Words>1443</Words>
  <Application>Microsoft Office PowerPoint</Application>
  <PresentationFormat>Widescreen</PresentationFormat>
  <Paragraphs>154</Paragraphs>
  <Slides>12</Slides>
  <Notes>11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1" baseType="lpstr">
      <vt:lpstr>微软雅黑</vt:lpstr>
      <vt:lpstr>Arial</vt:lpstr>
      <vt:lpstr>Calibri</vt:lpstr>
      <vt:lpstr>Cambria Math</vt:lpstr>
      <vt:lpstr>Latin Modern Math</vt:lpstr>
      <vt:lpstr>Times New Roman</vt:lpstr>
      <vt:lpstr>Wingdings</vt:lpstr>
      <vt:lpstr>Blank Presentation</vt:lpstr>
      <vt:lpstr>think-cell Slide</vt:lpstr>
      <vt:lpstr>订阅商业模型中的信息获取   钟佳成  2019年4月12日</vt:lpstr>
      <vt:lpstr>订阅盒子</vt:lpstr>
      <vt:lpstr>信息收集的展示</vt:lpstr>
      <vt:lpstr>研究目标</vt:lpstr>
      <vt:lpstr>相关文献</vt:lpstr>
      <vt:lpstr>基本模型</vt:lpstr>
      <vt:lpstr>信息收集和非对称性市场</vt:lpstr>
      <vt:lpstr>信息收集和非对称性市场</vt:lpstr>
      <vt:lpstr>信息收集和非对称性市场</vt:lpstr>
      <vt:lpstr>博弈均衡</vt:lpstr>
      <vt:lpstr>结论和未来的研究方向</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Performance-Based Contracting on Product Reliability:  An Empirical Analysis</dc:title>
  <dc:creator>Kevin</dc:creator>
  <cp:lastModifiedBy> </cp:lastModifiedBy>
  <cp:revision>968</cp:revision>
  <dcterms:created xsi:type="dcterms:W3CDTF">2017-01-25T20:04:21Z</dcterms:created>
  <dcterms:modified xsi:type="dcterms:W3CDTF">2021-03-29T05:49:00Z</dcterms:modified>
</cp:coreProperties>
</file>