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 autoAdjust="0"/>
    <p:restoredTop sz="94701" autoAdjust="0"/>
  </p:normalViewPr>
  <p:slideViewPr>
    <p:cSldViewPr snapToGrid="0" snapToObjects="1">
      <p:cViewPr varScale="1">
        <p:scale>
          <a:sx n="146" d="100"/>
          <a:sy n="146" d="100"/>
        </p:scale>
        <p:origin x="640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29/wr020i006p00727" TargetMode="External"/><Relationship Id="rId2" Type="http://schemas.openxmlformats.org/officeDocument/2006/relationships/hyperlink" Target="https://vsp.pnnl.gov/help/Vsample/Design_Trend_Seasonal_Kendall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an.r-project.org/package=rkt" TargetMode="External"/><Relationship Id="rId4" Type="http://schemas.openxmlformats.org/officeDocument/2006/relationships/hyperlink" Target="https://doi.org/10.2307/1907187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B38826E-DFD4-1C4E-B492-C7EBE0740EA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Trend Analysis of Priest Lake Water Temperature Data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108960" y="1140823"/>
            <a:ext cx="2917371" cy="1149532"/>
          </a:xfrm>
        </p:spPr>
        <p:txBody>
          <a:bodyPr>
            <a:normAutofit lnSpcReduction="10000"/>
          </a:bodyPr>
          <a:lstStyle/>
          <a:p>
            <a:pPr marL="0" lvl="0" indent="0" algn="ctr">
              <a:buNone/>
            </a:pPr>
            <a:br>
              <a:rPr dirty="0">
                <a:solidFill>
                  <a:schemeClr val="tx1"/>
                </a:solidFill>
              </a:rPr>
            </a:br>
            <a:br>
              <a:rPr dirty="0">
                <a:solidFill>
                  <a:schemeClr val="tx1"/>
                </a:solidFill>
              </a:rPr>
            </a:br>
            <a:r>
              <a:rPr dirty="0">
                <a:solidFill>
                  <a:schemeClr val="tx1"/>
                </a:solidFill>
              </a:rPr>
              <a:t>Ephraim </a:t>
            </a:r>
            <a:r>
              <a:rPr dirty="0" err="1">
                <a:solidFill>
                  <a:schemeClr val="tx1"/>
                </a:solidFill>
              </a:rPr>
              <a:t>Romesberg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2024-12-31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dirty="0"/>
              <a:t>Dealing with Spatial and Temporal Dependence: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600" dirty="0"/>
              <a:t>R-S Kendall test still assumes that the observations are independent </a:t>
            </a:r>
            <a:endParaRPr lang="en-US" sz="1600" dirty="0"/>
          </a:p>
          <a:p>
            <a:r>
              <a:rPr sz="1600" dirty="0"/>
              <a:t>Using a test on correlated observations that assumes independence will often lead to misleading results </a:t>
            </a:r>
            <a:endParaRPr lang="en-US" sz="1600" dirty="0"/>
          </a:p>
          <a:p>
            <a:r>
              <a:rPr sz="1600" dirty="0"/>
              <a:t>A correlated sample provides less information than an independent sample </a:t>
            </a:r>
            <a:endParaRPr lang="en-US" sz="1600" dirty="0"/>
          </a:p>
          <a:p>
            <a:r>
              <a:rPr sz="1600" dirty="0"/>
              <a:t>We need to adjust for this loss of information when performing our hypothesis test</a:t>
            </a:r>
          </a:p>
          <a:p>
            <a:pPr marL="0" indent="0">
              <a:buNone/>
            </a:pPr>
            <a:r>
              <a:rPr lang="en-US" sz="1600" dirty="0"/>
              <a:t>Dependent Sample=Less Information</a:t>
            </a:r>
          </a:p>
          <a:p>
            <a:r>
              <a:rPr sz="1600" dirty="0"/>
              <a:t>There is a version of the Seasonal Kendall test that is adjusted for serial dependence over time </a:t>
            </a:r>
            <a:endParaRPr lang="en-US" sz="1600" dirty="0"/>
          </a:p>
          <a:p>
            <a:r>
              <a:rPr sz="1600" dirty="0"/>
              <a:t>For technical details see Hirsch and Slack (1984) </a:t>
            </a:r>
            <a:endParaRPr lang="en-US" sz="1600" dirty="0"/>
          </a:p>
          <a:p>
            <a:r>
              <a:rPr sz="1600" dirty="0"/>
              <a:t>This test is easily extended to also account for spatial dependence in regional data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Which test is best for our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600" dirty="0"/>
              <a:t>We have no reason to assume our data is normal or that if there is a trend it is linear </a:t>
            </a:r>
            <a:endParaRPr lang="en-US" sz="1600" dirty="0"/>
          </a:p>
          <a:p>
            <a:r>
              <a:rPr sz="1600" dirty="0"/>
              <a:t>Our data is from multiple seasons (June, July, August, and September) and Regions (KALI, PLNO, and PLSO) </a:t>
            </a:r>
            <a:endParaRPr lang="en-US" sz="1600" dirty="0"/>
          </a:p>
          <a:p>
            <a:r>
              <a:rPr sz="1600" dirty="0"/>
              <a:t>More than likely there is spatial and temporal dependence between observations</a:t>
            </a:r>
          </a:p>
          <a:p>
            <a:r>
              <a:rPr sz="1600" dirty="0"/>
              <a:t>This makes a Regional-Seasonal Kendall test adjusted for Spatiotemporal dependence a better choice than a more conventional method such </a:t>
            </a:r>
            <a:r>
              <a:rPr lang="en-US" sz="1600" dirty="0"/>
              <a:t>a</a:t>
            </a:r>
            <a:r>
              <a:rPr sz="1600" dirty="0"/>
              <a:t>s linear regression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R</a:t>
            </a:r>
            <a:r>
              <a:rPr lang="en-US" dirty="0"/>
              <a:t>egional</a:t>
            </a:r>
            <a:r>
              <a:rPr dirty="0"/>
              <a:t>-S</a:t>
            </a:r>
            <a:r>
              <a:rPr lang="en-US" dirty="0"/>
              <a:t>easonal</a:t>
            </a:r>
            <a:r>
              <a:rPr dirty="0"/>
              <a:t> Test Results: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600" dirty="0"/>
              <a:t>R-S Kendall test adjusted for Spatiotemporal dependence was performed using </a:t>
            </a:r>
            <a:r>
              <a:rPr sz="1600" dirty="0" err="1">
                <a:latin typeface="Courier"/>
              </a:rPr>
              <a:t>rkt</a:t>
            </a:r>
            <a:r>
              <a:rPr sz="1600" dirty="0"/>
              <a:t> package in R </a:t>
            </a:r>
            <a:endParaRPr lang="en-US" sz="1600" dirty="0"/>
          </a:p>
          <a:p>
            <a:r>
              <a:rPr sz="1600" dirty="0"/>
              <a:t>Here regions are sites (KALI, PLNO, and PLSO) and seasons are months (June, July, August, and September) </a:t>
            </a:r>
            <a:endParaRPr lang="en-US" sz="1600" dirty="0"/>
          </a:p>
          <a:p>
            <a:r>
              <a:rPr sz="1600" dirty="0"/>
              <a:t>Based on this test we got a Tau value of approximately </a:t>
            </a:r>
            <a:r>
              <a:rPr sz="1600" dirty="0">
                <a:latin typeface="Courier"/>
              </a:rPr>
              <a:t>.27</a:t>
            </a:r>
            <a:r>
              <a:rPr sz="1600" dirty="0"/>
              <a:t> and p-value of approximately </a:t>
            </a:r>
            <a:r>
              <a:rPr sz="1600" dirty="0">
                <a:latin typeface="Courier"/>
              </a:rPr>
              <a:t>0.005</a:t>
            </a:r>
            <a:r>
              <a:rPr sz="1600" dirty="0"/>
              <a:t> </a:t>
            </a:r>
            <a:endParaRPr lang="en-US" sz="1600" dirty="0"/>
          </a:p>
          <a:p>
            <a:r>
              <a:rPr sz="1600" dirty="0"/>
              <a:t>Using a standard significance level of </a:t>
            </a:r>
            <a:r>
              <a:rPr sz="1600" dirty="0">
                <a:latin typeface="Courier"/>
              </a:rPr>
              <a:t>.05</a:t>
            </a:r>
            <a:r>
              <a:rPr sz="1600" dirty="0"/>
              <a:t> we reject the null hypothesis and conclude that there is an increasing trend</a:t>
            </a:r>
            <a:r>
              <a:rPr lang="en-US" sz="1600" dirty="0"/>
              <a:t>;</a:t>
            </a:r>
            <a:r>
              <a:rPr sz="1600" dirty="0"/>
              <a:t> later observations are likely to be larger than earlier ones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Trend Within Seasons: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600" dirty="0"/>
              <a:t>The R-S Kendall test tells us that there is a trend in at least some of the region-season combinations </a:t>
            </a:r>
            <a:endParaRPr lang="en-US" sz="1600" dirty="0"/>
          </a:p>
          <a:p>
            <a:r>
              <a:rPr sz="1600" dirty="0"/>
              <a:t>It does not tell us which specific regions and seasons have a trend </a:t>
            </a:r>
            <a:endParaRPr lang="en-US" sz="1600" dirty="0"/>
          </a:p>
          <a:p>
            <a:r>
              <a:rPr sz="1600" dirty="0"/>
              <a:t>It seems plausible that warmer months could have more of a trend than cooler months </a:t>
            </a:r>
            <a:endParaRPr lang="en-US" sz="1600" dirty="0"/>
          </a:p>
          <a:p>
            <a:r>
              <a:rPr sz="1600" dirty="0"/>
              <a:t>We can investigate this further by running individual Regional Kendall tests for data from each month</a:t>
            </a:r>
          </a:p>
          <a:p>
            <a:pPr marL="0" indent="0">
              <a:buNone/>
            </a:pPr>
            <a:r>
              <a:rPr sz="1600" dirty="0"/>
              <a:t>Results From By-Month tests:</a:t>
            </a:r>
          </a:p>
          <a:p>
            <a:r>
              <a:rPr sz="1600" dirty="0"/>
              <a:t>Greatest trend is in July (Tau value of </a:t>
            </a:r>
            <a:r>
              <a:rPr sz="1600" dirty="0">
                <a:latin typeface="Courier"/>
              </a:rPr>
              <a:t>0.49</a:t>
            </a:r>
            <a:r>
              <a:rPr sz="1600" dirty="0"/>
              <a:t> and p-value of </a:t>
            </a:r>
            <a:r>
              <a:rPr sz="1600" dirty="0">
                <a:latin typeface="Courier"/>
              </a:rPr>
              <a:t>0.002</a:t>
            </a:r>
            <a:r>
              <a:rPr sz="1600" dirty="0"/>
              <a:t>) </a:t>
            </a:r>
            <a:endParaRPr lang="en-US" sz="1600" dirty="0"/>
          </a:p>
          <a:p>
            <a:r>
              <a:rPr sz="1600" dirty="0"/>
              <a:t>Weakly significant positive trends in June and August </a:t>
            </a:r>
            <a:endParaRPr lang="en-US" sz="1600" dirty="0"/>
          </a:p>
          <a:p>
            <a:r>
              <a:rPr sz="1600" dirty="0"/>
              <a:t>No significant trend in September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Quantifying the Trend: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600" dirty="0"/>
              <a:t>A positive Kendall’s Tau tells us that observations are more likely to increase over time </a:t>
            </a:r>
            <a:endParaRPr lang="en-US" sz="1600" dirty="0"/>
          </a:p>
          <a:p>
            <a:r>
              <a:rPr sz="1600" dirty="0"/>
              <a:t>It does not tell us how much they increase (i.e. °C/Year) </a:t>
            </a:r>
            <a:endParaRPr lang="en-US" sz="1600" dirty="0"/>
          </a:p>
          <a:p>
            <a:r>
              <a:rPr sz="1600" dirty="0"/>
              <a:t>To estimate the magnitude of the trend we have another statistic known as the Theil-Sen’s slope </a:t>
            </a:r>
            <a:endParaRPr lang="en-US" sz="1600" dirty="0"/>
          </a:p>
          <a:p>
            <a:r>
              <a:rPr sz="1600" dirty="0"/>
              <a:t>Theil-Sen’s slope also uses pairs of successive observations </a:t>
            </a:r>
            <a:endParaRPr lang="en-US" sz="1600" dirty="0"/>
          </a:p>
          <a:p>
            <a:r>
              <a:rPr sz="1600" dirty="0"/>
              <a:t>To calculate Theil-Sen’s slope we calculate the slope of the line connecting each pair of observations,</a:t>
            </a:r>
            <a:r>
              <a:rPr lang="en-US" sz="1600" dirty="0"/>
              <a:t> </a:t>
            </a:r>
            <a:r>
              <a:rPr sz="1600" dirty="0"/>
              <a:t>we then take the median of these slopes </a:t>
            </a:r>
            <a:endParaRPr lang="en-US" sz="1600" dirty="0"/>
          </a:p>
          <a:p>
            <a:r>
              <a:rPr sz="1600" dirty="0"/>
              <a:t>This approach can be adjusted for regional/seasonal data just as with Kendall’s Tau </a:t>
            </a:r>
            <a:endParaRPr lang="en-US" sz="1600" dirty="0"/>
          </a:p>
          <a:p>
            <a:r>
              <a:rPr sz="1600" dirty="0"/>
              <a:t>Theil-Sen slope does not assume normality and is much less sensitive to outliers than ordinary regression slope </a:t>
            </a:r>
            <a:endParaRPr lang="en-US" sz="1600" dirty="0"/>
          </a:p>
          <a:p>
            <a:r>
              <a:rPr sz="1600" dirty="0"/>
              <a:t>It does however assume the trend is linear, so interpret with caution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Theil-Sen Slopes: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600" dirty="0"/>
              <a:t>The Regional-Seasonal Theil-Sen Slope is approximately </a:t>
            </a:r>
            <a:r>
              <a:rPr sz="1600" dirty="0">
                <a:latin typeface="Courier"/>
              </a:rPr>
              <a:t>.08</a:t>
            </a:r>
            <a:r>
              <a:rPr sz="1600" dirty="0"/>
              <a:t> </a:t>
            </a:r>
            <a:endParaRPr lang="en-US" sz="1600" dirty="0"/>
          </a:p>
          <a:p>
            <a:r>
              <a:rPr lang="en-US" sz="1600" dirty="0"/>
              <a:t>As </a:t>
            </a:r>
            <a:r>
              <a:rPr sz="1600" dirty="0"/>
              <a:t>a </a:t>
            </a:r>
            <a:r>
              <a:rPr lang="en-US" sz="1600" dirty="0"/>
              <a:t>(</a:t>
            </a:r>
            <a:r>
              <a:rPr sz="1600" dirty="0"/>
              <a:t>very rough</a:t>
            </a:r>
            <a:r>
              <a:rPr lang="en-US" sz="1600" dirty="0"/>
              <a:t>)</a:t>
            </a:r>
            <a:r>
              <a:rPr sz="1600" dirty="0"/>
              <a:t> approximation</a:t>
            </a:r>
            <a:r>
              <a:rPr lang="en-US" sz="1600" dirty="0"/>
              <a:t> </a:t>
            </a:r>
            <a:r>
              <a:rPr sz="1600" dirty="0"/>
              <a:t>we can say that Temperature is increasing at about .08 °C/Year </a:t>
            </a:r>
            <a:endParaRPr lang="en-US" sz="1600" dirty="0"/>
          </a:p>
          <a:p>
            <a:r>
              <a:rPr sz="1600" dirty="0"/>
              <a:t>Since some months have a more significant trend than others it is better to look at the slopes by month </a:t>
            </a:r>
            <a:endParaRPr lang="en-US" sz="1600" dirty="0"/>
          </a:p>
          <a:p>
            <a:r>
              <a:rPr sz="1600" dirty="0"/>
              <a:t>We get the largest slope in July at approximately 0.14 °C/Year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Confidence Intervals for Tau:</a:t>
            </a:r>
          </a:p>
        </p:txBody>
      </p:sp>
      <p:pic>
        <p:nvPicPr>
          <p:cNvPr id="3" name="Picture 1" descr="Trend-Analysis-of-Priest-Lake-Water-Temperature-Data_files/figure-pptx/unnamed-chunk-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Confidence Intervals for Theil-Sen’s Slope:</a:t>
            </a:r>
          </a:p>
        </p:txBody>
      </p:sp>
      <p:pic>
        <p:nvPicPr>
          <p:cNvPr id="3" name="Picture 1" descr="Trend-Analysis-of-Priest-Lake-Water-Temperature-Data_files/figure-pptx/unnamed-chunk-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Interpreting the Confidence Intervals: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600" dirty="0"/>
              <a:t>The confidence intervals give us a range of plausible values for Tau and TS-Slope values </a:t>
            </a:r>
            <a:endParaRPr lang="en-US" sz="1600" dirty="0"/>
          </a:p>
          <a:p>
            <a:r>
              <a:rPr sz="1600" dirty="0"/>
              <a:t>If a confidence interval contains zero this indicates that the trend is not significant </a:t>
            </a:r>
            <a:endParaRPr lang="en-US" sz="1600" dirty="0"/>
          </a:p>
          <a:p>
            <a:r>
              <a:rPr sz="1600" dirty="0"/>
              <a:t>We get the same results from the CI’s as we did from the hypothesis tests </a:t>
            </a:r>
            <a:endParaRPr lang="en-US" sz="1600" dirty="0"/>
          </a:p>
          <a:p>
            <a:r>
              <a:rPr sz="1600" dirty="0"/>
              <a:t>Overall Regional Seasonal trend is positive </a:t>
            </a:r>
            <a:endParaRPr lang="en-US" sz="1600" dirty="0"/>
          </a:p>
          <a:p>
            <a:r>
              <a:rPr sz="1600" dirty="0"/>
              <a:t>By season we have the greatest trend and largest slope in July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Conclusion: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925914-CCF3-7244-926F-5C16FBCDE060}"/>
              </a:ext>
            </a:extLst>
          </p:cNvPr>
          <p:cNvSpPr txBox="1"/>
          <p:nvPr/>
        </p:nvSpPr>
        <p:spPr>
          <a:xfrm>
            <a:off x="906517" y="1063229"/>
            <a:ext cx="73309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Regional-Seasonal Kendall Test relies on much less restrictive assumptions than linear regression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Data does not need to be normal and relationship does not need to be linear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Test accounts for the regional and seasonal nature of the data and  spatial/temporal dependence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Based on this test we can conclude that the water temperature is increasing over time in Priest Lake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most significant trend and largest rate of increase is in July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7754982" cy="674779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300" b="0" dirty="0"/>
              <a:t>The Data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7458890" cy="3518297"/>
          </a:xfrm>
        </p:spPr>
        <p:txBody>
          <a:bodyPr>
            <a:norm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sz="1600" dirty="0"/>
              <a:t>Data consists of temperature measurements from Priest Lake </a:t>
            </a:r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sz="1600" dirty="0"/>
              <a:t>Only Data from top meter is used </a:t>
            </a:r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sz="1600" dirty="0"/>
              <a:t>Data is only used from the sites KALI, PLNO, and PLSO and months June, July, August, and September </a:t>
            </a:r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sz="1600" dirty="0"/>
              <a:t>Other sites and months contain too little data or </a:t>
            </a:r>
            <a:r>
              <a:rPr lang="en-US" sz="1600" dirty="0"/>
              <a:t>have</a:t>
            </a:r>
            <a:r>
              <a:rPr sz="1600" dirty="0"/>
              <a:t> too large of gaps between observations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Refrences</a:t>
            </a:r>
            <a:r>
              <a:rPr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1600" dirty="0"/>
              <a:t>Design Trend Seasonal Kendall. (n.d.). </a:t>
            </a:r>
            <a:r>
              <a:rPr sz="1600" dirty="0" err="1"/>
              <a:t>Vsp.pnnl.gov</a:t>
            </a:r>
            <a:r>
              <a:rPr sz="1600" dirty="0"/>
              <a:t>. </a:t>
            </a:r>
            <a:r>
              <a:rPr sz="1600" dirty="0">
                <a:hlinkClick r:id="rId2"/>
              </a:rPr>
              <a:t>https://vsp.pnnl.gov/help/Vsample/Design_Trend_Seasonal_Kendall.htm</a:t>
            </a:r>
          </a:p>
          <a:p>
            <a:pPr marL="0" lvl="0" indent="0">
              <a:buNone/>
            </a:pPr>
            <a:r>
              <a:rPr sz="1600" dirty="0" err="1"/>
              <a:t>Helsel</a:t>
            </a:r>
            <a:r>
              <a:rPr sz="1600" dirty="0"/>
              <a:t>, D. R., &amp; Hirsch, R. M. (2020). Statistical methods in water resources (pp. 342–349). U.S. Geological Survey.</a:t>
            </a:r>
          </a:p>
          <a:p>
            <a:pPr marL="0" lvl="0" indent="0">
              <a:buNone/>
            </a:pPr>
            <a:r>
              <a:rPr sz="1600" dirty="0"/>
              <a:t>Hirsch, R. M., &amp; Slack, J. R. (1984). A Nonparametric Trend Test for Seasonal Data With Serial Dependence. Water Resources Research, 20(6), 727–732. </a:t>
            </a:r>
            <a:r>
              <a:rPr sz="1600" dirty="0">
                <a:hlinkClick r:id="rId3"/>
              </a:rPr>
              <a:t>https://doi.org/10.1029/wr020i006p00727</a:t>
            </a:r>
          </a:p>
          <a:p>
            <a:pPr marL="0" lvl="0" indent="0">
              <a:buNone/>
            </a:pPr>
            <a:r>
              <a:rPr sz="1600" dirty="0"/>
              <a:t>Mann, H. B. (1945). Nonparametric Tests Against Trend. </a:t>
            </a:r>
            <a:r>
              <a:rPr sz="1600" dirty="0" err="1"/>
              <a:t>Econometrica</a:t>
            </a:r>
            <a:r>
              <a:rPr sz="1600" dirty="0"/>
              <a:t>, 13(3), 245. </a:t>
            </a:r>
            <a:r>
              <a:rPr sz="1600" dirty="0">
                <a:hlinkClick r:id="rId4"/>
              </a:rPr>
              <a:t>https://doi.org/10.2307/1907187</a:t>
            </a:r>
            <a:r>
              <a:rPr sz="1600" dirty="0"/>
              <a:t>‌</a:t>
            </a:r>
          </a:p>
          <a:p>
            <a:pPr marL="0" lvl="0" indent="0">
              <a:buNone/>
            </a:pPr>
            <a:r>
              <a:rPr sz="1600" dirty="0" err="1"/>
              <a:t>Marchetto</a:t>
            </a:r>
            <a:r>
              <a:rPr sz="1600" dirty="0"/>
              <a:t>, A. (2024). </a:t>
            </a:r>
            <a:r>
              <a:rPr sz="1600" dirty="0" err="1"/>
              <a:t>rkt</a:t>
            </a:r>
            <a:r>
              <a:rPr sz="1600" dirty="0"/>
              <a:t>: Mann-Kendall Test, Seasonal and Regional Kendall Tests. R-</a:t>
            </a:r>
            <a:r>
              <a:rPr sz="1600" dirty="0" err="1"/>
              <a:t>Project.org</a:t>
            </a:r>
            <a:r>
              <a:rPr sz="1600" dirty="0"/>
              <a:t>. </a:t>
            </a:r>
            <a:r>
              <a:rPr sz="1600" dirty="0">
                <a:hlinkClick r:id="rId5"/>
              </a:rPr>
              <a:t>https://cran.r-project.org/package=rkt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Is temperature increasing over time?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sz="1600" dirty="0"/>
                  <a:t>Two ways to test this:</a:t>
                </a:r>
              </a:p>
              <a:p>
                <a:r>
                  <a:rPr sz="1600" dirty="0"/>
                  <a:t>Fit a parametric function to model the central tendency (i.e. mean or median) of the data over time: </a:t>
                </a:r>
                <a:endParaRPr lang="en-US" sz="1600" dirty="0"/>
              </a:p>
              <a:p>
                <a:pPr lvl="1"/>
                <a:r>
                  <a:rPr sz="1300" dirty="0"/>
                  <a:t>Simplest example of this is linear Regression (i.e. modeling temperature as a linear function of time) </a:t>
                </a:r>
                <a:endParaRPr lang="en-US" sz="1300" dirty="0"/>
              </a:p>
              <a:p>
                <a:pPr lvl="1"/>
                <a:r>
                  <a:rPr sz="1300" dirty="0"/>
                  <a:t>If the regression line has a positive slope this is evidence of an increasing trend</a:t>
                </a:r>
              </a:p>
              <a:p>
                <a:r>
                  <a:rPr sz="1600" dirty="0"/>
                  <a:t>Look at the pairs of observations: </a:t>
                </a:r>
                <a:endParaRPr lang="en-US" sz="1600" dirty="0"/>
              </a:p>
              <a:p>
                <a:pPr lvl="1"/>
                <a:r>
                  <a:rPr sz="1300" dirty="0"/>
                  <a:t>For each pair of successive observations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13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sz="13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sz="13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13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sz="130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sz="1300" dirty="0"/>
                  <a:t> measured at times </a:t>
                </a:r>
                <a14:m>
                  <m:oMath xmlns:m="http://schemas.openxmlformats.org/officeDocument/2006/math">
                    <m:r>
                      <a:rPr sz="1300">
                        <a:latin typeface="Cambria Math" panose="02040503050406030204" pitchFamily="18" charset="0"/>
                      </a:rPr>
                      <m:t>𝑖</m:t>
                    </m:r>
                    <m:r>
                      <a:rPr sz="1300">
                        <a:latin typeface="Cambria Math" panose="02040503050406030204" pitchFamily="18" charset="0"/>
                      </a:rPr>
                      <m:t>&lt;</m:t>
                    </m:r>
                    <m:r>
                      <a:rPr sz="130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sz="1300" dirty="0"/>
                  <a:t>,how many increase over time (i.e.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13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sz="13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sz="130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13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sz="130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sz="1300" dirty="0"/>
                  <a:t>) and how many decrease or stay the same? </a:t>
                </a:r>
                <a:endParaRPr lang="en-US" sz="1300" dirty="0"/>
              </a:p>
              <a:p>
                <a:pPr lvl="1"/>
                <a:r>
                  <a:rPr sz="1300" dirty="0"/>
                  <a:t>If more of the pairs increase over time than decrease this is evidence of an increasing trend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3" t="-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5F2AECF-1F00-724F-BA31-4DDF324546D4}"/>
              </a:ext>
            </a:extLst>
          </p:cNvPr>
          <p:cNvSpPr txBox="1"/>
          <p:nvPr/>
        </p:nvSpPr>
        <p:spPr>
          <a:xfrm>
            <a:off x="927644" y="235859"/>
            <a:ext cx="70191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dirty="0"/>
              <a:t>Can we use Linear Regression?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7F296F-753B-CF4B-B14A-8A0A1A644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665" y="836023"/>
            <a:ext cx="6607063" cy="422365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Problems With Using Linear Regression: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sz="1600" dirty="0"/>
                  <a:t>Assumes data is normally distributed</a:t>
                </a:r>
              </a:p>
              <a:p>
                <a:pPr lvl="0"/>
                <a:r>
                  <a:rPr sz="1600" dirty="0"/>
                  <a:t>Assumes Relationship between x and y is linear</a:t>
                </a:r>
              </a:p>
              <a:p>
                <a:pPr lvl="0"/>
                <a:r>
                  <a:rPr sz="1600" dirty="0"/>
                  <a:t>Doesn’t account for the Seasonal and Regional nature of the data</a:t>
                </a:r>
              </a:p>
              <a:p>
                <a:pPr lvl="0"/>
                <a:r>
                  <a:rPr sz="1600" dirty="0"/>
                  <a:t>Doesn’t account for spatial or temporal dependence between observations (i.e. correlation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160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sz="16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160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sz="160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sz="1600" dirty="0"/>
                  <a:t> is assumed to be zero for </a:t>
                </a:r>
                <a14:m>
                  <m:oMath xmlns:m="http://schemas.openxmlformats.org/officeDocument/2006/math">
                    <m:r>
                      <a:rPr sz="1600">
                        <a:latin typeface="Cambria Math" panose="02040503050406030204" pitchFamily="18" charset="0"/>
                      </a:rPr>
                      <m:t>𝑖</m:t>
                    </m:r>
                    <m:r>
                      <a:rPr sz="1600">
                        <a:latin typeface="Cambria Math" panose="02040503050406030204" pitchFamily="18" charset="0"/>
                      </a:rPr>
                      <m:t>≠</m:t>
                    </m:r>
                    <m:r>
                      <a:rPr sz="160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sz="16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9" t="-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The Second Approach: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sz="1600" dirty="0"/>
                  <a:t>The approach that looks at pairs of successive observations is known as the Mann-Kendall Test</a:t>
                </a:r>
                <a:endParaRPr lang="en-US" sz="1600" dirty="0"/>
              </a:p>
              <a:p>
                <a:r>
                  <a:rPr sz="1600" dirty="0"/>
                  <a:t>This test looks at all possible pairs of sample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16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sz="16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sz="16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16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sz="160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sz="1600" dirty="0"/>
                  <a:t> where </a:t>
                </a:r>
                <a14:m>
                  <m:oMath xmlns:m="http://schemas.openxmlformats.org/officeDocument/2006/math">
                    <m:r>
                      <a:rPr sz="1600">
                        <a:latin typeface="Cambria Math" panose="02040503050406030204" pitchFamily="18" charset="0"/>
                      </a:rPr>
                      <m:t>𝑖</m:t>
                    </m:r>
                    <m:r>
                      <a:rPr sz="1600">
                        <a:latin typeface="Cambria Math" panose="02040503050406030204" pitchFamily="18" charset="0"/>
                      </a:rPr>
                      <m:t>&lt;</m:t>
                    </m:r>
                    <m:r>
                      <a:rPr sz="160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1600" dirty="0"/>
              </a:p>
              <a:p>
                <a:r>
                  <a:rPr sz="1600" dirty="0"/>
                  <a:t>For each pair we calculate </a:t>
                </a:r>
                <a14:m>
                  <m:oMath xmlns:m="http://schemas.openxmlformats.org/officeDocument/2006/math">
                    <m:r>
                      <a:rPr sz="1600"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160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sz="160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sz="160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160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sz="16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sz="1600" dirty="0"/>
                  <a:t>, where </a:t>
                </a:r>
                <a14:m>
                  <m:oMath xmlns:m="http://schemas.openxmlformats.org/officeDocument/2006/math">
                    <m:r>
                      <a:rPr sz="1600"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160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sz="160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sz="160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160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sz="16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sz="160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sz="1600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16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sz="160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sz="160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16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sz="16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sz="1600" dirty="0"/>
                  <a:t>, </a:t>
                </a:r>
                <a14:m>
                  <m:oMath xmlns:m="http://schemas.openxmlformats.org/officeDocument/2006/math">
                    <m:r>
                      <a:rPr sz="16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sz="1600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16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sz="160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sz="16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16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sz="16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sz="1600" dirty="0"/>
                  <a:t> and </a:t>
                </a:r>
                <a14:m>
                  <m:oMath xmlns:m="http://schemas.openxmlformats.org/officeDocument/2006/math">
                    <m:r>
                      <a:rPr sz="160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sz="1600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16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sz="160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sz="160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16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sz="16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600" dirty="0"/>
              </a:p>
              <a:p>
                <a:r>
                  <a:rPr sz="1600" dirty="0"/>
                  <a:t>We take the average of these values </a:t>
                </a:r>
                <a:endParaRPr lang="en-US" sz="1600" dirty="0"/>
              </a:p>
              <a:p>
                <a:r>
                  <a:rPr sz="1600" dirty="0"/>
                  <a:t>This average is a value between </a:t>
                </a:r>
                <a14:m>
                  <m:oMath xmlns:m="http://schemas.openxmlformats.org/officeDocument/2006/math">
                    <m:r>
                      <a:rPr sz="160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sz="1600" dirty="0"/>
                  <a:t> and </a:t>
                </a:r>
                <a14:m>
                  <m:oMath xmlns:m="http://schemas.openxmlformats.org/officeDocument/2006/math">
                    <m:r>
                      <a:rPr sz="16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sz="1600" dirty="0"/>
                  <a:t> and is known as Kendall’s Tau </a:t>
                </a:r>
                <a:endParaRPr lang="en-US" sz="1600" dirty="0"/>
              </a:p>
              <a:p>
                <a:r>
                  <a:rPr sz="1600" dirty="0"/>
                  <a:t>If Kendall’s Tau is positive this means that more of the pairs increase over time than decrease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9" t="-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The Mann-Kendall Test: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600" dirty="0"/>
              <a:t>Null Hypothesis: Observations are equally likely to increase or decrease over time (no trend) </a:t>
            </a:r>
            <a:endParaRPr lang="en-US" sz="1600" dirty="0"/>
          </a:p>
          <a:p>
            <a:r>
              <a:rPr sz="1600" dirty="0"/>
              <a:t>Alternative Hypothesis: Observations are more likely to increase than decrease over time (positive trend) </a:t>
            </a:r>
            <a:endParaRPr lang="en-US" sz="1600" dirty="0"/>
          </a:p>
          <a:p>
            <a:r>
              <a:rPr sz="1600" dirty="0"/>
              <a:t>The Mann-Kendall Test tells us if Kendall’s Tau is different enough from zero to conclude there is a trend </a:t>
            </a:r>
            <a:endParaRPr lang="en-US" sz="1600" dirty="0"/>
          </a:p>
          <a:p>
            <a:r>
              <a:rPr sz="1600" dirty="0"/>
              <a:t>If the null hypothesis is true then (the sample) Kendall’s Tau is approximately normal (for large enough sample sizes) with an expected value of zero </a:t>
            </a:r>
            <a:endParaRPr lang="en-US" sz="1600" dirty="0"/>
          </a:p>
          <a:p>
            <a:r>
              <a:rPr sz="1600" dirty="0"/>
              <a:t>Hypothesis test is constructed using the approximate normality of Kendall’s Tau </a:t>
            </a:r>
            <a:endParaRPr lang="en-US" sz="1600" dirty="0"/>
          </a:p>
          <a:p>
            <a:r>
              <a:rPr sz="1600" dirty="0"/>
              <a:t>The approximate normality of Kendall’s Tau holds regardless of whether the data is normal </a:t>
            </a:r>
            <a:endParaRPr lang="en-US" sz="1600" dirty="0"/>
          </a:p>
          <a:p>
            <a:r>
              <a:rPr sz="1600" dirty="0"/>
              <a:t>Mann-Kendall test makes no assumption that the relationship between x and y is linear</a:t>
            </a:r>
            <a:endParaRPr lang="en-US" sz="1600" dirty="0"/>
          </a:p>
          <a:p>
            <a:r>
              <a:rPr sz="1600" dirty="0"/>
              <a:t>Only depends on the ranks of the observations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Issues with the Mann-Kendall Test: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1600" dirty="0"/>
              <a:t>Seasonal/Regional effects:</a:t>
            </a:r>
          </a:p>
          <a:p>
            <a:r>
              <a:rPr sz="1600" dirty="0"/>
              <a:t>While the MK test can deal with non-normal and non-linear data it is not designed to deal with seasonal or regional effects </a:t>
            </a:r>
            <a:endParaRPr lang="en-US" sz="1600" dirty="0"/>
          </a:p>
          <a:p>
            <a:r>
              <a:rPr sz="1600" dirty="0"/>
              <a:t>This can lead to misleading results </a:t>
            </a:r>
            <a:endParaRPr lang="en-US" sz="1600" dirty="0"/>
          </a:p>
          <a:p>
            <a:r>
              <a:rPr sz="1600" dirty="0"/>
              <a:t>When observations are compared across seasons or regions seasonal </a:t>
            </a:r>
            <a:r>
              <a:rPr lang="en-US" sz="1600" dirty="0"/>
              <a:t>and</a:t>
            </a:r>
            <a:r>
              <a:rPr sz="1600" dirty="0"/>
              <a:t> regional differences can be mistaken for trend</a:t>
            </a:r>
          </a:p>
          <a:p>
            <a:pPr marL="0" lvl="0" indent="0">
              <a:buNone/>
            </a:pPr>
            <a:r>
              <a:rPr sz="1600" dirty="0"/>
              <a:t>Spatial/Temporal dependence:</a:t>
            </a:r>
          </a:p>
          <a:p>
            <a:r>
              <a:rPr sz="1600" dirty="0"/>
              <a:t>MK test also assumes that observations are independent </a:t>
            </a:r>
            <a:endParaRPr lang="en-US" sz="1600" dirty="0"/>
          </a:p>
          <a:p>
            <a:r>
              <a:rPr sz="1600" dirty="0"/>
              <a:t>This is often an unrealistic assumption </a:t>
            </a:r>
            <a:endParaRPr lang="en-US" sz="1600" dirty="0"/>
          </a:p>
          <a:p>
            <a:r>
              <a:rPr sz="1600" dirty="0"/>
              <a:t>It is natural for observations close in space and time to have some type of dependence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Dealing with Seasonal/Regional Effects: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600" dirty="0"/>
              <a:t>Fortunately there are seasonal and regional versions of the MK test </a:t>
            </a:r>
            <a:endParaRPr lang="en-US" sz="1600" dirty="0"/>
          </a:p>
          <a:p>
            <a:r>
              <a:rPr sz="1600" dirty="0"/>
              <a:t>Rather than looking at all pairs of sample data we can only look at pairs within the same season and region </a:t>
            </a:r>
            <a:endParaRPr lang="en-US" sz="1600" dirty="0"/>
          </a:p>
          <a:p>
            <a:r>
              <a:rPr sz="1600" dirty="0"/>
              <a:t>This is </a:t>
            </a:r>
            <a:r>
              <a:rPr lang="en-US" sz="1600" dirty="0"/>
              <a:t>k</a:t>
            </a:r>
            <a:r>
              <a:rPr sz="1600" dirty="0"/>
              <a:t>nown as a Regional-Seasonal Kendall test </a:t>
            </a:r>
            <a:endParaRPr lang="en-US" sz="1600" dirty="0"/>
          </a:p>
          <a:p>
            <a:r>
              <a:rPr sz="1600" dirty="0"/>
              <a:t>We only compare pairs within each Region-Season combination </a:t>
            </a:r>
            <a:endParaRPr lang="en-US" sz="1600" dirty="0"/>
          </a:p>
          <a:p>
            <a:r>
              <a:rPr sz="1600" dirty="0"/>
              <a:t>These pairwise comparisons are then </a:t>
            </a:r>
            <a:r>
              <a:rPr lang="en-US" sz="1600" dirty="0"/>
              <a:t>put together and </a:t>
            </a:r>
            <a:r>
              <a:rPr sz="1600" dirty="0"/>
              <a:t>averaged like before to calculate Kendall’s Tau </a:t>
            </a:r>
            <a:endParaRPr lang="en-US" sz="1600" dirty="0"/>
          </a:p>
          <a:p>
            <a:r>
              <a:rPr sz="1600" dirty="0"/>
              <a:t>A positive R-S </a:t>
            </a:r>
            <a:r>
              <a:rPr lang="en-US" sz="1600" dirty="0"/>
              <a:t>Kendall’s </a:t>
            </a:r>
            <a:r>
              <a:rPr sz="1600" dirty="0"/>
              <a:t>Tau tells us that there is an increasing trend in one or more Region-Season combination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1611</Words>
  <Application>Microsoft Macintosh PowerPoint</Application>
  <PresentationFormat>On-screen Show (16:9)</PresentationFormat>
  <Paragraphs>116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Cambria Math</vt:lpstr>
      <vt:lpstr>Courier</vt:lpstr>
      <vt:lpstr>Office Theme</vt:lpstr>
      <vt:lpstr>Trend Analysis of Priest Lake Water Temperature Data</vt:lpstr>
      <vt:lpstr>The Data</vt:lpstr>
      <vt:lpstr>Is temperature increasing over time?</vt:lpstr>
      <vt:lpstr>PowerPoint Presentation</vt:lpstr>
      <vt:lpstr>Problems With Using Linear Regression:</vt:lpstr>
      <vt:lpstr>The Second Approach:</vt:lpstr>
      <vt:lpstr>The Mann-Kendall Test:</vt:lpstr>
      <vt:lpstr>Issues with the Mann-Kendall Test:</vt:lpstr>
      <vt:lpstr>Dealing with Seasonal/Regional Effects:</vt:lpstr>
      <vt:lpstr>Dealing with Spatial and Temporal Dependence:</vt:lpstr>
      <vt:lpstr>Which test is best for our data?</vt:lpstr>
      <vt:lpstr>Regional-Seasonal Test Results:</vt:lpstr>
      <vt:lpstr>Trend Within Seasons:</vt:lpstr>
      <vt:lpstr>Quantifying the Trend:</vt:lpstr>
      <vt:lpstr>Theil-Sen Slopes:</vt:lpstr>
      <vt:lpstr>Confidence Intervals for Tau:</vt:lpstr>
      <vt:lpstr>Confidence Intervals for Theil-Sen’s Slope:</vt:lpstr>
      <vt:lpstr>Interpreting the Confidence Intervals:</vt:lpstr>
      <vt:lpstr>Conclusion:</vt:lpstr>
      <vt:lpstr>Refrences:</vt:lpstr>
    </vt:vector>
  </TitlesOfParts>
  <LinksUpToDate>false</LinksUpToDate>
  <SharedDoc>false</SharedDoc>
  <HyperlinksChanged>false</HyperlinksChanged>
  <AppVersion>16.0016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Trend Analysis of Priest Lake Water Temperature Data</dc:title>
  <dc:creator>Ephraim Romesberg</dc:creator>
  <cp:keywords/>
  <cp:lastModifiedBy>Ephraim Romesberg</cp:lastModifiedBy>
  <cp:revision>11</cp:revision>
  <cp:lastPrinted>2025-01-09T15:38:55Z</cp:lastPrinted>
  <dcterms:created xsi:type="dcterms:W3CDTF">2025-01-09T13:50:56Z</dcterms:created>
  <dcterms:modified xsi:type="dcterms:W3CDTF">2025-01-09T15:39:13Z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2024-12-31</vt:lpwstr>
  </property>
  <property fmtid="{D5CDD505-2E9C-101B-9397-08002B2CF9AE}" pid="3" name="output">
    <vt:lpwstr>powerpoint_presentation</vt:lpwstr>
  </property>
</Properties>
</file>