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83" r:id="rId4"/>
    <p:sldId id="303" r:id="rId5"/>
    <p:sldId id="299" r:id="rId6"/>
    <p:sldId id="304" r:id="rId7"/>
    <p:sldId id="300" r:id="rId8"/>
    <p:sldId id="301" r:id="rId9"/>
    <p:sldId id="309" r:id="rId10"/>
    <p:sldId id="310" r:id="rId11"/>
    <p:sldId id="311" r:id="rId12"/>
    <p:sldId id="302" r:id="rId13"/>
    <p:sldId id="296" r:id="rId14"/>
    <p:sldId id="297" r:id="rId15"/>
    <p:sldId id="312" r:id="rId16"/>
    <p:sldId id="316" r:id="rId17"/>
    <p:sldId id="313" r:id="rId18"/>
    <p:sldId id="315" r:id="rId19"/>
    <p:sldId id="314" r:id="rId20"/>
    <p:sldId id="30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47"/>
    <p:restoredTop sz="87766"/>
  </p:normalViewPr>
  <p:slideViewPr>
    <p:cSldViewPr snapToGrid="0" snapToObjects="1">
      <p:cViewPr>
        <p:scale>
          <a:sx n="92" d="100"/>
          <a:sy n="92" d="100"/>
        </p:scale>
        <p:origin x="88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43DB1-3454-AB4E-A2F7-083942AD4ADB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3912D-219C-6C43-ACEF-0C2D0D6A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9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 Data collection</a:t>
            </a:r>
            <a:r>
              <a:rPr lang="en-US" baseline="0" dirty="0" smtClean="0"/>
              <a:t> process </a:t>
            </a:r>
            <a:r>
              <a:rPr lang="en-US" baseline="0" dirty="0" smtClean="0">
                <a:sym typeface="Wingdings"/>
              </a:rPr>
              <a:t> documentation</a:t>
            </a:r>
            <a:endParaRPr lang="en-US" dirty="0" smtClean="0"/>
          </a:p>
          <a:p>
            <a:r>
              <a:rPr lang="en-US" dirty="0" smtClean="0"/>
              <a:t>=</a:t>
            </a:r>
            <a:r>
              <a:rPr lang="en-US" baseline="0" dirty="0" smtClean="0"/>
              <a:t> Activity description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Versus available data </a:t>
            </a:r>
            <a:r>
              <a:rPr lang="en-US" baseline="0" dirty="0" err="1" smtClean="0"/>
              <a:t>currentls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1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56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2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0E75-F84B-F342-8F11-D007000D2CC1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/>
              <a:t>8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515600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>
                <a:sym typeface="Wingdings"/>
              </a:rPr>
              <a:t>Comparison 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15 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987612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96.93%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0.62%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96.76%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85.29%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0.64%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88.14%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987612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67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/>
              <a:t>8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633955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97.03%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90.90%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89.79%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633955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54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Leave One Out CV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8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(BASELINE 6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Random Forest </a:t>
            </a:r>
            <a:r>
              <a:rPr lang="en-US" dirty="0" smtClean="0">
                <a:sym typeface="Wingdings"/>
              </a:rPr>
              <a:t> 2000 estimators, 3 times per subject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3427521"/>
                  </p:ext>
                </p:extLst>
              </p:nvPr>
            </p:nvGraphicFramePr>
            <p:xfrm>
              <a:off x="3134876" y="2583094"/>
              <a:ext cx="5922247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88.36%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0.17%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81.65%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0.12%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82.53%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0.07%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84.45%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0.21%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79.29%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0.06%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76.79%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0.47%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82.18%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3427521"/>
                  </p:ext>
                </p:extLst>
              </p:nvPr>
            </p:nvGraphicFramePr>
            <p:xfrm>
              <a:off x="3134876" y="2583094"/>
              <a:ext cx="5922247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9333" r="-1028" b="-6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9333" r="-1028" b="-5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211" r="-1028" b="-425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90667" r="-1028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90667" r="-1028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90667" r="-1028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82.18%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51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(7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Random Forest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>
                <a:sym typeface="Wingdings"/>
              </a:rPr>
              <a:t>5</a:t>
            </a:r>
            <a:r>
              <a:rPr lang="en-US" dirty="0" smtClean="0">
                <a:sym typeface="Wingdings"/>
              </a:rPr>
              <a:t>00 estimators, 3 times per subject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102723"/>
                  </p:ext>
                </p:extLst>
              </p:nvPr>
            </p:nvGraphicFramePr>
            <p:xfrm>
              <a:off x="3134876" y="25830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88.51%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83.50%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79.16%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1.11%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84.06%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102723"/>
                  </p:ext>
                </p:extLst>
              </p:nvPr>
            </p:nvGraphicFramePr>
            <p:xfrm>
              <a:off x="3134876" y="25830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51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</a:t>
            </a:r>
            <a:r>
              <a:rPr lang="en-US" b="1" dirty="0" smtClean="0"/>
              <a:t>(8 </a:t>
            </a:r>
            <a:r>
              <a:rPr lang="en-US" b="1" dirty="0" smtClean="0"/>
              <a:t>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 smtClean="0"/>
              <a:t>14</a:t>
            </a:r>
            <a:r>
              <a:rPr lang="en-US" sz="2400" dirty="0" smtClean="0"/>
              <a:t>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</a:t>
            </a:r>
            <a:r>
              <a:rPr lang="en-US" sz="2400" dirty="0" smtClean="0">
                <a:sym typeface="Wingdings"/>
              </a:rPr>
              <a:t>estimators,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193501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86.59%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68.69%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75.53%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86.67%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83.60%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0.55%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79.49%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193501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8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51969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8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31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</a:t>
            </a:r>
            <a:r>
              <a:rPr lang="en-US" b="1" dirty="0" smtClean="0"/>
              <a:t>(8 </a:t>
            </a:r>
            <a:r>
              <a:rPr lang="en-US" b="1" dirty="0" smtClean="0"/>
              <a:t>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15 Activities</a:t>
            </a:r>
            <a:endParaRPr lang="en-US" sz="2400" b="1" dirty="0" smtClean="0"/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</a:t>
            </a:r>
            <a:r>
              <a:rPr lang="en-US" sz="2400" dirty="0" smtClean="0">
                <a:sym typeface="Wingdings"/>
              </a:rPr>
              <a:t>estimators,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424413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84.46%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63.78%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81.09%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71.05%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77.46%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85.98%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76.39%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80.50%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77.59%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424413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8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51969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8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77.59%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91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</a:t>
            </a:r>
            <a:r>
              <a:rPr lang="en-US" b="1" dirty="0" smtClean="0"/>
              <a:t>(7 PERSONS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i="1" u="sng" dirty="0" smtClean="0"/>
              <a:t>without </a:t>
            </a:r>
            <a:r>
              <a:rPr lang="en-US" b="1" i="1" u="sng" dirty="0" err="1" smtClean="0"/>
              <a:t>Richsen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</a:t>
            </a:r>
            <a:r>
              <a:rPr lang="en-US" sz="2400" dirty="0" smtClean="0">
                <a:sym typeface="Wingdings"/>
              </a:rPr>
              <a:t>estimators, 3 times per </a:t>
            </a:r>
            <a:r>
              <a:rPr lang="en-US" sz="2400" dirty="0" smtClean="0">
                <a:sym typeface="Wingdings"/>
              </a:rPr>
              <a:t>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9512237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88.14%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83.21%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74.20%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90.55%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0.33%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89.18%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84.51%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9512237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84.51%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08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</a:t>
            </a:r>
            <a:r>
              <a:rPr lang="en-US" b="1" dirty="0" smtClean="0"/>
              <a:t>(7 PERSONS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i="1" u="sng" dirty="0" smtClean="0"/>
              <a:t>without </a:t>
            </a:r>
            <a:r>
              <a:rPr lang="en-US" b="1" i="1" u="sng" dirty="0" err="1" smtClean="0"/>
              <a:t>Richsen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>
                <a:sym typeface="Wingdings"/>
              </a:rPr>
              <a:t>C = 1, Gamma = 0.5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smtClean="0">
                <a:sym typeface="Wingdings"/>
              </a:rPr>
              <a:t>3 times per </a:t>
            </a:r>
            <a:r>
              <a:rPr lang="en-US" sz="2400" dirty="0" smtClean="0">
                <a:sym typeface="Wingdings"/>
              </a:rPr>
              <a:t>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817613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89.03%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71.94%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83.55%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93.05%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88.23%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70.84%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82.53%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817613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82.53%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25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5145" cy="1325563"/>
          </a:xfrm>
        </p:spPr>
        <p:txBody>
          <a:bodyPr/>
          <a:lstStyle/>
          <a:p>
            <a:r>
              <a:rPr lang="en-US" b="1" dirty="0" smtClean="0"/>
              <a:t>Other Observations (7 Persons without </a:t>
            </a:r>
            <a:r>
              <a:rPr lang="en-US" b="1" dirty="0" err="1" smtClean="0"/>
              <a:t>Richsen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Typing vs Writing</a:t>
            </a:r>
            <a:r>
              <a:rPr lang="en-US" sz="2400" dirty="0" smtClean="0"/>
              <a:t> (Lauren)</a:t>
            </a:r>
          </a:p>
          <a:p>
            <a:r>
              <a:rPr lang="en-US" sz="2400" b="1" dirty="0" smtClean="0"/>
              <a:t>Lying vs Reading</a:t>
            </a:r>
            <a:r>
              <a:rPr lang="en-US" sz="2400" dirty="0" smtClean="0"/>
              <a:t> (Elmo, </a:t>
            </a:r>
            <a:r>
              <a:rPr lang="en-US" sz="2400" dirty="0" err="1" smtClean="0"/>
              <a:t>Shelina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Sitting vs Reading</a:t>
            </a:r>
            <a:r>
              <a:rPr lang="en-US" sz="2400" dirty="0" smtClean="0"/>
              <a:t> (</a:t>
            </a:r>
            <a:r>
              <a:rPr lang="en-US" sz="2400" dirty="0" err="1" smtClean="0"/>
              <a:t>Mellita</a:t>
            </a:r>
            <a:r>
              <a:rPr lang="en-US" sz="2400" dirty="0" smtClean="0"/>
              <a:t>, Edwin)</a:t>
            </a:r>
          </a:p>
          <a:p>
            <a:r>
              <a:rPr lang="en-US" sz="2400" b="1" dirty="0" smtClean="0"/>
              <a:t>Going downstairs vs Going upstairs vs Walking</a:t>
            </a:r>
            <a:r>
              <a:rPr lang="en-US" sz="2400" dirty="0" smtClean="0"/>
              <a:t> (</a:t>
            </a:r>
            <a:r>
              <a:rPr lang="en-US" sz="2400" dirty="0" err="1" smtClean="0"/>
              <a:t>Mellita</a:t>
            </a:r>
            <a:r>
              <a:rPr lang="en-US" sz="2400" dirty="0" smtClean="0"/>
              <a:t>, Elmo, </a:t>
            </a:r>
            <a:r>
              <a:rPr lang="en-US" sz="2400" dirty="0" err="1" smtClean="0"/>
              <a:t>Shelina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Sitting vs Lying</a:t>
            </a:r>
            <a:r>
              <a:rPr lang="en-US" sz="2400" dirty="0" smtClean="0"/>
              <a:t> (Nikolas)</a:t>
            </a:r>
          </a:p>
          <a:p>
            <a:r>
              <a:rPr lang="en-US" sz="2400" b="1" dirty="0" smtClean="0"/>
              <a:t>Hypothesis:</a:t>
            </a:r>
          </a:p>
          <a:p>
            <a:pPr lvl="1"/>
            <a:r>
              <a:rPr lang="en-US" sz="2000" dirty="0" smtClean="0"/>
              <a:t>Probably because of which features are being used in splitting the trees</a:t>
            </a:r>
          </a:p>
          <a:p>
            <a:pPr lvl="1"/>
            <a:r>
              <a:rPr lang="en-US" sz="2000" dirty="0" smtClean="0"/>
              <a:t>If we only use SP data, then Lying and Sitting can be recognized</a:t>
            </a:r>
          </a:p>
          <a:p>
            <a:pPr lvl="1"/>
            <a:r>
              <a:rPr lang="en-US" sz="2000" dirty="0" smtClean="0"/>
              <a:t>When only use SW data, all Lying becomes Sitting (or the other way round)</a:t>
            </a:r>
          </a:p>
          <a:p>
            <a:pPr lvl="1"/>
            <a:r>
              <a:rPr lang="en-US" sz="2000" dirty="0" smtClean="0"/>
              <a:t>So, when we use SP + SW, most likely the decision trees do not really make use of the SP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462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Smartphone based Human Activity Recognition</a:t>
            </a:r>
          </a:p>
          <a:p>
            <a:r>
              <a:rPr lang="en-US" dirty="0" smtClean="0"/>
              <a:t>Smartwatch based Human Activity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with XYZ Permutations (7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Random Forest </a:t>
            </a:r>
            <a:r>
              <a:rPr lang="en-US" b="1" dirty="0" smtClean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result is very bad (tested on 2 subjects with different parameter values), as low as ~12% accuracy!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sym typeface="Wingdings"/>
              </a:rPr>
              <a:t>SVM  </a:t>
            </a:r>
            <a:r>
              <a:rPr lang="en-US" dirty="0" smtClean="0">
                <a:sym typeface="Wingdings"/>
              </a:rPr>
              <a:t>result is also very bad (tested on 2 subjects), &lt; 10</a:t>
            </a:r>
            <a:r>
              <a:rPr lang="en-US" smtClean="0">
                <a:sym typeface="Wingdings"/>
              </a:rPr>
              <a:t>% accuracy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Hence, </a:t>
            </a:r>
            <a:r>
              <a:rPr lang="en-US" b="1" dirty="0" smtClean="0">
                <a:sym typeface="Wingdings"/>
              </a:rPr>
              <a:t>I did not do a full testing:</a:t>
            </a:r>
          </a:p>
          <a:p>
            <a:pPr lvl="1"/>
            <a:r>
              <a:rPr lang="en-US" dirty="0" smtClean="0">
                <a:sym typeface="Wingdings"/>
              </a:rPr>
              <a:t>The results for a few test subjects are very bad</a:t>
            </a:r>
          </a:p>
          <a:p>
            <a:pPr lvl="1"/>
            <a:r>
              <a:rPr lang="en-US" dirty="0" smtClean="0">
                <a:sym typeface="Wingdings"/>
              </a:rPr>
              <a:t>The training time is very long as the data is augmented resulting in around 6 times bigger than the usual one</a:t>
            </a:r>
          </a:p>
          <a:p>
            <a:pPr lvl="1"/>
            <a:r>
              <a:rPr lang="en-US" dirty="0" smtClean="0">
                <a:sym typeface="Wingdings"/>
              </a:rPr>
              <a:t>This method also seems not scalable with more test subjects without using a more powerful computer to train the model!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7</a:t>
            </a:r>
            <a:r>
              <a:rPr lang="en-US" dirty="0" smtClean="0"/>
              <a:t> persons </a:t>
            </a:r>
            <a:r>
              <a:rPr lang="mr-IN" dirty="0" smtClean="0"/>
              <a:t>–</a:t>
            </a:r>
            <a:r>
              <a:rPr lang="en-US" dirty="0" smtClean="0"/>
              <a:t> including myself </a:t>
            </a:r>
            <a:r>
              <a:rPr lang="en-US" dirty="0" smtClean="0"/>
              <a:t>(5 </a:t>
            </a:r>
            <a:r>
              <a:rPr lang="en-US" dirty="0" smtClean="0"/>
              <a:t>males, 3 females, 19-22 years old)</a:t>
            </a:r>
          </a:p>
          <a:p>
            <a:r>
              <a:rPr lang="en-US" b="1" dirty="0" smtClean="0"/>
              <a:t>Collected Data Summary:</a:t>
            </a:r>
          </a:p>
          <a:p>
            <a:pPr lvl="1"/>
            <a:r>
              <a:rPr lang="en-US" dirty="0" smtClean="0"/>
              <a:t>15 activities / person</a:t>
            </a:r>
          </a:p>
          <a:p>
            <a:pPr lvl="1"/>
            <a:r>
              <a:rPr lang="en-US" b="1" dirty="0" smtClean="0"/>
              <a:t>Number of Minutes:</a:t>
            </a:r>
          </a:p>
          <a:p>
            <a:pPr lvl="2"/>
            <a:r>
              <a:rPr lang="en-US" b="1" dirty="0" smtClean="0"/>
              <a:t>Edwin: </a:t>
            </a:r>
            <a:r>
              <a:rPr lang="en-US" dirty="0" smtClean="0"/>
              <a:t>89 mins</a:t>
            </a:r>
          </a:p>
          <a:p>
            <a:pPr lvl="2"/>
            <a:r>
              <a:rPr lang="en-US" b="1" dirty="0" err="1" smtClean="0"/>
              <a:t>Richsen</a:t>
            </a:r>
            <a:r>
              <a:rPr lang="en-US" b="1" dirty="0" smtClean="0"/>
              <a:t>: </a:t>
            </a:r>
            <a:r>
              <a:rPr lang="en-US" dirty="0" smtClean="0"/>
              <a:t>90 mins</a:t>
            </a:r>
            <a:endParaRPr lang="en-US" b="1" dirty="0" smtClean="0"/>
          </a:p>
          <a:p>
            <a:pPr lvl="2"/>
            <a:r>
              <a:rPr lang="en-US" b="1" dirty="0" smtClean="0"/>
              <a:t>Lauren: </a:t>
            </a:r>
            <a:r>
              <a:rPr lang="en-US" dirty="0" smtClean="0"/>
              <a:t>45 mins</a:t>
            </a:r>
            <a:endParaRPr lang="en-US" b="1" dirty="0" smtClean="0"/>
          </a:p>
          <a:p>
            <a:pPr lvl="2"/>
            <a:r>
              <a:rPr lang="en-US" b="1" dirty="0" err="1" smtClean="0"/>
              <a:t>Shelina</a:t>
            </a:r>
            <a:r>
              <a:rPr lang="en-US" b="1" dirty="0" smtClean="0"/>
              <a:t>: </a:t>
            </a:r>
            <a:r>
              <a:rPr lang="en-US" dirty="0" smtClean="0"/>
              <a:t>45 mins</a:t>
            </a:r>
            <a:endParaRPr lang="en-US" b="1" dirty="0" smtClean="0"/>
          </a:p>
          <a:p>
            <a:pPr lvl="2"/>
            <a:r>
              <a:rPr lang="en-US" b="1" dirty="0" err="1" smtClean="0"/>
              <a:t>Mellita</a:t>
            </a:r>
            <a:r>
              <a:rPr lang="en-US" b="1" dirty="0" smtClean="0"/>
              <a:t>: </a:t>
            </a:r>
            <a:r>
              <a:rPr lang="en-US" dirty="0" smtClean="0"/>
              <a:t>45 mins</a:t>
            </a:r>
          </a:p>
          <a:p>
            <a:pPr lvl="2"/>
            <a:r>
              <a:rPr lang="en-US" b="1" dirty="0" smtClean="0"/>
              <a:t>Nikolas: </a:t>
            </a:r>
            <a:r>
              <a:rPr lang="en-US" dirty="0" smtClean="0"/>
              <a:t>45 mins</a:t>
            </a:r>
          </a:p>
          <a:p>
            <a:pPr lvl="2"/>
            <a:r>
              <a:rPr lang="en-US" b="1" dirty="0" smtClean="0"/>
              <a:t>Samuel: </a:t>
            </a:r>
            <a:r>
              <a:rPr lang="en-US" dirty="0" smtClean="0"/>
              <a:t>45 </a:t>
            </a:r>
            <a:r>
              <a:rPr lang="en-US" dirty="0" smtClean="0"/>
              <a:t>mins</a:t>
            </a:r>
          </a:p>
          <a:p>
            <a:pPr lvl="2"/>
            <a:r>
              <a:rPr lang="en-US" b="1" dirty="0" smtClean="0"/>
              <a:t>Elmo: </a:t>
            </a:r>
            <a:r>
              <a:rPr lang="en-US" dirty="0" smtClean="0"/>
              <a:t>45 mins</a:t>
            </a:r>
            <a:endParaRPr lang="en-US" b="1" dirty="0" smtClean="0"/>
          </a:p>
          <a:p>
            <a:pPr lvl="2"/>
            <a:r>
              <a:rPr lang="en-US" b="1" dirty="0" smtClean="0"/>
              <a:t>TOTAL: </a:t>
            </a:r>
            <a:r>
              <a:rPr lang="en-US" b="1" i="1" u="sng" dirty="0" smtClean="0"/>
              <a:t>447.5 </a:t>
            </a:r>
            <a:r>
              <a:rPr lang="en-US" b="1" i="1" u="sng" dirty="0" smtClean="0"/>
              <a:t>mins</a:t>
            </a:r>
          </a:p>
        </p:txBody>
      </p:sp>
    </p:spTree>
    <p:extLst>
      <p:ext uri="{BB962C8B-B14F-4D97-AF65-F5344CB8AC3E}">
        <p14:creationId xmlns:p14="http://schemas.microsoft.com/office/powerpoint/2010/main" val="17401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Baseline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1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6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14 activities (WITHOUT EATING)</a:t>
            </a:r>
            <a:r>
              <a:rPr lang="en-US" dirty="0" smtClean="0">
                <a:sym typeface="Wingdings"/>
              </a:rPr>
              <a:t>, Sampling @ 10 Hz, Window Size = 2s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658966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  <a:endParaRPr lang="en-US" sz="2000" baseline="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81099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81099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58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7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7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515600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>
                <a:sym typeface="Wingdings"/>
              </a:rPr>
              <a:t>Comparison 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15 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36534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91.36%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96.88%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84.56%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88.47%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36534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05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7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83447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91.37%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90.32%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0.51%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83447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06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8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7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8483</TotalTime>
  <Words>1494</Words>
  <Application>Microsoft Macintosh PowerPoint</Application>
  <PresentationFormat>Widescreen</PresentationFormat>
  <Paragraphs>373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Human Activity Recognition</vt:lpstr>
      <vt:lpstr>Objectives</vt:lpstr>
      <vt:lpstr>Data Collection</vt:lpstr>
      <vt:lpstr>Baseline Results</vt:lpstr>
      <vt:lpstr>5-Fold CV on Combined Dataset (6 persons)</vt:lpstr>
      <vt:lpstr>7 Persons Results</vt:lpstr>
      <vt:lpstr>5-Fold CV on Combined Dataset (7 persons)</vt:lpstr>
      <vt:lpstr>5-Fold CV on Combined Dataset (7 persons)</vt:lpstr>
      <vt:lpstr>8 Persons Results</vt:lpstr>
      <vt:lpstr>5-Fold CV on Combined Dataset (8 persons)</vt:lpstr>
      <vt:lpstr>5-Fold CV on Combined Dataset (8 persons)</vt:lpstr>
      <vt:lpstr>Leave One Out CV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Observations (7 Persons without Richsen)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#EDWIN CANDINEGARA#</dc:creator>
  <cp:lastModifiedBy>#EDWIN CANDINEGARA#</cp:lastModifiedBy>
  <cp:revision>204</cp:revision>
  <dcterms:created xsi:type="dcterms:W3CDTF">2016-09-28T16:30:41Z</dcterms:created>
  <dcterms:modified xsi:type="dcterms:W3CDTF">2016-12-18T10:47:30Z</dcterms:modified>
</cp:coreProperties>
</file>