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83" r:id="rId4"/>
    <p:sldId id="285" r:id="rId5"/>
    <p:sldId id="282" r:id="rId6"/>
    <p:sldId id="293" r:id="rId7"/>
    <p:sldId id="290" r:id="rId8"/>
    <p:sldId id="291" r:id="rId9"/>
    <p:sldId id="294" r:id="rId10"/>
    <p:sldId id="295" r:id="rId11"/>
    <p:sldId id="292" r:id="rId12"/>
    <p:sldId id="296" r:id="rId13"/>
    <p:sldId id="288" r:id="rId14"/>
    <p:sldId id="289" r:id="rId15"/>
    <p:sldId id="28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/>
    <p:restoredTop sz="92241"/>
  </p:normalViewPr>
  <p:slideViewPr>
    <p:cSldViewPr snapToGrid="0" snapToObjects="1">
      <p:cViewPr>
        <p:scale>
          <a:sx n="92" d="100"/>
          <a:sy n="92" d="100"/>
        </p:scale>
        <p:origin x="8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SVM:</a:t>
            </a:r>
          </a:p>
          <a:p>
            <a:r>
              <a:rPr lang="en-US" dirty="0" smtClean="0"/>
              <a:t>SW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 = 10000, </a:t>
            </a:r>
            <a:r>
              <a:rPr lang="en-US" b="1" baseline="0" dirty="0" smtClean="0">
                <a:sym typeface="Wingdings"/>
              </a:rPr>
              <a:t>Gamma</a:t>
            </a:r>
            <a:r>
              <a:rPr lang="en-US" baseline="0" dirty="0" smtClean="0">
                <a:sym typeface="Wingdings"/>
              </a:rPr>
              <a:t> = 0.5, </a:t>
            </a:r>
            <a:r>
              <a:rPr lang="en-US" b="1" baseline="0" dirty="0" smtClean="0">
                <a:sym typeface="Wingdings"/>
              </a:rPr>
              <a:t>Kernel</a:t>
            </a:r>
            <a:r>
              <a:rPr lang="en-US" baseline="0" dirty="0" smtClean="0">
                <a:sym typeface="Wingdings"/>
              </a:rPr>
              <a:t> = RBF</a:t>
            </a:r>
          </a:p>
          <a:p>
            <a:r>
              <a:rPr lang="en-US" baseline="0" dirty="0" smtClean="0">
                <a:sym typeface="Wingdings"/>
              </a:rPr>
              <a:t>SP  </a:t>
            </a:r>
            <a:r>
              <a:rPr lang="en-US" b="1" baseline="0" dirty="0" smtClean="0">
                <a:sym typeface="Wingdings"/>
              </a:rPr>
              <a:t>C </a:t>
            </a:r>
            <a:r>
              <a:rPr lang="en-US" baseline="0" dirty="0" smtClean="0">
                <a:sym typeface="Wingdings"/>
              </a:rPr>
              <a:t>= 10000, </a:t>
            </a:r>
            <a:r>
              <a:rPr lang="en-US" b="1" baseline="0" dirty="0" smtClean="0">
                <a:sym typeface="Wingdings"/>
              </a:rPr>
              <a:t>Gamma </a:t>
            </a:r>
            <a:r>
              <a:rPr lang="en-US" baseline="0" dirty="0" smtClean="0">
                <a:sym typeface="Wingdings"/>
              </a:rPr>
              <a:t>= 1, </a:t>
            </a:r>
            <a:r>
              <a:rPr lang="en-US" b="1" baseline="0" dirty="0" smtClean="0">
                <a:sym typeface="Wingdings"/>
              </a:rPr>
              <a:t>Kernel </a:t>
            </a:r>
            <a:r>
              <a:rPr lang="en-US" baseline="0" dirty="0" smtClean="0">
                <a:sym typeface="Wingdings"/>
              </a:rPr>
              <a:t>= Poly, </a:t>
            </a:r>
            <a:r>
              <a:rPr lang="en-US" b="1" baseline="0" dirty="0" smtClean="0">
                <a:sym typeface="Wingdings"/>
              </a:rPr>
              <a:t>Degree</a:t>
            </a:r>
            <a:r>
              <a:rPr lang="en-US" baseline="0" dirty="0" smtClean="0">
                <a:sym typeface="Wingdings"/>
              </a:rPr>
              <a:t> = 7</a:t>
            </a:r>
          </a:p>
          <a:p>
            <a:r>
              <a:rPr lang="en-US" baseline="0" dirty="0" smtClean="0">
                <a:sym typeface="Wingdings"/>
              </a:rPr>
              <a:t>SP + SW  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 = 50, </a:t>
            </a:r>
            <a:r>
              <a:rPr lang="en-US" b="1" baseline="0" dirty="0" smtClean="0">
                <a:sym typeface="Wingdings"/>
              </a:rPr>
              <a:t>Gamma </a:t>
            </a:r>
            <a:r>
              <a:rPr lang="en-US" baseline="0" dirty="0" smtClean="0">
                <a:sym typeface="Wingdings"/>
              </a:rPr>
              <a:t>= 1, </a:t>
            </a:r>
            <a:r>
              <a:rPr lang="en-US" b="1" baseline="0" dirty="0" smtClean="0">
                <a:sym typeface="Wingdings"/>
              </a:rPr>
              <a:t>Kernel </a:t>
            </a:r>
            <a:r>
              <a:rPr lang="en-US" baseline="0" dirty="0" smtClean="0">
                <a:sym typeface="Wingdings"/>
              </a:rPr>
              <a:t>= RBF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="1" dirty="0" smtClean="0"/>
              <a:t>RF:</a:t>
            </a:r>
          </a:p>
          <a:p>
            <a:r>
              <a:rPr lang="en-US" dirty="0" smtClean="0"/>
              <a:t>SW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="1" baseline="0" dirty="0" smtClean="0">
                <a:sym typeface="Wingdings"/>
              </a:rPr>
              <a:t>n</a:t>
            </a:r>
            <a:r>
              <a:rPr lang="en-US" baseline="0" dirty="0" smtClean="0">
                <a:sym typeface="Wingdings"/>
              </a:rPr>
              <a:t> = 1000</a:t>
            </a:r>
          </a:p>
          <a:p>
            <a:r>
              <a:rPr lang="en-US" baseline="0" dirty="0" smtClean="0">
                <a:sym typeface="Wingdings"/>
              </a:rPr>
              <a:t>SP  </a:t>
            </a:r>
            <a:r>
              <a:rPr lang="en-US" b="1" baseline="0" dirty="0" smtClean="0">
                <a:sym typeface="Wingdings"/>
              </a:rPr>
              <a:t>n </a:t>
            </a:r>
            <a:r>
              <a:rPr lang="en-US" baseline="0" dirty="0" smtClean="0">
                <a:sym typeface="Wingdings"/>
              </a:rPr>
              <a:t>= 1000</a:t>
            </a:r>
          </a:p>
          <a:p>
            <a:r>
              <a:rPr lang="en-US" baseline="0" dirty="0" smtClean="0">
                <a:sym typeface="Wingdings"/>
              </a:rPr>
              <a:t>SP + SW  </a:t>
            </a:r>
            <a:r>
              <a:rPr lang="en-US" b="1" baseline="0" dirty="0" smtClean="0">
                <a:sym typeface="Wingdings"/>
              </a:rPr>
              <a:t>n</a:t>
            </a:r>
            <a:r>
              <a:rPr lang="en-US" baseline="0" dirty="0" smtClean="0">
                <a:sym typeface="Wingdings"/>
              </a:rPr>
              <a:t> = 1000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Going Upstairs, Going Downstairs </a:t>
            </a:r>
            <a:r>
              <a:rPr lang="en-US" dirty="0" smtClean="0">
                <a:sym typeface="Wingdings"/>
              </a:rPr>
              <a:t> confused with Walking and Running</a:t>
            </a:r>
          </a:p>
          <a:p>
            <a:r>
              <a:rPr lang="en-US" dirty="0" smtClean="0">
                <a:sym typeface="Wingdings"/>
              </a:rPr>
              <a:t>Removing </a:t>
            </a:r>
            <a:r>
              <a:rPr lang="en-US" b="1" dirty="0" smtClean="0">
                <a:sym typeface="Wingdings"/>
              </a:rPr>
              <a:t>Food Preparation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</a:t>
            </a:r>
            <a:r>
              <a:rPr lang="en-US" b="1" dirty="0" smtClean="0">
                <a:sym typeface="Wingdings"/>
              </a:rPr>
              <a:t>Folding </a:t>
            </a:r>
            <a:r>
              <a:rPr lang="en-US" dirty="0" smtClean="0">
                <a:sym typeface="Wingdings"/>
              </a:rPr>
              <a:t>boosts up the results</a:t>
            </a:r>
          </a:p>
          <a:p>
            <a:pPr lvl="1"/>
            <a:r>
              <a:rPr lang="en-US" dirty="0" smtClean="0">
                <a:sym typeface="Wingdings"/>
              </a:rPr>
              <a:t>Confused with Standing</a:t>
            </a:r>
          </a:p>
          <a:p>
            <a:r>
              <a:rPr lang="en-US" b="1" dirty="0" smtClean="0">
                <a:sym typeface="Wingdings"/>
              </a:rPr>
              <a:t>Eating, Writing, Reading, Typing</a:t>
            </a:r>
            <a:r>
              <a:rPr lang="en-US" dirty="0" smtClean="0">
                <a:sym typeface="Wingdings"/>
              </a:rPr>
              <a:t>  confused with Sitting and Lying</a:t>
            </a:r>
          </a:p>
          <a:p>
            <a:pPr lvl="1"/>
            <a:r>
              <a:rPr lang="en-US" dirty="0" smtClean="0">
                <a:sym typeface="Wingdings"/>
              </a:rPr>
              <a:t>Most likely because they are sitting based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Confusion Matrix (SP + SW) - Edwin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test subject will have different “major </a:t>
            </a:r>
            <a:r>
              <a:rPr lang="en-US" b="1" dirty="0" smtClean="0"/>
              <a:t>wrong activity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Expected as that subject’s behavior may not be captured by other subjects</a:t>
            </a:r>
          </a:p>
          <a:p>
            <a:r>
              <a:rPr lang="en-US" dirty="0" smtClean="0"/>
              <a:t>Results have improved significantly by adding more subjects</a:t>
            </a:r>
          </a:p>
          <a:p>
            <a:r>
              <a:rPr lang="en-US" dirty="0" smtClean="0"/>
              <a:t>The results may be improved further with even more subjects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0909" y="0"/>
            <a:ext cx="12118816" cy="72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LOO for All Activities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 Time Monitoring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fact that there is a maximum connection limitation imposed by the tunnel provider, </a:t>
            </a:r>
            <a:r>
              <a:rPr lang="en-US" b="1" dirty="0" smtClean="0"/>
              <a:t>data is still 2 seconds</a:t>
            </a:r>
            <a:r>
              <a:rPr lang="en-US" dirty="0" smtClean="0"/>
              <a:t>, but it is </a:t>
            </a:r>
            <a:r>
              <a:rPr lang="en-US" b="1" dirty="0" smtClean="0"/>
              <a:t>sent to the server every 3 seconds.</a:t>
            </a:r>
          </a:p>
          <a:p>
            <a:r>
              <a:rPr lang="en-US" b="1" dirty="0" smtClean="0"/>
              <a:t>Pipeline:</a:t>
            </a:r>
          </a:p>
          <a:p>
            <a:pPr lvl="1"/>
            <a:r>
              <a:rPr lang="en-US" dirty="0" smtClean="0"/>
              <a:t>Data sent from SP and SW, stored in the DB</a:t>
            </a:r>
          </a:p>
          <a:p>
            <a:pPr lvl="1"/>
            <a:r>
              <a:rPr lang="en-US" dirty="0" smtClean="0"/>
              <a:t>A worker thread will periodically process the next dataset</a:t>
            </a:r>
          </a:p>
          <a:p>
            <a:pPr lvl="2"/>
            <a:r>
              <a:rPr lang="en-US" dirty="0" smtClean="0"/>
              <a:t>Sampling (10 Hz), Feature Generation </a:t>
            </a:r>
            <a:r>
              <a:rPr lang="en-US" dirty="0" smtClean="0">
                <a:sym typeface="Wingdings"/>
              </a:rPr>
              <a:t>exactly the same as K-Fold pre-processing</a:t>
            </a:r>
          </a:p>
          <a:p>
            <a:pPr lvl="1"/>
            <a:r>
              <a:rPr lang="en-US" dirty="0" smtClean="0">
                <a:sym typeface="Wingdings"/>
              </a:rPr>
              <a:t>Predicted using a </a:t>
            </a:r>
            <a:r>
              <a:rPr lang="en-US" b="1" u="sng" dirty="0" smtClean="0">
                <a:sym typeface="Wingdings"/>
              </a:rPr>
              <a:t>Random Forest</a:t>
            </a:r>
            <a:r>
              <a:rPr lang="en-US" dirty="0" smtClean="0">
                <a:sym typeface="Wingdings"/>
              </a:rPr>
              <a:t> model trained on </a:t>
            </a:r>
            <a:r>
              <a:rPr lang="en-US" b="1" u="sng" dirty="0" smtClean="0">
                <a:sym typeface="Wingdings"/>
              </a:rPr>
              <a:t>combined full data</a:t>
            </a:r>
            <a:r>
              <a:rPr lang="en-US" b="1" dirty="0" smtClean="0">
                <a:sym typeface="Wingdings"/>
              </a:rPr>
              <a:t> (6 persons)</a:t>
            </a:r>
            <a:r>
              <a:rPr lang="en-US" dirty="0" smtClean="0">
                <a:sym typeface="Wingdings"/>
              </a:rPr>
              <a:t>!</a:t>
            </a:r>
          </a:p>
          <a:p>
            <a:pPr lvl="2"/>
            <a:r>
              <a:rPr lang="en-US" dirty="0" smtClean="0">
                <a:sym typeface="Wingdings"/>
              </a:rPr>
              <a:t>Use RF since it is easier to find the best parameter (only number of decision trees)</a:t>
            </a:r>
          </a:p>
          <a:p>
            <a:pPr lvl="1"/>
            <a:r>
              <a:rPr lang="en-US" dirty="0" smtClean="0"/>
              <a:t>Sent to the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Real Time Monitoring Demo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/>
          <a:lstStyle/>
          <a:p>
            <a:r>
              <a:rPr lang="en-US" b="1" dirty="0" smtClean="0"/>
              <a:t>Let</a:t>
            </a:r>
            <a:r>
              <a:rPr lang="en-US" dirty="0" smtClean="0"/>
              <a:t>: n = number of persons</a:t>
            </a:r>
          </a:p>
          <a:p>
            <a:r>
              <a:rPr lang="en-US" b="1" dirty="0" smtClean="0"/>
              <a:t>Total Activities Time = </a:t>
            </a:r>
            <a:r>
              <a:rPr lang="en-US" dirty="0" smtClean="0"/>
              <a:t> 45 minutes</a:t>
            </a:r>
          </a:p>
          <a:p>
            <a:r>
              <a:rPr lang="en-US" b="1" dirty="0" smtClean="0"/>
              <a:t>Initial setup = </a:t>
            </a:r>
            <a:r>
              <a:rPr lang="en-US" dirty="0" smtClean="0"/>
              <a:t>10 minutes</a:t>
            </a:r>
          </a:p>
          <a:p>
            <a:r>
              <a:rPr lang="en-US" b="1" dirty="0" smtClean="0"/>
              <a:t>Sending data + preparing for next activity = </a:t>
            </a:r>
            <a:r>
              <a:rPr lang="en-US" dirty="0" smtClean="0"/>
              <a:t>~2 minutes</a:t>
            </a:r>
          </a:p>
          <a:p>
            <a:r>
              <a:rPr lang="en-US" b="1" dirty="0" smtClean="0"/>
              <a:t>TOTAL TIME NEEDED = </a:t>
            </a:r>
            <a:r>
              <a:rPr lang="en-US" dirty="0" smtClean="0"/>
              <a:t>10 + [45 + 2 x 14] = </a:t>
            </a:r>
            <a:r>
              <a:rPr lang="en-US" i="1" u="sng" dirty="0" smtClean="0"/>
              <a:t>83 minutes / person</a:t>
            </a:r>
            <a:endParaRPr lang="en-US" b="1" i="1" u="sng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Potential Issues with Self Data Collection:</a:t>
            </a:r>
          </a:p>
          <a:p>
            <a:pPr lvl="1"/>
            <a:r>
              <a:rPr lang="en-US" dirty="0" smtClean="0"/>
              <a:t>System setup (need to install frameworks, server setup, etc.)</a:t>
            </a:r>
          </a:p>
          <a:p>
            <a:pPr lvl="1"/>
            <a:r>
              <a:rPr lang="en-US" dirty="0" smtClean="0"/>
              <a:t>Participant is not used to the data collection procedure and may </a:t>
            </a:r>
            <a:r>
              <a:rPr lang="en-US" b="1" u="sng" dirty="0" smtClean="0"/>
              <a:t>miss a few preparation steps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938164" cy="4351338"/>
          </a:xfrm>
        </p:spPr>
        <p:txBody>
          <a:bodyPr/>
          <a:lstStyle/>
          <a:p>
            <a:r>
              <a:rPr lang="en-US" b="1" dirty="0" smtClean="0"/>
              <a:t>Gather more friends’ data</a:t>
            </a:r>
          </a:p>
          <a:p>
            <a:pPr lvl="1"/>
            <a:r>
              <a:rPr lang="en-US" dirty="0" smtClean="0"/>
              <a:t>Target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 smtClean="0"/>
              <a:t> 10 friends before 22 December 2016</a:t>
            </a:r>
          </a:p>
          <a:p>
            <a:pPr lvl="1"/>
            <a:r>
              <a:rPr lang="en-US" dirty="0" smtClean="0"/>
              <a:t>More subjects = more behaviors covered = better LOO results!</a:t>
            </a:r>
            <a:endParaRPr lang="en-US" dirty="0" smtClean="0"/>
          </a:p>
          <a:p>
            <a:r>
              <a:rPr lang="en-US" b="1" dirty="0" smtClean="0"/>
              <a:t>Try out Dr. Wang’s method of adding the same data but with different axes permutations</a:t>
            </a:r>
          </a:p>
          <a:p>
            <a:pPr lvl="1"/>
            <a:r>
              <a:rPr lang="en-US" dirty="0" smtClean="0"/>
              <a:t>Add (X, Y, Z), (Y, X, Z), etc.</a:t>
            </a:r>
          </a:p>
          <a:p>
            <a:pPr lvl="1"/>
            <a:r>
              <a:rPr lang="en-US" dirty="0" smtClean="0"/>
              <a:t>Generate features (other than correlations) for all permutations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persons </a:t>
            </a:r>
            <a:r>
              <a:rPr lang="mr-IN" dirty="0" smtClean="0"/>
              <a:t>–</a:t>
            </a:r>
            <a:r>
              <a:rPr lang="en-US" dirty="0" smtClean="0"/>
              <a:t> including myself (3 males, 3 females, 19-21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Number of Minutes:</a:t>
            </a:r>
          </a:p>
          <a:p>
            <a:pPr lvl="2"/>
            <a:r>
              <a:rPr lang="en-US" b="1" dirty="0" smtClean="0"/>
              <a:t>Edwin: </a:t>
            </a:r>
            <a:r>
              <a:rPr lang="en-US" dirty="0" smtClean="0"/>
              <a:t>89 mins</a:t>
            </a:r>
          </a:p>
          <a:p>
            <a:pPr lvl="2"/>
            <a:r>
              <a:rPr lang="en-US" b="1" dirty="0" err="1" smtClean="0"/>
              <a:t>Richsen</a:t>
            </a:r>
            <a:r>
              <a:rPr lang="en-US" b="1" dirty="0" smtClean="0"/>
              <a:t>: </a:t>
            </a:r>
            <a:r>
              <a:rPr lang="en-US" dirty="0" smtClean="0"/>
              <a:t>90 mins</a:t>
            </a:r>
            <a:endParaRPr lang="en-US" b="1" dirty="0" smtClean="0"/>
          </a:p>
          <a:p>
            <a:pPr lvl="2"/>
            <a:r>
              <a:rPr lang="en-US" b="1" dirty="0" smtClean="0"/>
              <a:t>Lauren: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err="1" smtClean="0"/>
              <a:t>Shelina</a:t>
            </a:r>
            <a:r>
              <a:rPr lang="en-US" b="1" dirty="0" smtClean="0"/>
              <a:t>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err="1" smtClean="0"/>
              <a:t>Mellita</a:t>
            </a:r>
            <a:r>
              <a:rPr lang="en-US" b="1" dirty="0" smtClean="0"/>
              <a:t>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Nikolas: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smtClean="0"/>
              <a:t>TOTAL: </a:t>
            </a:r>
            <a:r>
              <a:rPr lang="en-US" b="1" i="1" u="sng" dirty="0" smtClean="0"/>
              <a:t>357.5 mins</a:t>
            </a:r>
          </a:p>
        </p:txBody>
      </p:sp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5-Fold on </a:t>
            </a:r>
            <a:r>
              <a:rPr lang="en-US" b="1" u="sng" dirty="0"/>
              <a:t>Single</a:t>
            </a:r>
            <a:r>
              <a:rPr lang="en-US" b="1" dirty="0"/>
              <a:t> Dataset (Edwin’s Dataset)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r>
              <a:rPr lang="en-US" dirty="0" smtClean="0"/>
              <a:t>15 activities, Sampling @ 10 Hz, Window size = 2s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460784"/>
              <a:ext cx="10603345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 Forest (n = 300)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98.09%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0.52% 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93.20%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0.88%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94.70%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0.37%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SVM (C</a:t>
                          </a:r>
                          <a:r>
                            <a:rPr lang="en-US" sz="2400" baseline="0" dirty="0" smtClean="0"/>
                            <a:t> = 550, 1200, 1150)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98.15%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0.34%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89.91%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0.75%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91.97%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Gaussian Naive</a:t>
                          </a:r>
                          <a:r>
                            <a:rPr lang="en-US" sz="2400" baseline="0" dirty="0" smtClean="0"/>
                            <a:t>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92.96%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78.46%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0.56%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85.61%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1.40%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Multinomial</a:t>
                          </a:r>
                          <a:r>
                            <a:rPr lang="en-US" sz="2400" baseline="0" dirty="0" smtClean="0"/>
                            <a:t> Naive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75.59%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3.14%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48.25%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3.02%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61.46%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2.70%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 Layer Perceptron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98.22%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+mn-lt"/>
                              <a:ea typeface="Cambria Math" charset="0"/>
                              <a:cs typeface="Cambria Math" charset="0"/>
                            </a:rPr>
                            <a:t>87.82%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0.92%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91.26%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1.20%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36633"/>
                  </p:ext>
                </p:extLst>
              </p:nvPr>
            </p:nvGraphicFramePr>
            <p:xfrm>
              <a:off x="1117599" y="2460784"/>
              <a:ext cx="10603345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 Forest (n = </a:t>
                          </a:r>
                          <a:r>
                            <a:rPr lang="en-US" sz="2400" dirty="0" smtClean="0"/>
                            <a:t>300</a:t>
                          </a:r>
                          <a:r>
                            <a:rPr lang="en-US" sz="2400" dirty="0" smtClean="0"/>
                            <a:t>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98458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189333" r="-101042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189333" r="-1042" b="-4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SVM (C</a:t>
                          </a:r>
                          <a:r>
                            <a:rPr lang="en-US" sz="2400" baseline="0" dirty="0" smtClean="0"/>
                            <a:t> = </a:t>
                          </a:r>
                          <a:r>
                            <a:rPr lang="en-US" sz="2400" baseline="0" dirty="0" smtClean="0"/>
                            <a:t>550, 1200, 1150)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5526" r="-198458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285526" r="-101042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285526" r="-1042" b="-326316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Gaussian Naive</a:t>
                          </a:r>
                          <a:r>
                            <a:rPr lang="en-US" sz="2400" baseline="0" dirty="0" smtClean="0"/>
                            <a:t>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90667" r="-19845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390667" r="-10104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390667" r="-1042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Multinomial</a:t>
                          </a:r>
                          <a:r>
                            <a:rPr lang="en-US" sz="2400" baseline="0" dirty="0" smtClean="0"/>
                            <a:t> Naive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98458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490667" r="-10104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490667" r="-1042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 Layer Perceptron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9845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590667" r="-101042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590667" r="-1042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14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</a:t>
            </a:r>
            <a:r>
              <a:rPr lang="en-US" b="1" dirty="0" smtClean="0"/>
              <a:t>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(6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dirty="0" smtClean="0"/>
              <a:t>15 activities, Sampling @ 10 Hz, Window size = </a:t>
            </a:r>
            <a:r>
              <a:rPr lang="en-US" dirty="0" smtClean="0"/>
              <a:t>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ym typeface="Wingdings"/>
              </a:rPr>
              <a:t>For comparison with the </a:t>
            </a:r>
            <a:r>
              <a:rPr lang="en-US" b="1" i="1" u="sng" dirty="0" smtClean="0">
                <a:sym typeface="Wingdings"/>
              </a:rPr>
              <a:t>Single Dataset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+mn-lt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+mn-lt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+mn-lt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+mn-lt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+mn-lt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+mn-lt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32095"/>
                  </p:ext>
                </p:extLst>
              </p:nvPr>
            </p:nvGraphicFramePr>
            <p:xfrm>
              <a:off x="1117598" y="4674632"/>
              <a:ext cx="10603345" cy="1889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Models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Random </a:t>
                          </a:r>
                          <a:r>
                            <a:rPr lang="en-US" sz="2000" dirty="0" smtClean="0"/>
                            <a:t>Forest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98.09%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0.52% 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93.20%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0.88%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94.70%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SVM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98.15%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89.91%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91.97%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Multi Layer Perceptron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98.22%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87.82%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0.92%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91.26%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smtClean="0"/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32095"/>
                  </p:ext>
                </p:extLst>
              </p:nvPr>
            </p:nvGraphicFramePr>
            <p:xfrm>
              <a:off x="1117598" y="4674632"/>
              <a:ext cx="10603345" cy="1889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Models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Random </a:t>
                          </a:r>
                          <a:r>
                            <a:rPr lang="en-US" sz="2000" dirty="0" smtClean="0"/>
                            <a:t>Forest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2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SVM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Multi Layer Perceptron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386154" r="-1984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386154" r="-10104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386154" r="-1042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77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Slightly lower </a:t>
            </a:r>
            <a:r>
              <a:rPr lang="en-US" dirty="0" smtClean="0"/>
              <a:t>compared to single dataset K-Fold</a:t>
            </a:r>
          </a:p>
          <a:p>
            <a:r>
              <a:rPr lang="en-US" b="1" dirty="0" smtClean="0"/>
              <a:t>RF model </a:t>
            </a:r>
            <a:r>
              <a:rPr lang="en-US" dirty="0" smtClean="0"/>
              <a:t>trained using SW data is now lower than if using SP data</a:t>
            </a:r>
          </a:p>
          <a:p>
            <a:pPr lvl="1"/>
            <a:r>
              <a:rPr lang="en-US" b="1" dirty="0" smtClean="0"/>
              <a:t>More variance </a:t>
            </a:r>
            <a:r>
              <a:rPr lang="en-US" dirty="0" smtClean="0"/>
              <a:t>due to multiple data subjects involved</a:t>
            </a:r>
          </a:p>
          <a:p>
            <a:r>
              <a:rPr lang="en-US" dirty="0" smtClean="0"/>
              <a:t>In general, it is still </a:t>
            </a:r>
            <a:r>
              <a:rPr lang="en-US" b="1" dirty="0" smtClean="0"/>
              <a:t>good enough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 with Selected Activities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666818"/>
          </a:xfrm>
        </p:spPr>
        <p:txBody>
          <a:bodyPr/>
          <a:lstStyle/>
          <a:p>
            <a:r>
              <a:rPr lang="en-US" b="1" dirty="0" smtClean="0"/>
              <a:t>5 basic activities:</a:t>
            </a:r>
            <a:r>
              <a:rPr lang="en-US" dirty="0" smtClean="0"/>
              <a:t> standing, sitting, lying down, walking, running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n = 1000, 3 times per subject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175723"/>
                  </p:ext>
                </p:extLst>
              </p:nvPr>
            </p:nvGraphicFramePr>
            <p:xfrm>
              <a:off x="838200" y="2541531"/>
              <a:ext cx="1082732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7431"/>
                    <a:gridCol w="2419916"/>
                    <a:gridCol w="2390584"/>
                    <a:gridCol w="238939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87.15%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1.18%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89.31%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0.03%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89.33%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98.66%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0..05%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95.62%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0.46%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100.00%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99.54%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100.00%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95.01%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0.15%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94.97%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0.21%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100.00%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100.00%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97.24%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88.10%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0.05%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79.84%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79.57%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0.05%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76.96%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0.09%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93.44%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92.05%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91.67%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175723"/>
                  </p:ext>
                </p:extLst>
              </p:nvPr>
            </p:nvGraphicFramePr>
            <p:xfrm>
              <a:off x="838200" y="2541531"/>
              <a:ext cx="1082732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7431"/>
                    <a:gridCol w="2419916"/>
                    <a:gridCol w="2390584"/>
                    <a:gridCol w="238939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749" t="-189333" r="-197990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571" t="-189333" r="-101020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571" t="-189333" r="-1020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749" t="-289333" r="-197990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571" t="-289333" r="-101020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571" t="-289333" r="-1020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749" t="-384211" r="-197990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571" t="-384211" r="-101020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571" t="-384211" r="-1020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749" t="-490667" r="-19799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571" t="-490667" r="-10102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571" t="-490667" r="-102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749" t="-590667" r="-19799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571" t="-590667" r="-10102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571" t="-590667" r="-102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9749" t="-690667" r="-1979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571" t="-690667" r="-10102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571" t="-690667" r="-102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93.44%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92.05%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91.67%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9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 with Selected Activities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694527"/>
          </a:xfrm>
        </p:spPr>
        <p:txBody>
          <a:bodyPr/>
          <a:lstStyle/>
          <a:p>
            <a:r>
              <a:rPr lang="en-US" dirty="0" smtClean="0"/>
              <a:t>5 Basic Activities + Going Upstairs + Going Downstairs</a:t>
            </a:r>
          </a:p>
          <a:p>
            <a:r>
              <a:rPr lang="en-US" b="1" dirty="0"/>
              <a:t>Random Forest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n = 2000, 3 </a:t>
            </a:r>
            <a:r>
              <a:rPr lang="en-US" dirty="0">
                <a:sym typeface="Wingdings"/>
              </a:rPr>
              <a:t>times per subject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793070"/>
                  </p:ext>
                </p:extLst>
              </p:nvPr>
            </p:nvGraphicFramePr>
            <p:xfrm>
              <a:off x="838200" y="2541531"/>
              <a:ext cx="10603345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0.77%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75.22%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0.13%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78.82%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91.14%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0.27%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77.81%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0.16%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80.49%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0.04%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96.04%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0.08%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91.71%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89.72%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81.21%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74.01%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0.22%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0.26%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83.12%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80.81%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68.73%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0.24%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76.33%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69.65%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0.18%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64.50%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84.51%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78.20%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78.14%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793070"/>
                  </p:ext>
                </p:extLst>
              </p:nvPr>
            </p:nvGraphicFramePr>
            <p:xfrm>
              <a:off x="838200" y="2541531"/>
              <a:ext cx="10603345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98715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189333" r="-101302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189333" r="-1302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98715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289333" r="-101302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289333" r="-1302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9871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384211" r="-10130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384211" r="-1302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9871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490667" r="-10130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490667" r="-1302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9871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590667" r="-10130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590667" r="-1302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9871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690667" r="-10130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690667" r="-1302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84.51%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78.20%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78.14%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51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 for All Activities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694527"/>
          </a:xfrm>
        </p:spPr>
        <p:txBody>
          <a:bodyPr/>
          <a:lstStyle/>
          <a:p>
            <a:r>
              <a:rPr lang="en-US" dirty="0" smtClean="0"/>
              <a:t>15 Activities</a:t>
            </a:r>
          </a:p>
          <a:p>
            <a:r>
              <a:rPr lang="en-US" b="1" dirty="0"/>
              <a:t>Random Forest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2000 estimators, 3 </a:t>
            </a:r>
            <a:r>
              <a:rPr lang="en-US" dirty="0">
                <a:sym typeface="Wingdings"/>
              </a:rPr>
              <a:t>times per subject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443370"/>
                  </p:ext>
                </p:extLst>
              </p:nvPr>
            </p:nvGraphicFramePr>
            <p:xfrm>
              <a:off x="838200" y="2541531"/>
              <a:ext cx="10603345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45.14%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77.44%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74.26%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0.53%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34.54%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0.05%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69.18%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0.26%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0.08%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55.52%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0.07%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70.07%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0.03%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78.96%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0.19%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59.40%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76.50%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0.08%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48.69%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70.76%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0.15%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76.80%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0.47%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34.91%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72.92%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0.10%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77.84%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46.37%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72.81%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443370"/>
                  </p:ext>
                </p:extLst>
              </p:nvPr>
            </p:nvGraphicFramePr>
            <p:xfrm>
              <a:off x="838200" y="2541531"/>
              <a:ext cx="10603345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98715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189333" r="-101302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189333" r="-1302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98715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289333" r="-101302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289333" r="-1302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9871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384211" r="-10130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384211" r="-1302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9871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490667" r="-10130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490667" r="-1302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9871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590667" r="-10130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590667" r="-1302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9871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690667" r="-10130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690667" r="-1302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77.84%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46.37%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72.81%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5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1358</Words>
  <Application>Microsoft Macintosh PowerPoint</Application>
  <PresentationFormat>Widescreen</PresentationFormat>
  <Paragraphs>281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5-Fold on Single Dataset (Edwin’s Dataset)</vt:lpstr>
      <vt:lpstr>5-Fold CV on Combined Dataset (6 persons)</vt:lpstr>
      <vt:lpstr>Observations</vt:lpstr>
      <vt:lpstr>LOO with Selected Activities</vt:lpstr>
      <vt:lpstr>LOO with Selected Activities</vt:lpstr>
      <vt:lpstr>LOO for All Activities</vt:lpstr>
      <vt:lpstr>Observations</vt:lpstr>
      <vt:lpstr>Confusion Matrix (SP + SW) - Edwin</vt:lpstr>
      <vt:lpstr>PowerPoint Presentation</vt:lpstr>
      <vt:lpstr>Real Time Monitoring</vt:lpstr>
      <vt:lpstr>Real Time Monitoring Demo</vt:lpstr>
      <vt:lpstr>Data Collection Plan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136</cp:revision>
  <dcterms:created xsi:type="dcterms:W3CDTF">2016-09-28T16:30:41Z</dcterms:created>
  <dcterms:modified xsi:type="dcterms:W3CDTF">2016-12-15T06:52:49Z</dcterms:modified>
</cp:coreProperties>
</file>