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63" r:id="rId4"/>
    <p:sldId id="264" r:id="rId5"/>
    <p:sldId id="265" r:id="rId6"/>
    <p:sldId id="257" r:id="rId7"/>
    <p:sldId id="258" r:id="rId8"/>
    <p:sldId id="260" r:id="rId9"/>
    <p:sldId id="261" r:id="rId10"/>
    <p:sldId id="262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33"/>
    <p:restoredTop sz="94681"/>
  </p:normalViewPr>
  <p:slideViewPr>
    <p:cSldViewPr snapToGrid="0" snapToObjects="1">
      <p:cViewPr>
        <p:scale>
          <a:sx n="108" d="100"/>
          <a:sy n="108" d="100"/>
        </p:scale>
        <p:origin x="520" y="-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524EB-21DC-D649-8E16-5593587A66FB}" type="datetimeFigureOut">
              <a:rPr lang="en-US" smtClean="0"/>
              <a:t>1/12/17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655BA-FDF9-F04F-A653-C6C23A6BA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34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3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19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655BA-FDF9-F04F-A653-C6C23A6BA9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4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5A05-A171-7A40-87C1-82F3DC709F69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5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5A05-A171-7A40-87C1-82F3DC709F69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40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5A05-A171-7A40-87C1-82F3DC709F69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38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5A05-A171-7A40-87C1-82F3DC709F69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05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5A05-A171-7A40-87C1-82F3DC709F69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6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5A05-A171-7A40-87C1-82F3DC709F69}" type="datetimeFigureOut">
              <a:rPr lang="en-US" smtClean="0"/>
              <a:t>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12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5A05-A171-7A40-87C1-82F3DC709F69}" type="datetimeFigureOut">
              <a:rPr lang="en-US" smtClean="0"/>
              <a:t>1/12/17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5A05-A171-7A40-87C1-82F3DC709F69}" type="datetimeFigureOut">
              <a:rPr lang="en-US" smtClean="0"/>
              <a:t>1/12/17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3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5A05-A171-7A40-87C1-82F3DC709F69}" type="datetimeFigureOut">
              <a:rPr lang="en-US" smtClean="0"/>
              <a:t>1/12/17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5A05-A171-7A40-87C1-82F3DC709F69}" type="datetimeFigureOut">
              <a:rPr lang="en-US" smtClean="0"/>
              <a:t>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45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5A05-A171-7A40-87C1-82F3DC709F69}" type="datetimeFigureOut">
              <a:rPr lang="en-US" smtClean="0"/>
              <a:t>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1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C5A05-A171-7A40-87C1-82F3DC709F69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A5963-2FA6-0643-A4A4-7C2DBE3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70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Human Activity Recognition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Edwin </a:t>
            </a:r>
            <a:r>
              <a:rPr lang="en-US" dirty="0" err="1" smtClean="0"/>
              <a:t>Candinegara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(11 PERSONS)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SVM </a:t>
            </a:r>
            <a:r>
              <a:rPr lang="en-US" sz="2400" dirty="0" smtClean="0">
                <a:sym typeface="Wingdings"/>
              </a:rPr>
              <a:t> C = 1, Gamma = 0.1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876708"/>
                  </p:ext>
                </p:extLst>
              </p:nvPr>
            </p:nvGraphicFramePr>
            <p:xfrm>
              <a:off x="1434882" y="2527676"/>
              <a:ext cx="9322236" cy="3474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85.72%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81.27%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75.64%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76.56%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83.01%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69.71%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82.91%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Arianto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75.73%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85.05%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Orlin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76.11%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73.21%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78.63%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dirty="0" smtClean="0"/>
                            <a:t>0.00%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876708"/>
                  </p:ext>
                </p:extLst>
              </p:nvPr>
            </p:nvGraphicFramePr>
            <p:xfrm>
              <a:off x="1434882" y="2527676"/>
              <a:ext cx="9322236" cy="3474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4438" t="-184615" r="-206742" b="-6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0294" t="-184615" r="-1176" b="-6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4438" t="-284615" r="-206742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0294" t="-284615" r="-1176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4438" t="-378788" r="-206742" b="-4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0294" t="-378788" r="-1176" b="-42121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4438" t="-486154" r="-206742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Arianto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0294" t="-486154" r="-1176" b="-3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4438" t="-586154" r="-206742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Orlin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0294" t="-586154" r="-1176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4438" t="-686154" r="-20674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717" t="-786154" r="-368" b="-2769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7220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Questions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Interim report format</a:t>
            </a:r>
          </a:p>
          <a:p>
            <a:pPr lvl="1"/>
            <a:r>
              <a:rPr lang="en-US" dirty="0" smtClean="0"/>
              <a:t>How different it is from the final report?</a:t>
            </a:r>
          </a:p>
          <a:p>
            <a:pPr lvl="1"/>
            <a:r>
              <a:rPr lang="en-US" dirty="0" smtClean="0"/>
              <a:t>How many pages maximum?</a:t>
            </a:r>
          </a:p>
          <a:p>
            <a:pPr lvl="1"/>
            <a:r>
              <a:rPr lang="en-US" dirty="0" smtClean="0"/>
              <a:t>The graders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Any example from previous year?</a:t>
            </a:r>
            <a:endParaRPr lang="en-US" dirty="0" smtClean="0"/>
          </a:p>
          <a:p>
            <a:r>
              <a:rPr lang="en-US" b="1" dirty="0" smtClean="0"/>
              <a:t>How is this project different from other previous studies (not the previous year work)?</a:t>
            </a:r>
          </a:p>
          <a:p>
            <a:pPr lvl="1"/>
            <a:r>
              <a:rPr lang="en-US" dirty="0" smtClean="0"/>
              <a:t>It seems whatever we are doing right now has been done by others as well</a:t>
            </a:r>
          </a:p>
          <a:p>
            <a:pPr lvl="1"/>
            <a:r>
              <a:rPr lang="en-US" dirty="0" smtClean="0"/>
              <a:t>Is it the “trying new features” part (although it may be worse than another study)?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94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What’s next?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Different features?</a:t>
            </a:r>
          </a:p>
          <a:p>
            <a:pPr lvl="1"/>
            <a:r>
              <a:rPr lang="en-US" dirty="0" smtClean="0"/>
              <a:t>Should we reduce the target number of subjects to 15 persons?</a:t>
            </a:r>
          </a:p>
          <a:p>
            <a:pPr lvl="1"/>
            <a:r>
              <a:rPr lang="en-US" dirty="0" smtClean="0"/>
              <a:t>Only then, we can really find out which features improve the results</a:t>
            </a:r>
          </a:p>
          <a:p>
            <a:pPr lvl="1"/>
            <a:r>
              <a:rPr lang="en-US" b="1" i="1" u="sng" dirty="0" smtClean="0"/>
              <a:t>Try including barometer </a:t>
            </a:r>
            <a:r>
              <a:rPr lang="en-US" dirty="0" smtClean="0">
                <a:sym typeface="Wingdings"/>
              </a:rPr>
              <a:t> may help in differentiating running, walking, going downstairs/upstairs</a:t>
            </a:r>
          </a:p>
          <a:p>
            <a:pPr lvl="1"/>
            <a:r>
              <a:rPr lang="en-US" b="1" i="1" u="sng" dirty="0" smtClean="0">
                <a:sym typeface="Wingdings"/>
              </a:rPr>
              <a:t>Try including </a:t>
            </a:r>
            <a:r>
              <a:rPr lang="en-US" b="1" i="1" u="sng" dirty="0" err="1" smtClean="0">
                <a:sym typeface="Wingdings"/>
              </a:rPr>
              <a:t>gyrometer</a:t>
            </a:r>
            <a:r>
              <a:rPr lang="en-US" b="1" i="1" u="sng" dirty="0" smtClean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 to compare with barometer results</a:t>
            </a:r>
            <a:endParaRPr lang="en-US" dirty="0" smtClean="0"/>
          </a:p>
          <a:p>
            <a:r>
              <a:rPr lang="en-US" b="1" dirty="0" smtClean="0"/>
              <a:t>Summarize 1-2 other journals for comparison</a:t>
            </a:r>
          </a:p>
          <a:p>
            <a:r>
              <a:rPr lang="en-US" b="1" dirty="0" smtClean="0"/>
              <a:t>Implementing the smoothing in the real time application</a:t>
            </a:r>
          </a:p>
          <a:p>
            <a:r>
              <a:rPr lang="en-US" b="1" dirty="0" smtClean="0"/>
              <a:t>Interim report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3474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Collection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 smtClean="0"/>
              <a:t>13 </a:t>
            </a:r>
            <a:r>
              <a:rPr lang="en-US" dirty="0" smtClean="0"/>
              <a:t>persons </a:t>
            </a:r>
            <a:r>
              <a:rPr lang="mr-IN" dirty="0" smtClean="0"/>
              <a:t>–</a:t>
            </a:r>
            <a:r>
              <a:rPr lang="en-US" dirty="0" smtClean="0"/>
              <a:t> including myself (</a:t>
            </a:r>
            <a:r>
              <a:rPr lang="en-US" dirty="0"/>
              <a:t>6</a:t>
            </a:r>
            <a:r>
              <a:rPr lang="en-US" dirty="0" smtClean="0"/>
              <a:t> males, </a:t>
            </a:r>
            <a:r>
              <a:rPr lang="en-US" dirty="0" smtClean="0"/>
              <a:t>7 </a:t>
            </a:r>
            <a:r>
              <a:rPr lang="en-US" dirty="0" smtClean="0"/>
              <a:t>females, 19-24 years old)</a:t>
            </a:r>
          </a:p>
          <a:p>
            <a:r>
              <a:rPr lang="en-US" b="1" dirty="0" smtClean="0"/>
              <a:t>Collected Data Summary:</a:t>
            </a:r>
          </a:p>
          <a:p>
            <a:pPr lvl="1"/>
            <a:r>
              <a:rPr lang="en-US" dirty="0" smtClean="0"/>
              <a:t>15 activities / person</a:t>
            </a:r>
          </a:p>
          <a:p>
            <a:pPr lvl="1"/>
            <a:r>
              <a:rPr lang="en-US" b="1" dirty="0" smtClean="0"/>
              <a:t>TOTAL: </a:t>
            </a:r>
            <a:r>
              <a:rPr lang="en-US" b="1" i="1" u="sng" dirty="0" smtClean="0"/>
              <a:t>629 </a:t>
            </a:r>
            <a:r>
              <a:rPr lang="en-US" b="1" i="1" u="sng" dirty="0" smtClean="0"/>
              <a:t>mins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420339"/>
              </p:ext>
            </p:extLst>
          </p:nvPr>
        </p:nvGraphicFramePr>
        <p:xfrm>
          <a:off x="1270001" y="3726100"/>
          <a:ext cx="9772074" cy="2799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679"/>
                <a:gridCol w="1628679"/>
                <a:gridCol w="1628679"/>
                <a:gridCol w="1628679"/>
                <a:gridCol w="1628679"/>
                <a:gridCol w="1628679"/>
              </a:tblGrid>
              <a:tr h="4665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/>
                </a:tc>
              </a:tr>
              <a:tr h="4665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Edwin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Orlin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</a:tr>
              <a:tr h="466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Shelina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Valerie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</a:tr>
              <a:tr h="466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Mellita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Nathania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</a:tr>
              <a:tr h="4665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Nikolas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Andri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665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Samuel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Arianto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34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KFOLD 11 Persons Results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6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5-Fold CV on </a:t>
            </a:r>
            <a:r>
              <a:rPr lang="en-US" b="1" u="sng" dirty="0" smtClean="0"/>
              <a:t>Combined</a:t>
            </a:r>
            <a:r>
              <a:rPr lang="en-US" b="1" dirty="0" smtClean="0"/>
              <a:t> Dataset (</a:t>
            </a:r>
            <a:r>
              <a:rPr lang="en-US" b="1" i="1" u="sng" dirty="0" smtClean="0"/>
              <a:t>11</a:t>
            </a:r>
            <a:r>
              <a:rPr lang="en-US" b="1" dirty="0" smtClean="0"/>
              <a:t> persons)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388"/>
            <a:ext cx="10882744" cy="5032375"/>
          </a:xfrm>
        </p:spPr>
        <p:txBody>
          <a:bodyPr/>
          <a:lstStyle/>
          <a:p>
            <a:r>
              <a:rPr lang="en-US" b="1" dirty="0" smtClean="0"/>
              <a:t>14 activities (WITHOUT EATING)</a:t>
            </a:r>
            <a:r>
              <a:rPr lang="en-US" dirty="0" smtClean="0"/>
              <a:t>, Sampling @ 10 Hz, Window size = 2s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>
                <a:sym typeface="Wingdings"/>
              </a:rPr>
              <a:t>Comparison  14 activities (WITHOUT EATING)</a:t>
            </a:r>
            <a:r>
              <a:rPr lang="en-US" dirty="0" smtClean="0">
                <a:sym typeface="Wingdings"/>
              </a:rPr>
              <a:t>, </a:t>
            </a:r>
            <a:r>
              <a:rPr lang="en-US" b="1" i="1" u="sng" dirty="0" smtClean="0">
                <a:sym typeface="Wingdings"/>
              </a:rPr>
              <a:t>6 Persons</a:t>
            </a:r>
            <a:r>
              <a:rPr lang="en-US" dirty="0" smtClean="0">
                <a:sym typeface="Wingdings"/>
              </a:rPr>
              <a:t> results:</a:t>
            </a:r>
          </a:p>
          <a:p>
            <a:pPr lvl="1"/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96.45%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0.18%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90.77%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0.35%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90.15%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0.10%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96.49%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82.29%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0.23%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89.23%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0.31%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6055364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97.33%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0.25%  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91.66%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91.83%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97.43%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0.09%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86.40%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90.78%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0.38%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6648061"/>
                  </p:ext>
                </p:extLst>
              </p:nvPr>
            </p:nvGraphicFramePr>
            <p:xfrm>
              <a:off x="1117599" y="47190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y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Accuracy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9897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5-Fold CV (</a:t>
            </a:r>
            <a:r>
              <a:rPr lang="en-US" sz="4000" b="1" i="1" u="sng" dirty="0" smtClean="0"/>
              <a:t>11</a:t>
            </a:r>
            <a:r>
              <a:rPr lang="en-US" sz="4000" b="1" dirty="0" smtClean="0"/>
              <a:t> persons) </a:t>
            </a:r>
            <a:r>
              <a:rPr lang="mr-IN" sz="4000" b="1" dirty="0" smtClean="0"/>
              <a:t>–</a:t>
            </a:r>
            <a:r>
              <a:rPr lang="en-US" sz="4000" b="1" dirty="0" smtClean="0"/>
              <a:t> CORRELATION ACC_MAG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388"/>
            <a:ext cx="10882744" cy="5032375"/>
          </a:xfrm>
        </p:spPr>
        <p:txBody>
          <a:bodyPr/>
          <a:lstStyle/>
          <a:p>
            <a:r>
              <a:rPr lang="en-US" b="1" dirty="0" smtClean="0"/>
              <a:t>14 activities (WITHOUT EATING)</a:t>
            </a:r>
            <a:r>
              <a:rPr lang="en-US" dirty="0" smtClean="0"/>
              <a:t>, Sampling @ 10 Hz, Window size = 2s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>
                <a:sym typeface="Wingdings"/>
              </a:rPr>
              <a:t>Comparison  14 activities (WITHOUT EATING)</a:t>
            </a:r>
            <a:r>
              <a:rPr lang="en-US" dirty="0" smtClean="0">
                <a:sym typeface="Wingdings"/>
              </a:rPr>
              <a:t>, </a:t>
            </a:r>
            <a:r>
              <a:rPr lang="en-US" b="1" i="1" u="sng" dirty="0" smtClean="0">
                <a:sym typeface="Wingdings"/>
              </a:rPr>
              <a:t>11 Persons</a:t>
            </a:r>
            <a:r>
              <a:rPr lang="en-US" dirty="0" smtClean="0">
                <a:sym typeface="Wingdings"/>
              </a:rPr>
              <a:t> results:</a:t>
            </a:r>
          </a:p>
          <a:p>
            <a:pPr lvl="1"/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96.45%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0.22%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90.45%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90.12%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0.33%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96.32%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0.17%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81.82%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0.47%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89.03%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0.48%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4327763"/>
                  </p:ext>
                </p:extLst>
              </p:nvPr>
            </p:nvGraphicFramePr>
            <p:xfrm>
              <a:off x="1117599" y="2128275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181818" r="-1984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181818" r="-10104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181818" r="-1042" b="-12424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0129" t="-286154" r="-1984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3385" t="-286154" r="-10104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3385" t="-286154" r="-104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464751"/>
                  </p:ext>
                </p:extLst>
              </p:nvPr>
            </p:nvGraphicFramePr>
            <p:xfrm>
              <a:off x="1117598" y="4819058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96.45%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0.18%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90.77%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0.35%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90.15%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0.10%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96.49%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0.29%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82.29%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0.23%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89.23%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>
                              <a:latin typeface="+mn-lt"/>
                            </a:rPr>
                            <a:t> 0.31%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464751"/>
                  </p:ext>
                </p:extLst>
              </p:nvPr>
            </p:nvGraphicFramePr>
            <p:xfrm>
              <a:off x="1117598" y="4819058"/>
              <a:ext cx="10603345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52391"/>
                    <a:gridCol w="2369856"/>
                    <a:gridCol w="2341131"/>
                    <a:gridCol w="2339967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Models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</a:t>
                          </a:r>
                          <a:r>
                            <a:rPr lang="en-US" sz="2000" baseline="0" dirty="0" smtClean="0">
                              <a:latin typeface="+mn-lt"/>
                            </a:rPr>
                            <a:t> Mean</a:t>
                          </a:r>
                        </a:p>
                        <a:p>
                          <a:pPr algn="ctr"/>
                          <a:r>
                            <a:rPr lang="en-US" sz="2000" baseline="0" dirty="0" smtClean="0">
                              <a:latin typeface="+mn-lt"/>
                            </a:rPr>
                            <a:t>(SP + 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(SP)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>
                              <a:latin typeface="+mn-lt"/>
                            </a:rPr>
                            <a:t>(SW)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Random Forest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181818" r="-198458" b="-1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181818" r="-101042" b="-1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181818" r="-1042" b="-125758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>
                              <a:latin typeface="+mn-lt"/>
                            </a:rPr>
                            <a:t>SVM</a:t>
                          </a:r>
                          <a:endParaRPr lang="en-US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50129" t="-286154" r="-198458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3385" t="-286154" r="-101042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53385" t="-286154" r="-1042" b="-2769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6875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LOO 11 PERSONS (NEW)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6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(11 PERSONS)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RF</a:t>
            </a:r>
            <a:r>
              <a:rPr lang="en-US" sz="2400" dirty="0" smtClean="0">
                <a:sym typeface="Wingdings"/>
              </a:rPr>
              <a:t> Number of Estimators = 500, average of 3 runs / subject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4146794"/>
                  </p:ext>
                </p:extLst>
              </p:nvPr>
            </p:nvGraphicFramePr>
            <p:xfrm>
              <a:off x="1434882" y="2527676"/>
              <a:ext cx="9322236" cy="3474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81.99%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0.75%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74.93%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0.12%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73.28%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0.14%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64.57%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0.37%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86.00%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0.09%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82.12%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0.73%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85.48%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0.09%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Arianto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78.45%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0.17%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92.34%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0.18%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Orlin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87.07%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0.05%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89.69%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0.04%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81.45%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7.74%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4146794"/>
                  </p:ext>
                </p:extLst>
              </p:nvPr>
            </p:nvGraphicFramePr>
            <p:xfrm>
              <a:off x="1434882" y="2527676"/>
              <a:ext cx="9322236" cy="3474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6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6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4615" r="-206742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4615" r="-1176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78788" r="-206742" b="-4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78788" r="-1176" b="-42121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86154" r="-206742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Arianto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86154" r="-1176" b="-3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586154" r="-206742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Orlin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586154" r="-1176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686154" r="-20674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717" t="-786154" r="-368" b="-2769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9933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LOO 11 PERSONS (</a:t>
            </a:r>
            <a:r>
              <a:rPr lang="en-US" b="1" i="1" u="sng" dirty="0" smtClean="0"/>
              <a:t>CORR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8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LOO (11 PERSONS)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82436"/>
            <a:ext cx="10515600" cy="469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14 Activities (</a:t>
            </a:r>
            <a:r>
              <a:rPr lang="en-US" sz="2400" b="1" i="1" u="sng" dirty="0" smtClean="0"/>
              <a:t>without Eating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RF</a:t>
            </a:r>
            <a:r>
              <a:rPr lang="en-US" sz="2400" dirty="0" smtClean="0">
                <a:sym typeface="Wingdings"/>
              </a:rPr>
              <a:t> Number of Estimators = 500</a:t>
            </a:r>
            <a:endParaRPr lang="en-US" sz="2400" dirty="0" smtClean="0"/>
          </a:p>
          <a:p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4544787"/>
                  </p:ext>
                </p:extLst>
              </p:nvPr>
            </p:nvGraphicFramePr>
            <p:xfrm>
              <a:off x="1434882" y="2527676"/>
              <a:ext cx="9322236" cy="3474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82.64%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0.66%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74.62%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0.11%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73.33%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0.14%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64.97%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0.35%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86.03%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0.38%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82.10%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0.52%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85.77%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0.24%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Arianto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78.41%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0.06%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92.67%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0.20%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Orlin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86.87%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0.11%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ea typeface="Cambria Math" charset="0"/>
                              <a:cs typeface="Cambria Math" charset="0"/>
                            </a:rPr>
                            <a:t>89.66%</a:t>
                          </a:r>
                          <a:r>
                            <a:rPr lang="en-US" sz="2000" baseline="0" dirty="0" smtClean="0"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0.13%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81.55%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000" dirty="0" smtClean="0"/>
                            <a:t> 4.98%</a:t>
                          </a:r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4544787"/>
                  </p:ext>
                </p:extLst>
              </p:nvPr>
            </p:nvGraphicFramePr>
            <p:xfrm>
              <a:off x="1434882" y="2527676"/>
              <a:ext cx="9322236" cy="3474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27"/>
                    <a:gridCol w="2167533"/>
                    <a:gridCol w="2389403"/>
                    <a:gridCol w="2072073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</a:t>
                          </a:r>
                          <a:r>
                            <a:rPr lang="en-US" sz="2000" baseline="0" dirty="0" smtClean="0"/>
                            <a:t>Mean</a:t>
                          </a:r>
                        </a:p>
                        <a:p>
                          <a:pPr algn="ctr"/>
                          <a:r>
                            <a:rPr lang="en-US" sz="2000" baseline="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LOO Subject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F1 Mean</a:t>
                          </a:r>
                        </a:p>
                        <a:p>
                          <a:pPr algn="ctr"/>
                          <a:r>
                            <a:rPr lang="en-US" sz="2000" dirty="0" smtClean="0"/>
                            <a:t>(SP + SW)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Edwin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184615" r="-206742" b="-6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Monica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184615" r="-1176" b="-6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Shelina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284615" r="-206742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Inge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284615" r="-1176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err="1" smtClean="0"/>
                            <a:t>Mellita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378788" r="-206742" b="-4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Andri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378788" r="-1176" b="-42121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Nikolas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486154" r="-206742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Arianto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486154" r="-1176" b="-3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Samuel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586154" r="-206742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/>
                            <a:t>Orlin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50294" t="-586154" r="-1176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Elmo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4438" t="-686154" r="-20674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 smtClean="0"/>
                            <a:t>Average</a:t>
                          </a:r>
                          <a:endParaRPr lang="en-US" sz="2000" b="1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717" t="-786154" r="-368" b="-2769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8726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842</Words>
  <Application>Microsoft Macintosh PowerPoint</Application>
  <PresentationFormat>Widescreen</PresentationFormat>
  <Paragraphs>236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Calibri Light</vt:lpstr>
      <vt:lpstr>Cambria Math</vt:lpstr>
      <vt:lpstr>Mangal</vt:lpstr>
      <vt:lpstr>Wingdings</vt:lpstr>
      <vt:lpstr>Arial</vt:lpstr>
      <vt:lpstr>Office Theme</vt:lpstr>
      <vt:lpstr>Human Activity Recognition</vt:lpstr>
      <vt:lpstr>Data Collection</vt:lpstr>
      <vt:lpstr>KFOLD 11 Persons Results</vt:lpstr>
      <vt:lpstr>5-Fold CV on Combined Dataset (11 persons)</vt:lpstr>
      <vt:lpstr>5-Fold CV (11 persons) – CORRELATION ACC_MAG</vt:lpstr>
      <vt:lpstr>LOO 11 PERSONS (NEW)</vt:lpstr>
      <vt:lpstr>PowerPoint Presentation</vt:lpstr>
      <vt:lpstr>LOO 11 PERSONS (CORR)</vt:lpstr>
      <vt:lpstr>PowerPoint Presentation</vt:lpstr>
      <vt:lpstr>PowerPoint Presentation</vt:lpstr>
      <vt:lpstr>Questions</vt:lpstr>
      <vt:lpstr>What’s next?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#EDWIN CANDINEGARA#</dc:creator>
  <cp:lastModifiedBy>#EDWIN CANDINEGARA#</cp:lastModifiedBy>
  <cp:revision>21</cp:revision>
  <dcterms:created xsi:type="dcterms:W3CDTF">2017-01-04T19:31:39Z</dcterms:created>
  <dcterms:modified xsi:type="dcterms:W3CDTF">2017-01-12T03:32:10Z</dcterms:modified>
</cp:coreProperties>
</file>