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2" r:id="rId4"/>
    <p:sldId id="264" r:id="rId5"/>
    <p:sldId id="265" r:id="rId6"/>
    <p:sldId id="268" r:id="rId7"/>
    <p:sldId id="269" r:id="rId8"/>
    <p:sldId id="270" r:id="rId9"/>
    <p:sldId id="266" r:id="rId10"/>
    <p:sldId id="267" r:id="rId11"/>
    <p:sldId id="272" r:id="rId12"/>
    <p:sldId id="271" r:id="rId13"/>
    <p:sldId id="274" r:id="rId14"/>
    <p:sldId id="27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38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2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</a:t>
            </a:r>
            <a:r>
              <a:rPr lang="en-US" b="1" dirty="0" smtClean="0"/>
              <a:t>Forest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Number of estimators =</a:t>
            </a:r>
            <a:r>
              <a:rPr lang="en-US" dirty="0" smtClean="0"/>
              <a:t> 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The bigger the window size, the better it is!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6797"/>
              </p:ext>
            </p:extLst>
          </p:nvPr>
        </p:nvGraphicFramePr>
        <p:xfrm>
          <a:off x="1117600" y="2460784"/>
          <a:ext cx="10236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940"/>
                <a:gridCol w="1542240"/>
                <a:gridCol w="2131371"/>
                <a:gridCol w="2202325"/>
                <a:gridCol w="22023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Sampling</a:t>
                      </a:r>
                      <a:r>
                        <a:rPr lang="en-US" sz="2400" baseline="0" dirty="0" smtClean="0"/>
                        <a:t> 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Window</a:t>
                      </a:r>
                      <a:r>
                        <a:rPr lang="en-US" sz="2400" baseline="0" dirty="0" smtClean="0"/>
                        <a:t>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</a:t>
                      </a:r>
                      <a:r>
                        <a:rPr lang="en-US" sz="2400" baseline="0" dirty="0" smtClean="0"/>
                        <a:t>y Mean 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(SP + SW)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 Mean </a:t>
                      </a:r>
                    </a:p>
                    <a:p>
                      <a:pPr algn="ctr"/>
                      <a:r>
                        <a:rPr lang="en-US" sz="2400" dirty="0" smtClean="0"/>
                        <a:t>(SP)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 Mean</a:t>
                      </a:r>
                    </a:p>
                    <a:p>
                      <a:pPr algn="ctr"/>
                      <a:r>
                        <a:rPr lang="en-US" sz="2400" dirty="0" smtClean="0"/>
                        <a:t>(SW)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second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95.53%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89.8%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89.72%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seconds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96.51%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92%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92.51%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seconds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98.19%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93.4%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94.78%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41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</a:t>
            </a:r>
            <a:r>
              <a:rPr lang="en-US" b="1" dirty="0" smtClean="0"/>
              <a:t>Forest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743450" cy="4351338"/>
          </a:xfrm>
        </p:spPr>
        <p:txBody>
          <a:bodyPr/>
          <a:lstStyle/>
          <a:p>
            <a:r>
              <a:rPr lang="en-US" b="1" dirty="0" smtClean="0"/>
              <a:t>Sampling frequency = </a:t>
            </a:r>
            <a:r>
              <a:rPr lang="en-US" dirty="0" smtClean="0"/>
              <a:t>10 Hz</a:t>
            </a:r>
          </a:p>
          <a:p>
            <a:r>
              <a:rPr lang="en-US" b="1" dirty="0" smtClean="0"/>
              <a:t>Window size = </a:t>
            </a:r>
            <a:r>
              <a:rPr lang="en-US" dirty="0" smtClean="0"/>
              <a:t>2s</a:t>
            </a:r>
          </a:p>
          <a:p>
            <a:endParaRPr lang="en-US" dirty="0" smtClean="0"/>
          </a:p>
          <a:p>
            <a:r>
              <a:rPr lang="en-US" u="sng" dirty="0" smtClean="0"/>
              <a:t>Above 50 estimators, it seems it is overfitting the training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42" y="1854923"/>
            <a:ext cx="6064250" cy="44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SVM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 = </a:t>
            </a:r>
            <a:r>
              <a:rPr lang="en-US" dirty="0" smtClean="0"/>
              <a:t>10</a:t>
            </a:r>
            <a:r>
              <a:rPr lang="en-US" b="1" dirty="0" smtClean="0"/>
              <a:t>, kernel = </a:t>
            </a:r>
            <a:r>
              <a:rPr lang="en-US" dirty="0" smtClean="0"/>
              <a:t>RBF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/>
              <a:t>The bigger the window size, the better it is</a:t>
            </a:r>
            <a:r>
              <a:rPr lang="en-US" u="sng" dirty="0" smtClean="0"/>
              <a:t>!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8168"/>
              </p:ext>
            </p:extLst>
          </p:nvPr>
        </p:nvGraphicFramePr>
        <p:xfrm>
          <a:off x="1117600" y="2460784"/>
          <a:ext cx="104267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436"/>
                <a:gridCol w="1759832"/>
                <a:gridCol w="2240300"/>
                <a:gridCol w="2150066"/>
                <a:gridCol w="215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Sampling</a:t>
                      </a:r>
                      <a:r>
                        <a:rPr lang="en-US" sz="2400" baseline="0" dirty="0" smtClean="0"/>
                        <a:t> 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Window</a:t>
                      </a:r>
                      <a:r>
                        <a:rPr lang="en-US" sz="2400" baseline="0" dirty="0" smtClean="0"/>
                        <a:t>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</a:t>
                      </a:r>
                      <a:r>
                        <a:rPr lang="en-US" sz="2400" baseline="0" dirty="0" smtClean="0"/>
                        <a:t>y Mean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(SP + SW)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 Mean</a:t>
                      </a:r>
                    </a:p>
                    <a:p>
                      <a:pPr algn="ctr"/>
                      <a:r>
                        <a:rPr lang="en-US" sz="2400" dirty="0" smtClean="0"/>
                        <a:t>(SP)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 Mean</a:t>
                      </a:r>
                    </a:p>
                    <a:p>
                      <a:pPr algn="ctr"/>
                      <a:r>
                        <a:rPr lang="en-US" sz="2400" dirty="0" smtClean="0"/>
                        <a:t>(SW)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second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94.39%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79.25%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82.10%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seconds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96.33%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82.92%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86.67%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seconds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96.87%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85.88%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87.17%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87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SVM (</a:t>
            </a:r>
            <a:r>
              <a:rPr lang="en-US" b="1" u="sng" dirty="0" smtClean="0"/>
              <a:t>Smartphone + Smartwatch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743450" cy="4351338"/>
          </a:xfrm>
        </p:spPr>
        <p:txBody>
          <a:bodyPr/>
          <a:lstStyle/>
          <a:p>
            <a:r>
              <a:rPr lang="en-US" b="1" dirty="0" smtClean="0"/>
              <a:t>Sampling frequency = </a:t>
            </a:r>
            <a:r>
              <a:rPr lang="en-US" dirty="0" smtClean="0"/>
              <a:t>10 Hz</a:t>
            </a:r>
          </a:p>
          <a:p>
            <a:r>
              <a:rPr lang="en-US" b="1" dirty="0" smtClean="0"/>
              <a:t>Window size = </a:t>
            </a:r>
            <a:r>
              <a:rPr lang="en-US" dirty="0" smtClean="0"/>
              <a:t>2s</a:t>
            </a:r>
          </a:p>
          <a:p>
            <a:r>
              <a:rPr lang="en-US" b="1" dirty="0" smtClean="0"/>
              <a:t>Kernel = </a:t>
            </a:r>
            <a:r>
              <a:rPr lang="en-US" dirty="0" smtClean="0"/>
              <a:t>RBF</a:t>
            </a:r>
          </a:p>
          <a:p>
            <a:endParaRPr lang="en-US" dirty="0" smtClean="0"/>
          </a:p>
          <a:p>
            <a:r>
              <a:rPr lang="en-US" u="sng" dirty="0" smtClean="0"/>
              <a:t>The bigger the cost is, the better it is!</a:t>
            </a:r>
            <a:endParaRPr lang="en-US" u="sng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7" y="1854923"/>
            <a:ext cx="5997540" cy="44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Random Forest has better performance in general compared to SVM</a:t>
            </a:r>
          </a:p>
          <a:p>
            <a:pPr lvl="1"/>
            <a:r>
              <a:rPr lang="en-US" dirty="0" smtClean="0"/>
              <a:t>RF has higher accuracy even when we are only using the Smartphone or Smartwatch data alone</a:t>
            </a:r>
          </a:p>
          <a:p>
            <a:r>
              <a:rPr lang="en-US" b="1" dirty="0" smtClean="0"/>
              <a:t>The performance of the models trained only with Smartwatch data is better than if it is trained only with Smartphone data</a:t>
            </a:r>
            <a:endParaRPr lang="en-US" dirty="0" smtClean="0"/>
          </a:p>
          <a:p>
            <a:pPr lvl="1"/>
            <a:r>
              <a:rPr lang="en-US" dirty="0" smtClean="0"/>
              <a:t>This may be because most of the activities examined put more focus on the hand movements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Try other models:</a:t>
            </a:r>
          </a:p>
          <a:p>
            <a:pPr lvl="1"/>
            <a:r>
              <a:rPr lang="en-US" dirty="0" smtClean="0"/>
              <a:t>HMM (still looking for a good implementation in Python)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RBM</a:t>
            </a:r>
          </a:p>
          <a:p>
            <a:pPr lvl="1"/>
            <a:r>
              <a:rPr lang="en-US" dirty="0" smtClean="0"/>
              <a:t>MLP</a:t>
            </a:r>
          </a:p>
          <a:p>
            <a:r>
              <a:rPr lang="en-US" b="1" dirty="0" smtClean="0"/>
              <a:t>Gather friends’ data (?)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53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2898"/>
                <a:ext cx="10515600" cy="522857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Mean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Energy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Entropy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Correlation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𝑥𝑚𝑎𝑔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𝑦𝑧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𝑚𝑎𝑔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𝑧𝑚𝑎𝑔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2898"/>
                <a:ext cx="10515600" cy="5228577"/>
              </a:xfrm>
              <a:blipFill rotWithShape="0"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832272"/>
            <a:ext cx="6477001" cy="448056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Resolved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Smartwatch application must be closed and reopened for every sampling session</a:t>
            </a:r>
          </a:p>
          <a:p>
            <a:pPr lvl="1"/>
            <a:r>
              <a:rPr lang="en-US" b="1" dirty="0" smtClean="0"/>
              <a:t>This somehow prevents the jumping timestamp problem</a:t>
            </a:r>
          </a:p>
          <a:p>
            <a:pPr lvl="1"/>
            <a:r>
              <a:rPr lang="en-US" dirty="0" smtClean="0"/>
              <a:t>Documented in the “data collection” documentation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5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Summary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13690"/>
              </p:ext>
            </p:extLst>
          </p:nvPr>
        </p:nvGraphicFramePr>
        <p:xfrm>
          <a:off x="590550" y="1690687"/>
          <a:ext cx="11182349" cy="381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56"/>
                <a:gridCol w="1710167"/>
                <a:gridCol w="4647146"/>
                <a:gridCol w="1646380"/>
              </a:tblGrid>
              <a:tr h="4767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Duration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Duration</a:t>
                      </a:r>
                      <a:endParaRPr lang="en-US" sz="2400" b="1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Walking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Typing (keyboard,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Running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Writing (pencil,</a:t>
                      </a:r>
                      <a:r>
                        <a:rPr lang="en-US" sz="2400" b="1" baseline="0" dirty="0" smtClean="0"/>
                        <a:t>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Lying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Reading (book,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Eating (sitting)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4.5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Standing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Folding (clothes, 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r>
                        <a:rPr lang="en-US" sz="2400" baseline="0" dirty="0" smtClean="0"/>
                        <a:t>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Upstairs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r>
                        <a:rPr lang="en-US" sz="2400" smtClean="0"/>
                        <a:t> </a:t>
                      </a:r>
                      <a:r>
                        <a:rPr lang="en-US" sz="2400" dirty="0" smtClean="0"/>
                        <a:t>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Sweeping the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Downstairs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r>
                        <a:rPr lang="en-US" sz="2400" smtClean="0"/>
                        <a:t> </a:t>
                      </a:r>
                      <a:r>
                        <a:rPr lang="en-US" sz="2400" dirty="0" smtClean="0"/>
                        <a:t>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Brushing (standing)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80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987"/>
            <a:ext cx="10515600" cy="1325563"/>
          </a:xfrm>
        </p:spPr>
        <p:txBody>
          <a:bodyPr/>
          <a:lstStyle/>
          <a:p>
            <a:r>
              <a:rPr lang="en-US" b="1" dirty="0" smtClean="0"/>
              <a:t>Data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Hz, 1s window size, half-overlapping: </a:t>
            </a:r>
            <a:r>
              <a:rPr lang="en-US" b="1" dirty="0" smtClean="0"/>
              <a:t>8695 </a:t>
            </a:r>
            <a:r>
              <a:rPr lang="en-US" dirty="0" smtClean="0"/>
              <a:t>data </a:t>
            </a:r>
            <a:r>
              <a:rPr lang="en-US" dirty="0" smtClean="0"/>
              <a:t>points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928922"/>
              </p:ext>
            </p:extLst>
          </p:nvPr>
        </p:nvGraphicFramePr>
        <p:xfrm>
          <a:off x="504825" y="2497668"/>
          <a:ext cx="11182349" cy="381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174198"/>
                <a:gridCol w="3769402"/>
                <a:gridCol w="2524124"/>
              </a:tblGrid>
              <a:tr h="4767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Data Points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Duration</a:t>
                      </a:r>
                      <a:endParaRPr lang="en-US" sz="2400" b="1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Walking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Typing (keyboard,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518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Running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Writing (pencil,</a:t>
                      </a:r>
                      <a:r>
                        <a:rPr lang="en-US" sz="2400" b="1" baseline="0" dirty="0" smtClean="0"/>
                        <a:t>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579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Lying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Reading (book,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651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Eating (sitting)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516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Standing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Folding (clothes, 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676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Upstairs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Sweeping the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676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Downstairs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Brushing (standing)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0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987"/>
            <a:ext cx="10515600" cy="1325563"/>
          </a:xfrm>
        </p:spPr>
        <p:txBody>
          <a:bodyPr/>
          <a:lstStyle/>
          <a:p>
            <a:r>
              <a:rPr lang="en-US" b="1" dirty="0" smtClean="0"/>
              <a:t>Data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Hz, 2s window size, half-overlapping: </a:t>
            </a:r>
            <a:r>
              <a:rPr lang="en-US" b="1" dirty="0" smtClean="0"/>
              <a:t>4327</a:t>
            </a:r>
            <a:r>
              <a:rPr lang="en-US" dirty="0" smtClean="0"/>
              <a:t> </a:t>
            </a:r>
            <a:r>
              <a:rPr lang="en-US" dirty="0" smtClean="0"/>
              <a:t>data points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355020"/>
              </p:ext>
            </p:extLst>
          </p:nvPr>
        </p:nvGraphicFramePr>
        <p:xfrm>
          <a:off x="504825" y="2497668"/>
          <a:ext cx="11182349" cy="381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174198"/>
                <a:gridCol w="3769402"/>
                <a:gridCol w="2524124"/>
              </a:tblGrid>
              <a:tr h="4767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Data Points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Duration</a:t>
                      </a:r>
                      <a:endParaRPr lang="en-US" sz="2400" b="1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Walking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Typing (keyboard,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258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Running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Writing (pencil,</a:t>
                      </a:r>
                      <a:r>
                        <a:rPr lang="en-US" sz="2400" b="1" baseline="0" dirty="0" smtClean="0"/>
                        <a:t>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289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Lying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Reading (book,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324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Eating (sitting)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257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Standing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Folding (clothes, 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336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Upstairs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Sweeping the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336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Downstairs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Brushing (standing)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2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987"/>
            <a:ext cx="10515600" cy="1325563"/>
          </a:xfrm>
        </p:spPr>
        <p:txBody>
          <a:bodyPr/>
          <a:lstStyle/>
          <a:p>
            <a:r>
              <a:rPr lang="en-US" b="1" dirty="0" smtClean="0"/>
              <a:t>Data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Hz, 3s window size, half-overlapping: </a:t>
            </a:r>
            <a:r>
              <a:rPr lang="en-US" b="1" dirty="0" smtClean="0"/>
              <a:t>2875</a:t>
            </a:r>
            <a:r>
              <a:rPr lang="en-US" dirty="0" smtClean="0"/>
              <a:t> </a:t>
            </a:r>
            <a:r>
              <a:rPr lang="en-US" dirty="0" smtClean="0"/>
              <a:t>data points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806074"/>
              </p:ext>
            </p:extLst>
          </p:nvPr>
        </p:nvGraphicFramePr>
        <p:xfrm>
          <a:off x="504825" y="2497668"/>
          <a:ext cx="11182349" cy="381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174198"/>
                <a:gridCol w="3769402"/>
                <a:gridCol w="2524124"/>
              </a:tblGrid>
              <a:tr h="4767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Data Points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Duration</a:t>
                      </a:r>
                      <a:endParaRPr lang="en-US" sz="2400" b="1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Walking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Typing (keyboard,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172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Running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Writing (pencil,</a:t>
                      </a:r>
                      <a:r>
                        <a:rPr lang="en-US" sz="2400" b="1" baseline="0" dirty="0" smtClean="0"/>
                        <a:t>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Lying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Reading (book,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213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Eating (sitting)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171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Standing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Folding (clothes, 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Upstairs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Sweeping the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Downstairs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Brushing (standing)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3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Experiments </a:t>
            </a:r>
            <a:r>
              <a:rPr lang="en-US" sz="3200" b="1" dirty="0" smtClean="0"/>
              <a:t>(5-folds, 70-30 train-test split ratio):</a:t>
            </a:r>
          </a:p>
          <a:p>
            <a:pPr lvl="1"/>
            <a:r>
              <a:rPr lang="en-US" sz="2800" dirty="0" smtClean="0"/>
              <a:t>SVM</a:t>
            </a:r>
          </a:p>
          <a:p>
            <a:pPr lvl="1"/>
            <a:r>
              <a:rPr lang="en-US" sz="2800" dirty="0" smtClean="0"/>
              <a:t>Random </a:t>
            </a:r>
            <a:r>
              <a:rPr lang="en-US" sz="2800" dirty="0" smtClean="0"/>
              <a:t>Forest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3644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673</Words>
  <Application>Microsoft Macintosh PowerPoint</Application>
  <PresentationFormat>Widescreen</PresentationFormat>
  <Paragraphs>263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Arial</vt:lpstr>
      <vt:lpstr>Office Theme</vt:lpstr>
      <vt:lpstr>Human Activity Recognition</vt:lpstr>
      <vt:lpstr>Objectives</vt:lpstr>
      <vt:lpstr>Features</vt:lpstr>
      <vt:lpstr>Resolved Issues</vt:lpstr>
      <vt:lpstr>Data Summary</vt:lpstr>
      <vt:lpstr>Data Summary</vt:lpstr>
      <vt:lpstr>Data Summary</vt:lpstr>
      <vt:lpstr>Data Summary</vt:lpstr>
      <vt:lpstr>Results</vt:lpstr>
      <vt:lpstr>Random Forest</vt:lpstr>
      <vt:lpstr>Random Forest</vt:lpstr>
      <vt:lpstr>SVM</vt:lpstr>
      <vt:lpstr>SVM (Smartphone + Smartwatch)</vt:lpstr>
      <vt:lpstr>Observations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34</cp:revision>
  <dcterms:created xsi:type="dcterms:W3CDTF">2016-09-28T16:30:41Z</dcterms:created>
  <dcterms:modified xsi:type="dcterms:W3CDTF">2016-10-17T13:58:15Z</dcterms:modified>
</cp:coreProperties>
</file>