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0" r:id="rId4"/>
    <p:sldId id="272" r:id="rId5"/>
    <p:sldId id="273" r:id="rId6"/>
    <p:sldId id="271" r:id="rId7"/>
    <p:sldId id="274" r:id="rId8"/>
    <p:sldId id="275" r:id="rId9"/>
    <p:sldId id="269" r:id="rId10"/>
    <p:sldId id="276" r:id="rId11"/>
    <p:sldId id="277" r:id="rId12"/>
    <p:sldId id="279" r:id="rId13"/>
    <p:sldId id="280" r:id="rId14"/>
    <p:sldId id="278" r:id="rId15"/>
    <p:sldId id="281" r:id="rId16"/>
    <p:sldId id="282" r:id="rId17"/>
    <p:sldId id="283" r:id="rId18"/>
    <p:sldId id="287" r:id="rId19"/>
    <p:sldId id="284" r:id="rId20"/>
    <p:sldId id="285" r:id="rId21"/>
    <p:sldId id="28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3"/>
    <p:restoredTop sz="81426"/>
  </p:normalViewPr>
  <p:slideViewPr>
    <p:cSldViewPr snapToGrid="0" snapToObjects="1">
      <p:cViewPr>
        <p:scale>
          <a:sx n="84" d="100"/>
          <a:sy n="84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Accelerometer + Gyroscope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Accelerometer + Gyroscope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heuristic but</a:t>
            </a:r>
            <a:r>
              <a:rPr lang="en-US" baseline="0" dirty="0" smtClean="0"/>
              <a:t> no explanation on the heuristic rule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FF6-9E56-134C-A957-7A97EF327EE0}" type="datetime1">
              <a:rPr lang="en-SG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1D3C-60F8-C548-8C04-80238549FD84}" type="datetime1">
              <a:rPr lang="en-SG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D07E-BB95-CA48-8E46-DCB91AAA85BD}" type="datetime1">
              <a:rPr lang="en-SG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223-5C16-F44A-84EE-568773D74B58}" type="datetime1">
              <a:rPr lang="en-SG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AEF-BC96-AB4D-9F30-9B6AAFBA63DC}" type="datetime1">
              <a:rPr lang="en-SG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B2AE-A29D-3045-A1E2-FE6EDA839454}" type="datetime1">
              <a:rPr lang="en-SG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C73D-5380-C04E-BC32-0780BE467B3C}" type="datetime1">
              <a:rPr lang="en-SG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70C-9E7F-194A-BF64-4CAA4093A520}" type="datetime1">
              <a:rPr lang="en-SG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B04-A0F7-8C40-B4C1-88181D2FB977}" type="datetime1">
              <a:rPr lang="en-SG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04B-34FA-EB49-8F1E-8DC98E769AB1}" type="datetime1">
              <a:rPr lang="en-SG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E18E-6FA6-EA4C-B211-FF4EB5A6176D}" type="datetime1">
              <a:rPr lang="en-SG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E160-1E78-7C40-B7F1-4B1C6A83E2E4}" type="datetime1">
              <a:rPr lang="en-SG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8" y="289559"/>
            <a:ext cx="10610762" cy="62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10 subjects (23-35 </a:t>
            </a:r>
            <a:r>
              <a:rPr lang="en-US" b="1" dirty="0" err="1" smtClean="0"/>
              <a:t>y.o</a:t>
            </a:r>
            <a:r>
              <a:rPr lang="en-US" b="1" dirty="0" smtClean="0"/>
              <a:t>.)</a:t>
            </a:r>
          </a:p>
          <a:p>
            <a:pPr lvl="1"/>
            <a:r>
              <a:rPr lang="en-US" dirty="0" smtClean="0"/>
              <a:t>Not all activities are performed by each subject</a:t>
            </a:r>
          </a:p>
          <a:p>
            <a:r>
              <a:rPr lang="en-US" b="1" dirty="0" smtClean="0"/>
              <a:t>Use 2 smartphones </a:t>
            </a:r>
            <a:r>
              <a:rPr lang="en-US" b="1" dirty="0" smtClean="0">
                <a:sym typeface="Wingdings"/>
              </a:rPr>
              <a:t> pocket + wrist</a:t>
            </a:r>
          </a:p>
          <a:p>
            <a:r>
              <a:rPr lang="en-US" b="1" dirty="0" smtClean="0">
                <a:sym typeface="Wingdings"/>
              </a:rPr>
              <a:t>Features:</a:t>
            </a:r>
          </a:p>
          <a:p>
            <a:pPr lvl="1"/>
            <a:r>
              <a:rPr lang="en-US" dirty="0" smtClean="0">
                <a:sym typeface="Wingdings"/>
              </a:rPr>
              <a:t>Mean, Standard Deviation, Min, Max, Semi Quartile, Median, Sum of the First 10 FFT Coefficient</a:t>
            </a:r>
          </a:p>
          <a:p>
            <a:r>
              <a:rPr lang="en-US" b="1" dirty="0" smtClean="0">
                <a:sym typeface="Wingdings"/>
              </a:rPr>
              <a:t>50Hz, 2-30s window sizes</a:t>
            </a:r>
            <a:endParaRPr lang="en-US" b="1" dirty="0" smtClean="0"/>
          </a:p>
          <a:p>
            <a:r>
              <a:rPr lang="en-US" b="1" dirty="0" smtClean="0"/>
              <a:t>3 classifiers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kNN</a:t>
            </a:r>
            <a:r>
              <a:rPr lang="en-US" dirty="0" smtClean="0">
                <a:sym typeface="Wingdings"/>
              </a:rPr>
              <a:t>, Naive Bayes, Decision Tree</a:t>
            </a:r>
          </a:p>
          <a:p>
            <a:pPr lvl="1"/>
            <a:r>
              <a:rPr lang="en-US" dirty="0" smtClean="0">
                <a:sym typeface="Wingdings"/>
              </a:rPr>
              <a:t>10-fold CV  </a:t>
            </a:r>
            <a:r>
              <a:rPr lang="en-US" b="1" dirty="0" smtClean="0">
                <a:sym typeface="Wingdings"/>
              </a:rPr>
              <a:t>without shuffling!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0"/>
            <a:ext cx="728058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39740" y="6462395"/>
            <a:ext cx="3726180" cy="29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47443"/>
            <a:ext cx="7280588" cy="65631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39740" y="6385560"/>
            <a:ext cx="3726180" cy="29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5" y="990600"/>
            <a:ext cx="11702656" cy="4815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63200" y="5257800"/>
            <a:ext cx="65532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82940" y="5257800"/>
            <a:ext cx="65532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FEATURES COMPARISON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Smartwatch-based Activity Recognition: A Machine Learning Approach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9" y="703580"/>
            <a:ext cx="11497662" cy="1871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42" y="2834640"/>
            <a:ext cx="9296917" cy="20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17 subjects, 18 activities</a:t>
            </a:r>
          </a:p>
          <a:p>
            <a:r>
              <a:rPr lang="en-US" b="1" smtClean="0"/>
              <a:t>Smartphone, </a:t>
            </a:r>
            <a:r>
              <a:rPr lang="en-US" b="1" dirty="0" smtClean="0"/>
              <a:t>Smartwatch</a:t>
            </a:r>
            <a:endParaRPr lang="en-US" b="1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43 Features</a:t>
            </a:r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(next slide)</a:t>
            </a:r>
          </a:p>
          <a:p>
            <a:r>
              <a:rPr lang="en-US" b="1" dirty="0" smtClean="0">
                <a:sym typeface="Wingdings"/>
              </a:rPr>
              <a:t>20Hz, 10s window sizes</a:t>
            </a:r>
            <a:endParaRPr lang="en-US" b="1" dirty="0" smtClean="0"/>
          </a:p>
          <a:p>
            <a:r>
              <a:rPr lang="en-US" b="1" dirty="0"/>
              <a:t>C</a:t>
            </a:r>
            <a:r>
              <a:rPr lang="en-US" b="1" dirty="0" smtClean="0"/>
              <a:t>lassifiers </a:t>
            </a:r>
            <a:r>
              <a:rPr lang="en-US" dirty="0" smtClean="0">
                <a:sym typeface="Wingdings"/>
              </a:rPr>
              <a:t> Random Forest, J48 Decision Tree, IB3 Instance-based Learning (</a:t>
            </a:r>
            <a:r>
              <a:rPr lang="en-US" dirty="0" err="1" smtClean="0">
                <a:sym typeface="Wingdings"/>
              </a:rPr>
              <a:t>kNN</a:t>
            </a:r>
            <a:r>
              <a:rPr lang="en-US" dirty="0" smtClean="0">
                <a:sym typeface="Wingdings"/>
              </a:rPr>
              <a:t>), Naive Bayes, MLP</a:t>
            </a:r>
          </a:p>
          <a:p>
            <a:pPr lvl="1"/>
            <a:r>
              <a:rPr lang="en-US" b="1" dirty="0" smtClean="0">
                <a:sym typeface="Wingdings"/>
              </a:rPr>
              <a:t>Personal </a:t>
            </a:r>
            <a:r>
              <a:rPr lang="en-US" dirty="0" smtClean="0">
                <a:sym typeface="Wingdings"/>
              </a:rPr>
              <a:t>(using only the test subject’s data) Model  10-fold CV</a:t>
            </a:r>
          </a:p>
          <a:p>
            <a:pPr lvl="1"/>
            <a:r>
              <a:rPr lang="en-US" b="1" dirty="0" smtClean="0">
                <a:sym typeface="Wingdings"/>
              </a:rPr>
              <a:t>Impersonal </a:t>
            </a:r>
            <a:r>
              <a:rPr lang="en-US" dirty="0" smtClean="0">
                <a:sym typeface="Wingdings"/>
              </a:rPr>
              <a:t>Model  LOPO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0"/>
            <a:ext cx="539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" y="1179088"/>
            <a:ext cx="5371338" cy="4442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02" y="1295400"/>
            <a:ext cx="6183678" cy="42098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6402" y="2682875"/>
            <a:ext cx="1672638" cy="258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RESULT SUMMARY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482600"/>
            <a:ext cx="56515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15900"/>
            <a:ext cx="64135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Interim report content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Any feedback?</a:t>
            </a:r>
            <a:endParaRPr lang="en-US" dirty="0" smtClean="0"/>
          </a:p>
          <a:p>
            <a:r>
              <a:rPr lang="en-US" b="1" dirty="0" smtClean="0"/>
              <a:t>MDS PERMAP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Windows only ...</a:t>
            </a:r>
            <a:endParaRPr lang="en-US" b="1" dirty="0" smtClean="0"/>
          </a:p>
          <a:p>
            <a:r>
              <a:rPr lang="en-US" b="1" dirty="0" smtClean="0"/>
              <a:t>Features benchmarking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</a:t>
            </a:r>
            <a:r>
              <a:rPr lang="en-US" b="1" dirty="0" smtClean="0">
                <a:sym typeface="Wingdings"/>
              </a:rPr>
              <a:t> Accelerometer + Gyroscope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10 </a:t>
            </a:r>
            <a:r>
              <a:rPr lang="en-US" dirty="0" smtClean="0"/>
              <a:t>Hz, </a:t>
            </a:r>
            <a:r>
              <a:rPr lang="en-US" dirty="0" smtClean="0"/>
              <a:t>2s window, </a:t>
            </a:r>
            <a:r>
              <a:rPr lang="en-US" b="1" i="1" u="sng" dirty="0" smtClean="0"/>
              <a:t>ZERO MEAN ONLY!</a:t>
            </a:r>
            <a:endParaRPr lang="en-US" b="1" i="1" u="sng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</a:t>
            </a:r>
            <a:r>
              <a:rPr lang="en-US" b="1" dirty="0" smtClean="0">
                <a:sym typeface="Wingdings"/>
              </a:rPr>
              <a:t>activities, </a:t>
            </a:r>
            <a:r>
              <a:rPr lang="en-US" dirty="0" smtClean="0">
                <a:sym typeface="Wingdings"/>
              </a:rPr>
              <a:t>10 Hz, 2s window, </a:t>
            </a:r>
            <a:r>
              <a:rPr lang="en-US" b="1" i="1" u="sng" dirty="0" smtClean="0">
                <a:sym typeface="Wingdings"/>
              </a:rPr>
              <a:t>ORIGINAL + ZERO MEAN</a:t>
            </a:r>
            <a:endParaRPr lang="en-US" b="1" i="1" u="sng" dirty="0" smtClean="0">
              <a:sym typeface="Wingdings"/>
            </a:endParaRP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22261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94.17%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80.97%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0.71%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87.55%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73.63%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84.84%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22261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448348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97.61%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0.07%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93.10%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94.58%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448348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4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271"/>
            <a:ext cx="12210833" cy="54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271"/>
            <a:ext cx="12210834" cy="54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err="1" smtClean="0">
                <a:sym typeface="Wingdings"/>
              </a:rPr>
              <a:t>Acc</a:t>
            </a:r>
            <a:r>
              <a:rPr lang="en-US" b="1" dirty="0" smtClean="0">
                <a:sym typeface="Wingdings"/>
              </a:rPr>
              <a:t> + Gyroscope + Barometer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10 </a:t>
            </a:r>
            <a:r>
              <a:rPr lang="en-US" dirty="0" smtClean="0"/>
              <a:t>Hz, </a:t>
            </a:r>
            <a:r>
              <a:rPr lang="en-US" dirty="0" smtClean="0"/>
              <a:t>2s window, </a:t>
            </a:r>
            <a:r>
              <a:rPr lang="en-US" b="1" i="1" u="sng" dirty="0" smtClean="0"/>
              <a:t>ZERO MEAN ONLY!</a:t>
            </a:r>
            <a:endParaRPr lang="en-US" b="1" i="1" u="sng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</a:t>
            </a:r>
            <a:r>
              <a:rPr lang="en-US" b="1" dirty="0" smtClean="0">
                <a:sym typeface="Wingdings"/>
              </a:rPr>
              <a:t>activities, </a:t>
            </a:r>
            <a:r>
              <a:rPr lang="en-US" dirty="0" smtClean="0">
                <a:sym typeface="Wingdings"/>
              </a:rPr>
              <a:t>10 Hz, 2s window, </a:t>
            </a:r>
            <a:r>
              <a:rPr lang="en-US" b="1" i="1" u="sng" dirty="0" smtClean="0">
                <a:sym typeface="Wingdings"/>
              </a:rPr>
              <a:t>ORIGINAL + ZERO MEAN</a:t>
            </a:r>
            <a:endParaRPr lang="en-US" b="1" i="1" u="sng" dirty="0" smtClean="0">
              <a:sym typeface="Wingdings"/>
            </a:endParaRP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257428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95.59%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82.67%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74.09%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257428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372454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98.65%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94.89%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95.22%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99.67%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0.05%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96.11%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372454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06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" y="797600"/>
            <a:ext cx="12129636" cy="54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600"/>
            <a:ext cx="12210834" cy="54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FEATURES COMPARISON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Complex Human Activity Recognition Using Smartphone and Wrist-Worn  Motion Sensors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483</Words>
  <Application>Microsoft Macintosh PowerPoint</Application>
  <PresentationFormat>Widescreen</PresentationFormat>
  <Paragraphs>134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Wingdings</vt:lpstr>
      <vt:lpstr>Arial</vt:lpstr>
      <vt:lpstr>Office Theme</vt:lpstr>
      <vt:lpstr>Human Activity Recognition</vt:lpstr>
      <vt:lpstr>RESULT SUMMARY</vt:lpstr>
      <vt:lpstr>5-Fold CV  Accelerometer + Gyroscope</vt:lpstr>
      <vt:lpstr>PowerPoint Presentation</vt:lpstr>
      <vt:lpstr>PowerPoint Presentation</vt:lpstr>
      <vt:lpstr>5-Fold CV  Acc + Gyroscope + Barometer</vt:lpstr>
      <vt:lpstr>PowerPoint Presentation</vt:lpstr>
      <vt:lpstr>PowerPoint Presentation</vt:lpstr>
      <vt:lpstr>FEATURES COMPARISON</vt:lpstr>
      <vt:lpstr>PowerPoint Presentation</vt:lpstr>
      <vt:lpstr>Summary</vt:lpstr>
      <vt:lpstr>PowerPoint Presentation</vt:lpstr>
      <vt:lpstr>PowerPoint Presentation</vt:lpstr>
      <vt:lpstr>PowerPoint Presentation</vt:lpstr>
      <vt:lpstr>FEATURES COMPARISON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45</cp:revision>
  <dcterms:created xsi:type="dcterms:W3CDTF">2017-01-04T19:31:39Z</dcterms:created>
  <dcterms:modified xsi:type="dcterms:W3CDTF">2017-02-01T07:39:57Z</dcterms:modified>
</cp:coreProperties>
</file>