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6200438" cy="99901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A94FD4"/>
    <a:srgbClr val="B456E0"/>
    <a:srgbClr val="D27BFF"/>
    <a:srgbClr val="B569DA"/>
    <a:srgbClr val="C874ED"/>
    <a:srgbClr val="9B59B6"/>
    <a:srgbClr val="9C4BC0"/>
    <a:srgbClr val="8E44AD"/>
    <a:srgbClr val="863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/>
    <p:restoredTop sz="94795"/>
  </p:normalViewPr>
  <p:slideViewPr>
    <p:cSldViewPr snapToGrid="0" snapToObjects="1">
      <p:cViewPr>
        <p:scale>
          <a:sx n="82" d="100"/>
          <a:sy n="82" d="100"/>
        </p:scale>
        <p:origin x="22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9F0C-1AE7-1F4D-93C1-725780F7FC18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1143000"/>
            <a:ext cx="5003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4D10-2878-D647-8FC2-F4170DF14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5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1143000"/>
            <a:ext cx="5003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4D10-2878-D647-8FC2-F4170DF14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4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634961"/>
            <a:ext cx="12150329" cy="3478048"/>
          </a:xfrm>
        </p:spPr>
        <p:txBody>
          <a:bodyPr anchor="b"/>
          <a:lstStyle>
            <a:lvl1pPr algn="ctr"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5247136"/>
            <a:ext cx="12150329" cy="2411970"/>
          </a:xfrm>
        </p:spPr>
        <p:txBody>
          <a:bodyPr/>
          <a:lstStyle>
            <a:lvl1pPr marL="0" indent="0" algn="ctr">
              <a:buNone/>
              <a:defRPr sz="3189"/>
            </a:lvl1pPr>
            <a:lvl2pPr marL="607527" indent="0" algn="ctr">
              <a:buNone/>
              <a:defRPr sz="2658"/>
            </a:lvl2pPr>
            <a:lvl3pPr marL="1215055" indent="0" algn="ctr">
              <a:buNone/>
              <a:defRPr sz="2392"/>
            </a:lvl3pPr>
            <a:lvl4pPr marL="1822582" indent="0" algn="ctr">
              <a:buNone/>
              <a:defRPr sz="2126"/>
            </a:lvl4pPr>
            <a:lvl5pPr marL="2430109" indent="0" algn="ctr">
              <a:buNone/>
              <a:defRPr sz="2126"/>
            </a:lvl5pPr>
            <a:lvl6pPr marL="3037637" indent="0" algn="ctr">
              <a:buNone/>
              <a:defRPr sz="2126"/>
            </a:lvl6pPr>
            <a:lvl7pPr marL="3645164" indent="0" algn="ctr">
              <a:buNone/>
              <a:defRPr sz="2126"/>
            </a:lvl7pPr>
            <a:lvl8pPr marL="4252692" indent="0" algn="ctr">
              <a:buNone/>
              <a:defRPr sz="2126"/>
            </a:lvl8pPr>
            <a:lvl9pPr marL="4860219" indent="0" algn="ctr">
              <a:buNone/>
              <a:defRPr sz="212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531882"/>
            <a:ext cx="3493219" cy="84661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531882"/>
            <a:ext cx="10277153" cy="84661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2490598"/>
            <a:ext cx="13972878" cy="4155619"/>
          </a:xfrm>
        </p:spPr>
        <p:txBody>
          <a:bodyPr anchor="b"/>
          <a:lstStyle>
            <a:lvl1pPr>
              <a:defRPr sz="7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6685531"/>
            <a:ext cx="13972878" cy="2185342"/>
          </a:xfrm>
        </p:spPr>
        <p:txBody>
          <a:bodyPr/>
          <a:lstStyle>
            <a:lvl1pPr marL="0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1pPr>
            <a:lvl2pPr marL="60752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2pPr>
            <a:lvl3pPr marL="1215055" indent="0">
              <a:buNone/>
              <a:defRPr sz="2392">
                <a:solidFill>
                  <a:schemeClr val="tx1">
                    <a:tint val="75000"/>
                  </a:schemeClr>
                </a:solidFill>
              </a:defRPr>
            </a:lvl3pPr>
            <a:lvl4pPr marL="182258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4pPr>
            <a:lvl5pPr marL="243010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5pPr>
            <a:lvl6pPr marL="3037637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6pPr>
            <a:lvl7pPr marL="3645164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7pPr>
            <a:lvl8pPr marL="425269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8pPr>
            <a:lvl9pPr marL="4860219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659412"/>
            <a:ext cx="6885186" cy="6338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531883"/>
            <a:ext cx="13972878" cy="19309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2448972"/>
            <a:ext cx="6853544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3649176"/>
            <a:ext cx="6853544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2448972"/>
            <a:ext cx="6887296" cy="1200203"/>
          </a:xfrm>
        </p:spPr>
        <p:txBody>
          <a:bodyPr anchor="b"/>
          <a:lstStyle>
            <a:lvl1pPr marL="0" indent="0">
              <a:buNone/>
              <a:defRPr sz="3189" b="1"/>
            </a:lvl1pPr>
            <a:lvl2pPr marL="607527" indent="0">
              <a:buNone/>
              <a:defRPr sz="2658" b="1"/>
            </a:lvl2pPr>
            <a:lvl3pPr marL="1215055" indent="0">
              <a:buNone/>
              <a:defRPr sz="2392" b="1"/>
            </a:lvl3pPr>
            <a:lvl4pPr marL="1822582" indent="0">
              <a:buNone/>
              <a:defRPr sz="2126" b="1"/>
            </a:lvl4pPr>
            <a:lvl5pPr marL="2430109" indent="0">
              <a:buNone/>
              <a:defRPr sz="2126" b="1"/>
            </a:lvl5pPr>
            <a:lvl6pPr marL="3037637" indent="0">
              <a:buNone/>
              <a:defRPr sz="2126" b="1"/>
            </a:lvl6pPr>
            <a:lvl7pPr marL="3645164" indent="0">
              <a:buNone/>
              <a:defRPr sz="2126" b="1"/>
            </a:lvl7pPr>
            <a:lvl8pPr marL="4252692" indent="0">
              <a:buNone/>
              <a:defRPr sz="2126" b="1"/>
            </a:lvl8pPr>
            <a:lvl9pPr marL="4860219" indent="0">
              <a:buNone/>
              <a:defRPr sz="212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3649176"/>
            <a:ext cx="6887296" cy="536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438396"/>
            <a:ext cx="8201472" cy="7099473"/>
          </a:xfrm>
        </p:spPr>
        <p:txBody>
          <a:bodyPr/>
          <a:lstStyle>
            <a:lvl1pPr>
              <a:defRPr sz="4252"/>
            </a:lvl1pPr>
            <a:lvl2pPr>
              <a:defRPr sz="3721"/>
            </a:lvl2pPr>
            <a:lvl3pPr>
              <a:defRPr sz="3189"/>
            </a:lvl3pPr>
            <a:lvl4pPr>
              <a:defRPr sz="2658"/>
            </a:lvl4pPr>
            <a:lvl5pPr>
              <a:defRPr sz="2658"/>
            </a:lvl5pPr>
            <a:lvl6pPr>
              <a:defRPr sz="2658"/>
            </a:lvl6pPr>
            <a:lvl7pPr>
              <a:defRPr sz="2658"/>
            </a:lvl7pPr>
            <a:lvl8pPr>
              <a:defRPr sz="2658"/>
            </a:lvl8pPr>
            <a:lvl9pPr>
              <a:defRPr sz="265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5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666009"/>
            <a:ext cx="5225062" cy="233103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438396"/>
            <a:ext cx="8201472" cy="7099473"/>
          </a:xfrm>
        </p:spPr>
        <p:txBody>
          <a:bodyPr anchor="t"/>
          <a:lstStyle>
            <a:lvl1pPr marL="0" indent="0">
              <a:buNone/>
              <a:defRPr sz="4252"/>
            </a:lvl1pPr>
            <a:lvl2pPr marL="607527" indent="0">
              <a:buNone/>
              <a:defRPr sz="3721"/>
            </a:lvl2pPr>
            <a:lvl3pPr marL="1215055" indent="0">
              <a:buNone/>
              <a:defRPr sz="3189"/>
            </a:lvl3pPr>
            <a:lvl4pPr marL="1822582" indent="0">
              <a:buNone/>
              <a:defRPr sz="2658"/>
            </a:lvl4pPr>
            <a:lvl5pPr marL="2430109" indent="0">
              <a:buNone/>
              <a:defRPr sz="2658"/>
            </a:lvl5pPr>
            <a:lvl6pPr marL="3037637" indent="0">
              <a:buNone/>
              <a:defRPr sz="2658"/>
            </a:lvl6pPr>
            <a:lvl7pPr marL="3645164" indent="0">
              <a:buNone/>
              <a:defRPr sz="2658"/>
            </a:lvl7pPr>
            <a:lvl8pPr marL="4252692" indent="0">
              <a:buNone/>
              <a:defRPr sz="2658"/>
            </a:lvl8pPr>
            <a:lvl9pPr marL="4860219" indent="0">
              <a:buNone/>
              <a:defRPr sz="265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997041"/>
            <a:ext cx="5225062" cy="5552390"/>
          </a:xfrm>
        </p:spPr>
        <p:txBody>
          <a:bodyPr/>
          <a:lstStyle>
            <a:lvl1pPr marL="0" indent="0">
              <a:buNone/>
              <a:defRPr sz="2126"/>
            </a:lvl1pPr>
            <a:lvl2pPr marL="607527" indent="0">
              <a:buNone/>
              <a:defRPr sz="1860"/>
            </a:lvl2pPr>
            <a:lvl3pPr marL="1215055" indent="0">
              <a:buNone/>
              <a:defRPr sz="1595"/>
            </a:lvl3pPr>
            <a:lvl4pPr marL="1822582" indent="0">
              <a:buNone/>
              <a:defRPr sz="1329"/>
            </a:lvl4pPr>
            <a:lvl5pPr marL="2430109" indent="0">
              <a:buNone/>
              <a:defRPr sz="1329"/>
            </a:lvl5pPr>
            <a:lvl6pPr marL="3037637" indent="0">
              <a:buNone/>
              <a:defRPr sz="1329"/>
            </a:lvl6pPr>
            <a:lvl7pPr marL="3645164" indent="0">
              <a:buNone/>
              <a:defRPr sz="1329"/>
            </a:lvl7pPr>
            <a:lvl8pPr marL="4252692" indent="0">
              <a:buNone/>
              <a:defRPr sz="1329"/>
            </a:lvl8pPr>
            <a:lvl9pPr marL="4860219" indent="0">
              <a:buNone/>
              <a:defRPr sz="132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531883"/>
            <a:ext cx="13972878" cy="1930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659412"/>
            <a:ext cx="13972878" cy="6338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9E35-25E8-474A-91F1-98B631E32FC0}" type="datetimeFigureOut">
              <a:rPr lang="en-US" smtClean="0"/>
              <a:t>1/17/17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9259379"/>
            <a:ext cx="5467648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9259379"/>
            <a:ext cx="3645099" cy="5318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36FD5-DFF8-B94F-9F2F-9EEA685F5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5055" rtl="0" eaLnBrk="1" latinLnBrk="0" hangingPunct="1">
        <a:lnSpc>
          <a:spcPct val="90000"/>
        </a:lnSpc>
        <a:spcBef>
          <a:spcPct val="0"/>
        </a:spcBef>
        <a:buNone/>
        <a:defRPr sz="5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64" indent="-303764" algn="l" defTabSz="1215055" rtl="0" eaLnBrk="1" latinLnBrk="0" hangingPunct="1">
        <a:lnSpc>
          <a:spcPct val="90000"/>
        </a:lnSpc>
        <a:spcBef>
          <a:spcPts val="1329"/>
        </a:spcBef>
        <a:buFont typeface="Arial" panose="020B0604020202020204" pitchFamily="34" charset="0"/>
        <a:buChar char="•"/>
        <a:defRPr sz="3721" kern="1200">
          <a:solidFill>
            <a:schemeClr val="tx1"/>
          </a:solidFill>
          <a:latin typeface="+mn-lt"/>
          <a:ea typeface="+mn-ea"/>
          <a:cs typeface="+mn-cs"/>
        </a:defRPr>
      </a:lvl1pPr>
      <a:lvl2pPr marL="911291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51881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126346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73387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341400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948928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556455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5163983" indent="-303764" algn="l" defTabSz="1215055" rtl="0" eaLnBrk="1" latinLnBrk="0" hangingPunct="1">
        <a:lnSpc>
          <a:spcPct val="90000"/>
        </a:lnSpc>
        <a:spcBef>
          <a:spcPts val="66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60752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1215055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3pPr>
      <a:lvl4pPr marL="182258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4pPr>
      <a:lvl5pPr marL="243010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5pPr>
      <a:lvl6pPr marL="3037637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6pPr>
      <a:lvl7pPr marL="3645164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7pPr>
      <a:lvl8pPr marL="4252692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8pPr>
      <a:lvl9pPr marL="4860219" algn="l" defTabSz="1215055" rtl="0" eaLnBrk="1" latinLnBrk="0" hangingPunct="1">
        <a:defRPr sz="2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34397" y="508000"/>
            <a:ext cx="2425700" cy="2489200"/>
            <a:chOff x="469900" y="406400"/>
            <a:chExt cx="2425700" cy="2489200"/>
          </a:xfrm>
        </p:grpSpPr>
        <p:sp>
          <p:nvSpPr>
            <p:cNvPr id="4" name="Rectangle 3"/>
            <p:cNvSpPr/>
            <p:nvPr/>
          </p:nvSpPr>
          <p:spPr>
            <a:xfrm>
              <a:off x="469900" y="406400"/>
              <a:ext cx="2425700" cy="2489200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89" y="596900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Collector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4" y="1187510"/>
              <a:ext cx="2191626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Android Smartphone</a:t>
              </a: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Galaxy S5)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410" y="2051050"/>
              <a:ext cx="1896673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Tizen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Smartwatch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Gear 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34397" y="3483041"/>
            <a:ext cx="2425700" cy="1644650"/>
            <a:chOff x="4267195" y="508000"/>
            <a:chExt cx="2425700" cy="1769589"/>
          </a:xfrm>
        </p:grpSpPr>
        <p:sp>
          <p:nvSpPr>
            <p:cNvPr id="11" name="Rectangle 10"/>
            <p:cNvSpPr/>
            <p:nvPr/>
          </p:nvSpPr>
          <p:spPr>
            <a:xfrm>
              <a:off x="4267195" y="508000"/>
              <a:ext cx="2425700" cy="17695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8560" y="698500"/>
              <a:ext cx="982961" cy="4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HTTP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Handlers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2647247" y="2997200"/>
            <a:ext cx="0" cy="4858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2708229" y="3052790"/>
            <a:ext cx="86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434397" y="5613531"/>
            <a:ext cx="2425700" cy="2373001"/>
            <a:chOff x="4267195" y="507999"/>
            <a:chExt cx="2425700" cy="2373001"/>
          </a:xfrm>
        </p:grpSpPr>
        <p:sp>
          <p:nvSpPr>
            <p:cNvPr id="22" name="Rectangle 21"/>
            <p:cNvSpPr/>
            <p:nvPr/>
          </p:nvSpPr>
          <p:spPr>
            <a:xfrm>
              <a:off x="4267195" y="507999"/>
              <a:ext cx="2425700" cy="2373001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75978" y="695355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Raw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Sensory</a:t>
              </a:r>
              <a:r>
                <a:rPr lang="en-US" sz="1600" dirty="0"/>
                <a:t> Data</a:t>
              </a:r>
            </a:p>
          </p:txBody>
        </p:sp>
      </p:grpSp>
      <p:cxnSp>
        <p:nvCxnSpPr>
          <p:cNvPr id="27" name="Straight Arrow Connector 26"/>
          <p:cNvCxnSpPr>
            <a:stCxn id="11" idx="2"/>
            <a:endCxn id="22" idx="0"/>
          </p:cNvCxnSpPr>
          <p:nvPr/>
        </p:nvCxnSpPr>
        <p:spPr>
          <a:xfrm>
            <a:off x="2647247" y="5127691"/>
            <a:ext cx="0" cy="48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444297" y="506850"/>
            <a:ext cx="5903663" cy="5564166"/>
            <a:chOff x="4444297" y="506850"/>
            <a:chExt cx="5903663" cy="5564166"/>
          </a:xfrm>
        </p:grpSpPr>
        <p:sp>
          <p:nvSpPr>
            <p:cNvPr id="29" name="Rectangle 28"/>
            <p:cNvSpPr/>
            <p:nvPr/>
          </p:nvSpPr>
          <p:spPr>
            <a:xfrm>
              <a:off x="4444297" y="506850"/>
              <a:ext cx="5903663" cy="5564166"/>
            </a:xfrm>
            <a:prstGeom prst="rect">
              <a:avLst/>
            </a:prstGeom>
            <a:solidFill>
              <a:srgbClr val="863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57146" y="642237"/>
              <a:ext cx="3506088" cy="400110"/>
            </a:xfrm>
            <a:prstGeom prst="rect">
              <a:avLst/>
            </a:prstGeom>
            <a:solidFill>
              <a:srgbClr val="863FA6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Machine Learning Backend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03078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32397" y="1315103"/>
              <a:ext cx="1633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Training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978881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Random Forest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78881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>
                  <a:latin typeface="Arial" charset="0"/>
                  <a:ea typeface="Arial" charset="0"/>
                  <a:cs typeface="Arial" charset="0"/>
                </a:rPr>
                <a:t>Support Vector Machine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622784" y="1212845"/>
              <a:ext cx="2292354" cy="2115859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991724" y="1315103"/>
              <a:ext cx="1549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Model Testing</a:t>
              </a:r>
              <a:endPara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698587" y="1824155"/>
              <a:ext cx="2140744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K-Fold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98587" y="2439467"/>
              <a:ext cx="2140745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Leave-One-Person-Out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903078" y="3651366"/>
              <a:ext cx="5012060" cy="2092207"/>
            </a:xfrm>
            <a:prstGeom prst="rect">
              <a:avLst/>
            </a:prstGeom>
            <a:solidFill>
              <a:srgbClr val="A94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306727" y="3736767"/>
              <a:ext cx="21788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Pre-processing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23851" y="4262676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Sampling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023852" y="4877988"/>
              <a:ext cx="2284476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Windowing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498830" y="4261669"/>
              <a:ext cx="2293123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Feature Extraction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121" y="4873663"/>
              <a:ext cx="2300769" cy="503554"/>
            </a:xfrm>
            <a:prstGeom prst="rect">
              <a:avLst/>
            </a:prstGeom>
            <a:solidFill>
              <a:srgbClr val="D27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latin typeface="Arial" charset="0"/>
                  <a:ea typeface="Arial" charset="0"/>
                  <a:cs typeface="Arial" charset="0"/>
                </a:rPr>
                <a:t>Data Combiner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72" name="Elbow Connector 71"/>
          <p:cNvCxnSpPr>
            <a:stCxn id="22" idx="3"/>
            <a:endCxn id="29" idx="2"/>
          </p:cNvCxnSpPr>
          <p:nvPr/>
        </p:nvCxnSpPr>
        <p:spPr>
          <a:xfrm flipV="1">
            <a:off x="3860097" y="6071016"/>
            <a:ext cx="3536032" cy="729016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720147" y="7166579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Pre-processed </a:t>
            </a:r>
            <a:r>
              <a:rPr lang="en-US" sz="16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94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498397" y="508000"/>
            <a:ext cx="2425700" cy="2489200"/>
            <a:chOff x="469900" y="406400"/>
            <a:chExt cx="2425700" cy="2489200"/>
          </a:xfrm>
        </p:grpSpPr>
        <p:sp>
          <p:nvSpPr>
            <p:cNvPr id="4" name="Rectangle 3"/>
            <p:cNvSpPr/>
            <p:nvPr/>
          </p:nvSpPr>
          <p:spPr>
            <a:xfrm>
              <a:off x="469900" y="406400"/>
              <a:ext cx="2425700" cy="2489200"/>
            </a:xfrm>
            <a:prstGeom prst="rect">
              <a:avLst/>
            </a:prstGeom>
            <a:solidFill>
              <a:srgbClr val="C039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1589" y="596900"/>
              <a:ext cx="1922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Data Collector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934" y="1187510"/>
              <a:ext cx="2191626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Android Smartphone</a:t>
              </a: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Galaxy S5)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410" y="2051050"/>
              <a:ext cx="1896673" cy="661720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Tizen </a:t>
              </a:r>
              <a:r>
                <a:rPr lang="en-US" sz="16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Smartwatch</a:t>
              </a:r>
              <a:endParaRPr lang="en-US" sz="16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(Samsung Gear S)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498397" y="3483041"/>
            <a:ext cx="2425700" cy="1644650"/>
            <a:chOff x="4267195" y="508000"/>
            <a:chExt cx="2425700" cy="1769589"/>
          </a:xfrm>
        </p:grpSpPr>
        <p:sp>
          <p:nvSpPr>
            <p:cNvPr id="11" name="Rectangle 10"/>
            <p:cNvSpPr/>
            <p:nvPr/>
          </p:nvSpPr>
          <p:spPr>
            <a:xfrm>
              <a:off x="4267195" y="508000"/>
              <a:ext cx="2425700" cy="176958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88560" y="698500"/>
              <a:ext cx="982961" cy="43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Server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HTTP </a:t>
              </a: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Handlers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19" name="Straight Arrow Connector 18"/>
          <p:cNvCxnSpPr>
            <a:stCxn id="4" idx="2"/>
            <a:endCxn id="11" idx="0"/>
          </p:cNvCxnSpPr>
          <p:nvPr/>
        </p:nvCxnSpPr>
        <p:spPr>
          <a:xfrm>
            <a:off x="6711247" y="2997200"/>
            <a:ext cx="0" cy="48584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flipH="1">
            <a:off x="6609900" y="3107312"/>
            <a:ext cx="86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Arial" charset="0"/>
                <a:ea typeface="Arial" charset="0"/>
                <a:cs typeface="Arial" charset="0"/>
              </a:rPr>
              <a:t>HTTP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98397" y="5613531"/>
            <a:ext cx="2425700" cy="3136331"/>
            <a:chOff x="4267195" y="507999"/>
            <a:chExt cx="2425700" cy="3136331"/>
          </a:xfrm>
        </p:grpSpPr>
        <p:sp>
          <p:nvSpPr>
            <p:cNvPr id="22" name="Rectangle 21"/>
            <p:cNvSpPr/>
            <p:nvPr/>
          </p:nvSpPr>
          <p:spPr>
            <a:xfrm>
              <a:off x="4267195" y="507999"/>
              <a:ext cx="2425700" cy="3136331"/>
            </a:xfrm>
            <a:prstGeom prst="rect">
              <a:avLst/>
            </a:prstGeom>
            <a:solidFill>
              <a:srgbClr val="E6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0975" y="695354"/>
              <a:ext cx="13981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MongoDB</a:t>
              </a:r>
              <a:endPara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52945" y="1282820"/>
              <a:ext cx="1854200" cy="584775"/>
            </a:xfrm>
            <a:prstGeom prst="rect">
              <a:avLst/>
            </a:pr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/>
                <a:t>Raw Smartphone Accelerometer Data</a:t>
              </a:r>
              <a:endParaRPr lang="en-US" sz="1600" dirty="0"/>
            </a:p>
          </p:txBody>
        </p:sp>
      </p:grpSp>
      <p:cxnSp>
        <p:nvCxnSpPr>
          <p:cNvPr id="27" name="Straight Arrow Connector 26"/>
          <p:cNvCxnSpPr>
            <a:stCxn id="11" idx="2"/>
            <a:endCxn id="22" idx="0"/>
          </p:cNvCxnSpPr>
          <p:nvPr/>
        </p:nvCxnSpPr>
        <p:spPr>
          <a:xfrm>
            <a:off x="6711247" y="5127691"/>
            <a:ext cx="0" cy="485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08297" y="1444830"/>
            <a:ext cx="5903663" cy="5565228"/>
          </a:xfrm>
          <a:prstGeom prst="rect">
            <a:avLst/>
          </a:prstGeom>
          <a:solidFill>
            <a:srgbClr val="863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21146" y="1557232"/>
            <a:ext cx="3506088" cy="400110"/>
          </a:xfrm>
          <a:prstGeom prst="rect">
            <a:avLst/>
          </a:prstGeom>
          <a:solidFill>
            <a:srgbClr val="863FA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Machine Learning Backend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67078" y="2144833"/>
            <a:ext cx="5012060" cy="1339740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656249" y="2221097"/>
            <a:ext cx="1633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Model Training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18271" y="2755684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 Forest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967078" y="5237354"/>
            <a:ext cx="5012060" cy="1474802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70727" y="5322754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Data Pre-processing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56172" y="5941079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Data Sampling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749709" y="5941836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Feature Extraction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342044" y="5941836"/>
            <a:ext cx="1440000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Data Combiner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784147" y="7166579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Raw Smartwatch Accelerometer Data</a:t>
            </a:r>
            <a:endParaRPr lang="en-US" sz="1600" dirty="0"/>
          </a:p>
        </p:txBody>
      </p:sp>
      <p:sp>
        <p:nvSpPr>
          <p:cNvPr id="41" name="Rectangle 40"/>
          <p:cNvSpPr/>
          <p:nvPr/>
        </p:nvSpPr>
        <p:spPr>
          <a:xfrm>
            <a:off x="5780774" y="7944806"/>
            <a:ext cx="1854200" cy="58477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/>
              <a:t>Work Queue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11" idx="3"/>
          </p:cNvCxnSpPr>
          <p:nvPr/>
        </p:nvCxnSpPr>
        <p:spPr>
          <a:xfrm>
            <a:off x="7924097" y="4305366"/>
            <a:ext cx="584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1564774" y="2745999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Support Vector Machine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967078" y="3691140"/>
            <a:ext cx="5012060" cy="1339740"/>
          </a:xfrm>
          <a:prstGeom prst="rect">
            <a:avLst/>
          </a:prstGeom>
          <a:solidFill>
            <a:srgbClr val="A94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479084" y="3792692"/>
            <a:ext cx="1988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Activity Prediction</a:t>
            </a:r>
            <a:endParaRPr lang="en-US" sz="16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18271" y="4301991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 Forest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564774" y="4292306"/>
            <a:ext cx="2140744" cy="503554"/>
          </a:xfrm>
          <a:prstGeom prst="rect">
            <a:avLst/>
          </a:prstGeom>
          <a:solidFill>
            <a:srgbClr val="D2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Arial" charset="0"/>
                <a:ea typeface="Arial" charset="0"/>
                <a:cs typeface="Arial" charset="0"/>
              </a:rPr>
              <a:t>Support Vector Machine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76959" y="3991011"/>
            <a:ext cx="2425700" cy="62871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/>
              <a:t>Web Application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502659" y="4131192"/>
            <a:ext cx="99573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02659" y="4474900"/>
            <a:ext cx="99573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flipH="1">
            <a:off x="4575242" y="3826983"/>
            <a:ext cx="86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4285057" y="4529554"/>
            <a:ext cx="1446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latin typeface="Arial" charset="0"/>
                <a:ea typeface="Arial" charset="0"/>
                <a:cs typeface="Arial" charset="0"/>
              </a:rPr>
              <a:t>WebSocket</a:t>
            </a:r>
            <a:endParaRPr lang="en-US" sz="12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3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</TotalTime>
  <Words>113</Words>
  <Application>Microsoft Macintosh PowerPoint</Application>
  <PresentationFormat>Custom</PresentationFormat>
  <Paragraphs>51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#EDWIN CANDINEGARA#</dc:creator>
  <cp:lastModifiedBy>#EDWIN CANDINEGARA#</cp:lastModifiedBy>
  <cp:revision>12</cp:revision>
  <dcterms:created xsi:type="dcterms:W3CDTF">2017-01-13T14:46:03Z</dcterms:created>
  <dcterms:modified xsi:type="dcterms:W3CDTF">2017-01-17T15:30:35Z</dcterms:modified>
</cp:coreProperties>
</file>