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1"/>
  </p:notesMasterIdLst>
  <p:sldIdLst>
    <p:sldId id="257" r:id="rId2"/>
    <p:sldId id="258" r:id="rId3"/>
    <p:sldId id="283" r:id="rId4"/>
    <p:sldId id="303" r:id="rId5"/>
    <p:sldId id="299" r:id="rId6"/>
    <p:sldId id="304" r:id="rId7"/>
    <p:sldId id="300" r:id="rId8"/>
    <p:sldId id="301" r:id="rId9"/>
    <p:sldId id="309" r:id="rId10"/>
    <p:sldId id="310" r:id="rId11"/>
    <p:sldId id="311" r:id="rId12"/>
    <p:sldId id="317" r:id="rId13"/>
    <p:sldId id="327" r:id="rId14"/>
    <p:sldId id="336" r:id="rId15"/>
    <p:sldId id="337" r:id="rId16"/>
    <p:sldId id="351" r:id="rId17"/>
    <p:sldId id="352" r:id="rId18"/>
    <p:sldId id="302" r:id="rId19"/>
    <p:sldId id="296" r:id="rId20"/>
    <p:sldId id="320" r:id="rId21"/>
    <p:sldId id="297" r:id="rId22"/>
    <p:sldId id="321" r:id="rId23"/>
    <p:sldId id="316" r:id="rId24"/>
    <p:sldId id="312" r:id="rId25"/>
    <p:sldId id="313" r:id="rId26"/>
    <p:sldId id="315" r:id="rId27"/>
    <p:sldId id="328" r:id="rId28"/>
    <p:sldId id="329" r:id="rId29"/>
    <p:sldId id="335" r:id="rId30"/>
    <p:sldId id="330" r:id="rId31"/>
    <p:sldId id="334" r:id="rId32"/>
    <p:sldId id="331" r:id="rId33"/>
    <p:sldId id="332" r:id="rId34"/>
    <p:sldId id="333" r:id="rId35"/>
    <p:sldId id="338" r:id="rId36"/>
    <p:sldId id="339" r:id="rId37"/>
    <p:sldId id="342" r:id="rId38"/>
    <p:sldId id="350" r:id="rId39"/>
    <p:sldId id="353" r:id="rId40"/>
    <p:sldId id="354" r:id="rId41"/>
    <p:sldId id="362" r:id="rId42"/>
    <p:sldId id="355" r:id="rId43"/>
    <p:sldId id="356" r:id="rId44"/>
    <p:sldId id="357" r:id="rId45"/>
    <p:sldId id="358" r:id="rId46"/>
    <p:sldId id="360" r:id="rId47"/>
    <p:sldId id="361" r:id="rId48"/>
    <p:sldId id="314" r:id="rId49"/>
    <p:sldId id="308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6B8DC32-FE21-FE47-A2F1-0C3221AD9D03}">
          <p14:sldIdLst>
            <p14:sldId id="257"/>
            <p14:sldId id="258"/>
          </p14:sldIdLst>
        </p14:section>
        <p14:section name="Data Collection Summary" id="{B7A4B960-5614-2948-AA16-8F6C0EB651FB}">
          <p14:sldIdLst>
            <p14:sldId id="283"/>
          </p14:sldIdLst>
        </p14:section>
        <p14:section name="Baseline Results" id="{B437558B-6102-F74E-8D8C-CBCFD44E5CD9}">
          <p14:sldIdLst>
            <p14:sldId id="303"/>
            <p14:sldId id="299"/>
          </p14:sldIdLst>
        </p14:section>
        <p14:section name="K-Fold 7 Persons" id="{0042D609-6797-0F4F-80D9-328F9753DB5D}">
          <p14:sldIdLst>
            <p14:sldId id="304"/>
            <p14:sldId id="300"/>
            <p14:sldId id="301"/>
          </p14:sldIdLst>
        </p14:section>
        <p14:section name="K-Fold 8 Persons" id="{FC528854-677D-D145-95C6-803D1514B74A}">
          <p14:sldIdLst>
            <p14:sldId id="309"/>
            <p14:sldId id="310"/>
            <p14:sldId id="311"/>
          </p14:sldIdLst>
        </p14:section>
        <p14:section name="K-Fold 10 Persons" id="{C2305610-9925-7A45-ACDD-A87E3DF7668C}">
          <p14:sldIdLst>
            <p14:sldId id="317"/>
            <p14:sldId id="327"/>
          </p14:sldIdLst>
        </p14:section>
        <p14:section name="K-Fold 11 Persons" id="{96D64211-3946-7E44-988F-496D184A18D3}">
          <p14:sldIdLst>
            <p14:sldId id="336"/>
            <p14:sldId id="337"/>
          </p14:sldIdLst>
        </p14:section>
        <p14:section name="K-Fold 11 Persons (NEW)" id="{ECDAF25E-0623-D342-87B6-D6721DAA29F0}">
          <p14:sldIdLst>
            <p14:sldId id="351"/>
            <p14:sldId id="352"/>
          </p14:sldIdLst>
        </p14:section>
        <p14:section name="LOO Baseline" id="{81C1F8E0-673D-6B4B-97EF-3D63CE7A84AC}">
          <p14:sldIdLst>
            <p14:sldId id="302"/>
            <p14:sldId id="296"/>
          </p14:sldIdLst>
        </p14:section>
        <p14:section name="LOO 7 Persons" id="{0077D69E-A31A-9A47-A40B-D94FB4DD19BD}">
          <p14:sldIdLst>
            <p14:sldId id="320"/>
            <p14:sldId id="297"/>
          </p14:sldIdLst>
        </p14:section>
        <p14:section name="LOO 8 Persons" id="{BA91BA9D-FC44-BB43-AA86-CD4C815A0A4C}">
          <p14:sldIdLst>
            <p14:sldId id="321"/>
            <p14:sldId id="316"/>
            <p14:sldId id="312"/>
            <p14:sldId id="313"/>
            <p14:sldId id="315"/>
          </p14:sldIdLst>
        </p14:section>
        <p14:section name="LOO 10 Persons" id="{EC59C392-6B1E-2A4A-9C52-480F947FBDCA}">
          <p14:sldIdLst>
            <p14:sldId id="328"/>
            <p14:sldId id="329"/>
            <p14:sldId id="335"/>
            <p14:sldId id="330"/>
            <p14:sldId id="334"/>
            <p14:sldId id="331"/>
            <p14:sldId id="332"/>
            <p14:sldId id="333"/>
          </p14:sldIdLst>
        </p14:section>
        <p14:section name="LOO 11 Persons" id="{856BD29E-2A90-BA44-B47F-D650CB23E8A0}">
          <p14:sldIdLst>
            <p14:sldId id="338"/>
            <p14:sldId id="339"/>
            <p14:sldId id="342"/>
            <p14:sldId id="350"/>
          </p14:sldIdLst>
        </p14:section>
        <p14:section name="LOO 11 Persons (NEW)" id="{26D9F457-29BA-524D-A21E-D6C8090DFFE4}">
          <p14:sldIdLst>
            <p14:sldId id="353"/>
            <p14:sldId id="354"/>
            <p14:sldId id="362"/>
          </p14:sldIdLst>
        </p14:section>
        <p14:section name="LOO 12 Persons" id="{2071ED33-8C1F-F04C-93EB-C3B7F9EB5BC7}">
          <p14:sldIdLst>
            <p14:sldId id="355"/>
            <p14:sldId id="356"/>
            <p14:sldId id="357"/>
          </p14:sldIdLst>
        </p14:section>
        <p14:section name="LOO 13 Persons" id="{1EC3351D-8460-2D4F-9E43-1CD6C3F43210}">
          <p14:sldIdLst>
            <p14:sldId id="358"/>
            <p14:sldId id="360"/>
            <p14:sldId id="361"/>
          </p14:sldIdLst>
        </p14:section>
        <p14:section name="Other Observations" id="{45460222-505A-AF44-909A-FA773E4BA4D2}">
          <p14:sldIdLst>
            <p14:sldId id="314"/>
            <p14:sldId id="30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47"/>
    <p:restoredTop sz="87766"/>
  </p:normalViewPr>
  <p:slideViewPr>
    <p:cSldViewPr snapToGrid="0" snapToObjects="1">
      <p:cViewPr>
        <p:scale>
          <a:sx n="92" d="100"/>
          <a:sy n="92" d="100"/>
        </p:scale>
        <p:origin x="880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notesMaster" Target="notesMasters/notesMaster1.xml"/><Relationship Id="rId52" Type="http://schemas.openxmlformats.org/officeDocument/2006/relationships/presProps" Target="presProps.xml"/><Relationship Id="rId53" Type="http://schemas.openxmlformats.org/officeDocument/2006/relationships/viewProps" Target="viewProps.xml"/><Relationship Id="rId54" Type="http://schemas.openxmlformats.org/officeDocument/2006/relationships/theme" Target="theme/theme1.xml"/><Relationship Id="rId55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443DB1-3454-AB4E-A2F7-083942AD4ADB}" type="datetimeFigureOut">
              <a:rPr lang="en-US" smtClean="0"/>
              <a:t>12/29/16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43912D-219C-6C43-ACEF-0C2D0D6A3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046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43912D-219C-6C43-ACEF-0C2D0D6A3A0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2942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43912D-219C-6C43-ACEF-0C2D0D6A3A0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2464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= Data collection</a:t>
            </a:r>
            <a:r>
              <a:rPr lang="en-US" baseline="0" dirty="0" smtClean="0"/>
              <a:t> process </a:t>
            </a:r>
            <a:r>
              <a:rPr lang="en-US" baseline="0" dirty="0" smtClean="0">
                <a:sym typeface="Wingdings"/>
              </a:rPr>
              <a:t> documentation</a:t>
            </a:r>
            <a:endParaRPr lang="en-US" dirty="0" smtClean="0"/>
          </a:p>
          <a:p>
            <a:r>
              <a:rPr lang="en-US" dirty="0" smtClean="0"/>
              <a:t>=</a:t>
            </a:r>
            <a:r>
              <a:rPr lang="en-US" baseline="0" dirty="0" smtClean="0"/>
              <a:t> Activity description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Versus available data </a:t>
            </a:r>
            <a:r>
              <a:rPr lang="en-US" baseline="0" dirty="0" err="1" smtClean="0"/>
              <a:t>currentls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43912D-219C-6C43-ACEF-0C2D0D6A3A0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5461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43912D-219C-6C43-ACEF-0C2D0D6A3A0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0582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43912D-219C-6C43-ACEF-0C2D0D6A3A0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1188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43912D-219C-6C43-ACEF-0C2D0D6A3A0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543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43912D-219C-6C43-ACEF-0C2D0D6A3A0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7561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43912D-219C-6C43-ACEF-0C2D0D6A3A0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2849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43912D-219C-6C43-ACEF-0C2D0D6A3A0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1653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43912D-219C-6C43-ACEF-0C2D0D6A3A0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3969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0E75-F84B-F342-8F11-D007000D2CC1}" type="datetimeFigureOut">
              <a:rPr lang="en-US" smtClean="0"/>
              <a:t>12/29/16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E214B-E850-134C-A16C-C0734D6E3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275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0E75-F84B-F342-8F11-D007000D2CC1}" type="datetimeFigureOut">
              <a:rPr lang="en-US" smtClean="0"/>
              <a:t>12/29/16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E214B-E850-134C-A16C-C0734D6E3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027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0E75-F84B-F342-8F11-D007000D2CC1}" type="datetimeFigureOut">
              <a:rPr lang="en-US" smtClean="0"/>
              <a:t>12/29/16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E214B-E850-134C-A16C-C0734D6E3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767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0E75-F84B-F342-8F11-D007000D2CC1}" type="datetimeFigureOut">
              <a:rPr lang="en-US" smtClean="0"/>
              <a:t>12/29/16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E214B-E850-134C-A16C-C0734D6E3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175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0E75-F84B-F342-8F11-D007000D2CC1}" type="datetimeFigureOut">
              <a:rPr lang="en-US" smtClean="0"/>
              <a:t>12/29/16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E214B-E850-134C-A16C-C0734D6E3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3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0E75-F84B-F342-8F11-D007000D2CC1}" type="datetimeFigureOut">
              <a:rPr lang="en-US" smtClean="0"/>
              <a:t>12/29/16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E214B-E850-134C-A16C-C0734D6E3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55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0E75-F84B-F342-8F11-D007000D2CC1}" type="datetimeFigureOut">
              <a:rPr lang="en-US" smtClean="0"/>
              <a:t>12/29/16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E214B-E850-134C-A16C-C0734D6E3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992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0E75-F84B-F342-8F11-D007000D2CC1}" type="datetimeFigureOut">
              <a:rPr lang="en-US" smtClean="0"/>
              <a:t>12/29/16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E214B-E850-134C-A16C-C0734D6E3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563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0E75-F84B-F342-8F11-D007000D2CC1}" type="datetimeFigureOut">
              <a:rPr lang="en-US" smtClean="0"/>
              <a:t>12/29/16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E214B-E850-134C-A16C-C0734D6E3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54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0E75-F84B-F342-8F11-D007000D2CC1}" type="datetimeFigureOut">
              <a:rPr lang="en-US" smtClean="0"/>
              <a:t>12/29/16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E214B-E850-134C-A16C-C0734D6E3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14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0E75-F84B-F342-8F11-D007000D2CC1}" type="datetimeFigureOut">
              <a:rPr lang="en-US" smtClean="0"/>
              <a:t>12/29/16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E214B-E850-134C-A16C-C0734D6E3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601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020E75-F84B-F342-8F11-D007000D2CC1}" type="datetimeFigureOut">
              <a:rPr lang="en-US" smtClean="0"/>
              <a:t>12/29/16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CE214B-E850-134C-A16C-C0734D6E3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05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Human Activity Recognition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Edwin </a:t>
            </a:r>
            <a:r>
              <a:rPr lang="en-US" dirty="0" err="1" smtClean="0"/>
              <a:t>Candinegara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D231B-FD96-3A45-A806-9C2F69EDA54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423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5-Fold CV on </a:t>
            </a:r>
            <a:r>
              <a:rPr lang="en-US" b="1" u="sng" dirty="0" smtClean="0"/>
              <a:t>Combined</a:t>
            </a:r>
            <a:r>
              <a:rPr lang="en-US" b="1" dirty="0" smtClean="0"/>
              <a:t> Dataset (</a:t>
            </a:r>
            <a:r>
              <a:rPr lang="en-US" b="1" i="1" u="sng" dirty="0"/>
              <a:t>8</a:t>
            </a:r>
            <a:r>
              <a:rPr lang="en-US" b="1" dirty="0" smtClean="0"/>
              <a:t> persons)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62388"/>
            <a:ext cx="10515600" cy="5032375"/>
          </a:xfrm>
        </p:spPr>
        <p:txBody>
          <a:bodyPr/>
          <a:lstStyle/>
          <a:p>
            <a:r>
              <a:rPr lang="en-US" b="1" dirty="0" smtClean="0"/>
              <a:t>15 activities</a:t>
            </a:r>
            <a:r>
              <a:rPr lang="en-US" dirty="0" smtClean="0"/>
              <a:t>, Sampling @ 10 Hz, Window size = 2s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b="1" dirty="0">
                <a:sym typeface="Wingdings"/>
              </a:rPr>
              <a:t>Comparison </a:t>
            </a:r>
            <a:r>
              <a:rPr lang="en-US" dirty="0" smtClean="0">
                <a:sym typeface="Wingdings"/>
              </a:rPr>
              <a:t> </a:t>
            </a:r>
            <a:r>
              <a:rPr lang="en-US" b="1" dirty="0" smtClean="0">
                <a:sym typeface="Wingdings"/>
              </a:rPr>
              <a:t>15 activities</a:t>
            </a:r>
            <a:r>
              <a:rPr lang="en-US" dirty="0" smtClean="0">
                <a:sym typeface="Wingdings"/>
              </a:rPr>
              <a:t>, </a:t>
            </a:r>
            <a:r>
              <a:rPr lang="en-US" b="1" i="1" u="sng" dirty="0" smtClean="0">
                <a:sym typeface="Wingdings"/>
              </a:rPr>
              <a:t>6 Persons</a:t>
            </a:r>
            <a:r>
              <a:rPr lang="en-US" dirty="0" smtClean="0">
                <a:sym typeface="Wingdings"/>
              </a:rPr>
              <a:t> results:</a:t>
            </a:r>
          </a:p>
          <a:p>
            <a:pPr lvl="1"/>
            <a:endParaRPr 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79876121"/>
                  </p:ext>
                </p:extLst>
              </p:nvPr>
            </p:nvGraphicFramePr>
            <p:xfrm>
              <a:off x="1117599" y="2128275"/>
              <a:ext cx="10603345" cy="1493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2391"/>
                    <a:gridCol w="2369856"/>
                    <a:gridCol w="2341131"/>
                    <a:gridCol w="2339967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Models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</a:t>
                          </a:r>
                          <a:r>
                            <a:rPr lang="en-US" sz="2000" baseline="0" dirty="0" smtClean="0">
                              <a:latin typeface="+mn-lt"/>
                            </a:rPr>
                            <a:t>y Mean</a:t>
                          </a:r>
                        </a:p>
                        <a:p>
                          <a:pPr algn="ctr"/>
                          <a:r>
                            <a:rPr lang="en-US" sz="2000" baseline="0" dirty="0" smtClean="0">
                              <a:latin typeface="+mn-lt"/>
                            </a:rPr>
                            <a:t>(SP + 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(SP)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Random Forest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96.93%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0.22%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91.75%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0.62%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89.45%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0.21%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SVM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96.76%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0.27%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85.29%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0.64%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88.14%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0.24%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79876121"/>
                  </p:ext>
                </p:extLst>
              </p:nvPr>
            </p:nvGraphicFramePr>
            <p:xfrm>
              <a:off x="1117599" y="2128275"/>
              <a:ext cx="10603345" cy="1493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2391"/>
                    <a:gridCol w="2369856"/>
                    <a:gridCol w="2341131"/>
                    <a:gridCol w="2339967"/>
                  </a:tblGrid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Models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</a:t>
                          </a:r>
                          <a:r>
                            <a:rPr lang="en-US" sz="2000" baseline="0" dirty="0" smtClean="0">
                              <a:latin typeface="+mn-lt"/>
                            </a:rPr>
                            <a:t>y Mean</a:t>
                          </a:r>
                        </a:p>
                        <a:p>
                          <a:pPr algn="ctr"/>
                          <a:r>
                            <a:rPr lang="en-US" sz="2000" baseline="0" dirty="0" smtClean="0">
                              <a:latin typeface="+mn-lt"/>
                            </a:rPr>
                            <a:t>(SP + 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(SP)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Random Forest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50129" t="-181818" r="-198458" b="-1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53385" t="-181818" r="-101042" b="-1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53385" t="-181818" r="-1042" b="-12424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SVM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50129" t="-286154" r="-198458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53385" t="-286154" r="-101042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53385" t="-286154" r="-1042" b="-26154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45870583"/>
                  </p:ext>
                </p:extLst>
              </p:nvPr>
            </p:nvGraphicFramePr>
            <p:xfrm>
              <a:off x="1117599" y="4719075"/>
              <a:ext cx="10603345" cy="1493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2391"/>
                    <a:gridCol w="2369856"/>
                    <a:gridCol w="2341131"/>
                    <a:gridCol w="2339967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Models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</a:t>
                          </a:r>
                          <a:r>
                            <a:rPr lang="en-US" sz="2000" baseline="0" dirty="0" smtClean="0">
                              <a:latin typeface="+mn-lt"/>
                            </a:rPr>
                            <a:t>y Mean</a:t>
                          </a:r>
                        </a:p>
                        <a:p>
                          <a:pPr algn="ctr"/>
                          <a:r>
                            <a:rPr lang="en-US" sz="2000" baseline="0" dirty="0" smtClean="0">
                              <a:latin typeface="+mn-lt"/>
                            </a:rPr>
                            <a:t>(SP + 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(SP)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Random Forest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97.22%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0.20%  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92.07%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0.41%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90.19%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0.39%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SVM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97.10%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0.31%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85.56%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0.34%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88.92%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0.16%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45870583"/>
                  </p:ext>
                </p:extLst>
              </p:nvPr>
            </p:nvGraphicFramePr>
            <p:xfrm>
              <a:off x="1117599" y="4719075"/>
              <a:ext cx="10603345" cy="1493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2391"/>
                    <a:gridCol w="2369856"/>
                    <a:gridCol w="2341131"/>
                    <a:gridCol w="2339967"/>
                  </a:tblGrid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Models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</a:t>
                          </a:r>
                          <a:r>
                            <a:rPr lang="en-US" sz="2000" baseline="0" dirty="0" smtClean="0">
                              <a:latin typeface="+mn-lt"/>
                            </a:rPr>
                            <a:t>y Mean</a:t>
                          </a:r>
                        </a:p>
                        <a:p>
                          <a:pPr algn="ctr"/>
                          <a:r>
                            <a:rPr lang="en-US" sz="2000" baseline="0" dirty="0" smtClean="0">
                              <a:latin typeface="+mn-lt"/>
                            </a:rPr>
                            <a:t>(SP + 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(SP)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Random Forest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50129" t="-181818" r="-198458" b="-1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253385" t="-181818" r="-101042" b="-1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353385" t="-181818" r="-1042" b="-12424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SVM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50129" t="-286154" r="-198458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253385" t="-286154" r="-101042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353385" t="-286154" r="-1042" b="-26154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956705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5-Fold CV on </a:t>
            </a:r>
            <a:r>
              <a:rPr lang="en-US" b="1" u="sng" dirty="0" smtClean="0"/>
              <a:t>Combined</a:t>
            </a:r>
            <a:r>
              <a:rPr lang="en-US" b="1" dirty="0" smtClean="0"/>
              <a:t> Dataset (</a:t>
            </a:r>
            <a:r>
              <a:rPr lang="en-US" b="1" i="1" u="sng" dirty="0"/>
              <a:t>8</a:t>
            </a:r>
            <a:r>
              <a:rPr lang="en-US" b="1" dirty="0" smtClean="0"/>
              <a:t> persons)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62388"/>
            <a:ext cx="10882744" cy="5032375"/>
          </a:xfrm>
        </p:spPr>
        <p:txBody>
          <a:bodyPr/>
          <a:lstStyle/>
          <a:p>
            <a:r>
              <a:rPr lang="en-US" b="1" dirty="0" smtClean="0"/>
              <a:t>14 activities (WITHOUT EATING)</a:t>
            </a:r>
            <a:r>
              <a:rPr lang="en-US" dirty="0" smtClean="0"/>
              <a:t>, Sampling @ 10 Hz, Window size = 2s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b="1" dirty="0" smtClean="0">
                <a:sym typeface="Wingdings"/>
              </a:rPr>
              <a:t>Comparison  14 activities (WITHOUT EATING)</a:t>
            </a:r>
            <a:r>
              <a:rPr lang="en-US" dirty="0" smtClean="0">
                <a:sym typeface="Wingdings"/>
              </a:rPr>
              <a:t>, </a:t>
            </a:r>
            <a:r>
              <a:rPr lang="en-US" b="1" i="1" u="sng" dirty="0" smtClean="0">
                <a:sym typeface="Wingdings"/>
              </a:rPr>
              <a:t>6 Persons</a:t>
            </a:r>
            <a:r>
              <a:rPr lang="en-US" dirty="0" smtClean="0">
                <a:sym typeface="Wingdings"/>
              </a:rPr>
              <a:t> results:</a:t>
            </a:r>
          </a:p>
          <a:p>
            <a:pPr lvl="1"/>
            <a:endParaRPr 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86633955"/>
                  </p:ext>
                </p:extLst>
              </p:nvPr>
            </p:nvGraphicFramePr>
            <p:xfrm>
              <a:off x="1117599" y="2128275"/>
              <a:ext cx="10603345" cy="1493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2391"/>
                    <a:gridCol w="2369856"/>
                    <a:gridCol w="2341131"/>
                    <a:gridCol w="2339967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Models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</a:t>
                          </a:r>
                          <a:r>
                            <a:rPr lang="en-US" sz="2000" baseline="0" dirty="0" smtClean="0">
                              <a:latin typeface="+mn-lt"/>
                            </a:rPr>
                            <a:t>y Mean</a:t>
                          </a:r>
                        </a:p>
                        <a:p>
                          <a:pPr algn="ctr"/>
                          <a:r>
                            <a:rPr lang="en-US" sz="2000" baseline="0" dirty="0" smtClean="0">
                              <a:latin typeface="+mn-lt"/>
                            </a:rPr>
                            <a:t>(SP + 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(SP)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Random Forest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97.03%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0.06%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91.75%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0.44%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90.90%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0.45%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SVM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97.22%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0.08%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86.33%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0.36%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89.79%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0.36%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86633955"/>
                  </p:ext>
                </p:extLst>
              </p:nvPr>
            </p:nvGraphicFramePr>
            <p:xfrm>
              <a:off x="1117599" y="2128275"/>
              <a:ext cx="10603345" cy="1493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2391"/>
                    <a:gridCol w="2369856"/>
                    <a:gridCol w="2341131"/>
                    <a:gridCol w="2339967"/>
                  </a:tblGrid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Models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</a:t>
                          </a:r>
                          <a:r>
                            <a:rPr lang="en-US" sz="2000" baseline="0" dirty="0" smtClean="0">
                              <a:latin typeface="+mn-lt"/>
                            </a:rPr>
                            <a:t>y Mean</a:t>
                          </a:r>
                        </a:p>
                        <a:p>
                          <a:pPr algn="ctr"/>
                          <a:r>
                            <a:rPr lang="en-US" sz="2000" baseline="0" dirty="0" smtClean="0">
                              <a:latin typeface="+mn-lt"/>
                            </a:rPr>
                            <a:t>(SP + 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(SP)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Random Forest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50129" t="-181818" r="-198458" b="-1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53385" t="-181818" r="-101042" b="-1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53385" t="-181818" r="-1042" b="-12424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SVM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50129" t="-286154" r="-198458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53385" t="-286154" r="-101042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53385" t="-286154" r="-1042" b="-26154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26648061"/>
                  </p:ext>
                </p:extLst>
              </p:nvPr>
            </p:nvGraphicFramePr>
            <p:xfrm>
              <a:off x="1117599" y="4719075"/>
              <a:ext cx="10603345" cy="1493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2391"/>
                    <a:gridCol w="2369856"/>
                    <a:gridCol w="2341131"/>
                    <a:gridCol w="2339967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Models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</a:t>
                          </a:r>
                          <a:r>
                            <a:rPr lang="en-US" sz="2000" baseline="0" dirty="0" smtClean="0">
                              <a:latin typeface="+mn-lt"/>
                            </a:rPr>
                            <a:t>y Mean</a:t>
                          </a:r>
                        </a:p>
                        <a:p>
                          <a:pPr algn="ctr"/>
                          <a:r>
                            <a:rPr lang="en-US" sz="2000" baseline="0" dirty="0" smtClean="0">
                              <a:latin typeface="+mn-lt"/>
                            </a:rPr>
                            <a:t>(SP + 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(SP)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Random Forest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97.33%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0.25%  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91.66%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0.27%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91.83%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0.32%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SVM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97.43%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0.09%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86.40%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0.39%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90.78%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0.38%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26648061"/>
                  </p:ext>
                </p:extLst>
              </p:nvPr>
            </p:nvGraphicFramePr>
            <p:xfrm>
              <a:off x="1117599" y="4719075"/>
              <a:ext cx="10603345" cy="1493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2391"/>
                    <a:gridCol w="2369856"/>
                    <a:gridCol w="2341131"/>
                    <a:gridCol w="2339967"/>
                  </a:tblGrid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Models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</a:t>
                          </a:r>
                          <a:r>
                            <a:rPr lang="en-US" sz="2000" baseline="0" dirty="0" smtClean="0">
                              <a:latin typeface="+mn-lt"/>
                            </a:rPr>
                            <a:t>y Mean</a:t>
                          </a:r>
                        </a:p>
                        <a:p>
                          <a:pPr algn="ctr"/>
                          <a:r>
                            <a:rPr lang="en-US" sz="2000" baseline="0" dirty="0" smtClean="0">
                              <a:latin typeface="+mn-lt"/>
                            </a:rPr>
                            <a:t>(SP + 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(SP)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Random Forest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50129" t="-181818" r="-198458" b="-1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253385" t="-181818" r="-101042" b="-1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353385" t="-181818" r="-1042" b="-12424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SVM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50129" t="-286154" r="-198458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253385" t="-286154" r="-101042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353385" t="-286154" r="-1042" b="-26154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115445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10 Persons Results</a:t>
            </a:r>
            <a:endParaRPr lang="en-US" b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50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5-Fold CV on </a:t>
            </a:r>
            <a:r>
              <a:rPr lang="en-US" b="1" u="sng" dirty="0" smtClean="0"/>
              <a:t>Combined</a:t>
            </a:r>
            <a:r>
              <a:rPr lang="en-US" b="1" dirty="0" smtClean="0"/>
              <a:t> Dataset (</a:t>
            </a:r>
            <a:r>
              <a:rPr lang="en-US" b="1" i="1" u="sng" dirty="0" smtClean="0"/>
              <a:t>10</a:t>
            </a:r>
            <a:r>
              <a:rPr lang="en-US" b="1" dirty="0" smtClean="0"/>
              <a:t> persons)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62388"/>
            <a:ext cx="10882744" cy="5032375"/>
          </a:xfrm>
        </p:spPr>
        <p:txBody>
          <a:bodyPr/>
          <a:lstStyle/>
          <a:p>
            <a:r>
              <a:rPr lang="en-US" b="1" dirty="0" smtClean="0"/>
              <a:t>14 activities (WITHOUT EATING)</a:t>
            </a:r>
            <a:r>
              <a:rPr lang="en-US" dirty="0" smtClean="0"/>
              <a:t>, Sampling @ 10 Hz, Window size = 2s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b="1" dirty="0" smtClean="0">
                <a:sym typeface="Wingdings"/>
              </a:rPr>
              <a:t>Comparison  14 activities (WITHOUT EATING)</a:t>
            </a:r>
            <a:r>
              <a:rPr lang="en-US" dirty="0" smtClean="0">
                <a:sym typeface="Wingdings"/>
              </a:rPr>
              <a:t>, </a:t>
            </a:r>
            <a:r>
              <a:rPr lang="en-US" b="1" i="1" u="sng" dirty="0" smtClean="0">
                <a:sym typeface="Wingdings"/>
              </a:rPr>
              <a:t>6 Persons</a:t>
            </a:r>
            <a:r>
              <a:rPr lang="en-US" dirty="0" smtClean="0">
                <a:sym typeface="Wingdings"/>
              </a:rPr>
              <a:t> results:</a:t>
            </a:r>
          </a:p>
          <a:p>
            <a:pPr lvl="1"/>
            <a:endParaRPr 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77221700"/>
                  </p:ext>
                </p:extLst>
              </p:nvPr>
            </p:nvGraphicFramePr>
            <p:xfrm>
              <a:off x="1117599" y="2128275"/>
              <a:ext cx="10603345" cy="1493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2391"/>
                    <a:gridCol w="2369856"/>
                    <a:gridCol w="2341131"/>
                    <a:gridCol w="2339967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Models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</a:t>
                          </a:r>
                          <a:r>
                            <a:rPr lang="en-US" sz="2000" baseline="0" dirty="0" smtClean="0">
                              <a:latin typeface="+mn-lt"/>
                            </a:rPr>
                            <a:t>y Mean</a:t>
                          </a:r>
                        </a:p>
                        <a:p>
                          <a:pPr algn="ctr"/>
                          <a:r>
                            <a:rPr lang="en-US" sz="2000" baseline="0" dirty="0" smtClean="0">
                              <a:latin typeface="+mn-lt"/>
                            </a:rPr>
                            <a:t>(SP + 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(SP)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Random Forest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96.22%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0.15%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90.48%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0.33%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87.84%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0.17%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SVM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-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-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-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77221700"/>
                  </p:ext>
                </p:extLst>
              </p:nvPr>
            </p:nvGraphicFramePr>
            <p:xfrm>
              <a:off x="1117599" y="2128275"/>
              <a:ext cx="10603345" cy="1493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2391"/>
                    <a:gridCol w="2369856"/>
                    <a:gridCol w="2341131"/>
                    <a:gridCol w="2339967"/>
                  </a:tblGrid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Models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</a:t>
                          </a:r>
                          <a:r>
                            <a:rPr lang="en-US" sz="2000" baseline="0" dirty="0" smtClean="0">
                              <a:latin typeface="+mn-lt"/>
                            </a:rPr>
                            <a:t>y Mean</a:t>
                          </a:r>
                        </a:p>
                        <a:p>
                          <a:pPr algn="ctr"/>
                          <a:r>
                            <a:rPr lang="en-US" sz="2000" baseline="0" dirty="0" smtClean="0">
                              <a:latin typeface="+mn-lt"/>
                            </a:rPr>
                            <a:t>(SP + 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(SP)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Random Forest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50129" t="-181818" r="-198458" b="-1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53385" t="-181818" r="-101042" b="-1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53385" t="-181818" r="-1042" b="-12424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SVM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-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-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-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26648061"/>
                  </p:ext>
                </p:extLst>
              </p:nvPr>
            </p:nvGraphicFramePr>
            <p:xfrm>
              <a:off x="1117599" y="4719075"/>
              <a:ext cx="10603345" cy="1493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2391"/>
                    <a:gridCol w="2369856"/>
                    <a:gridCol w="2341131"/>
                    <a:gridCol w="2339967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Models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</a:t>
                          </a:r>
                          <a:r>
                            <a:rPr lang="en-US" sz="2000" baseline="0" dirty="0" smtClean="0">
                              <a:latin typeface="+mn-lt"/>
                            </a:rPr>
                            <a:t>y Mean</a:t>
                          </a:r>
                        </a:p>
                        <a:p>
                          <a:pPr algn="ctr"/>
                          <a:r>
                            <a:rPr lang="en-US" sz="2000" baseline="0" dirty="0" smtClean="0">
                              <a:latin typeface="+mn-lt"/>
                            </a:rPr>
                            <a:t>(SP + 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(SP)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Random Forest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97.33%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0.25%  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91.66%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0.27%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91.83%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0.32%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SVM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97.43%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0.09%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86.40%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0.39%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90.78%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0.38%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26648061"/>
                  </p:ext>
                </p:extLst>
              </p:nvPr>
            </p:nvGraphicFramePr>
            <p:xfrm>
              <a:off x="1117599" y="4719075"/>
              <a:ext cx="10603345" cy="1493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2391"/>
                    <a:gridCol w="2369856"/>
                    <a:gridCol w="2341131"/>
                    <a:gridCol w="2339967"/>
                  </a:tblGrid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Models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</a:t>
                          </a:r>
                          <a:r>
                            <a:rPr lang="en-US" sz="2000" baseline="0" dirty="0" smtClean="0">
                              <a:latin typeface="+mn-lt"/>
                            </a:rPr>
                            <a:t>y Mean</a:t>
                          </a:r>
                        </a:p>
                        <a:p>
                          <a:pPr algn="ctr"/>
                          <a:r>
                            <a:rPr lang="en-US" sz="2000" baseline="0" dirty="0" smtClean="0">
                              <a:latin typeface="+mn-lt"/>
                            </a:rPr>
                            <a:t>(SP + 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(SP)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Random Forest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50129" t="-181818" r="-198458" b="-1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253385" t="-181818" r="-101042" b="-1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353385" t="-181818" r="-1042" b="-12424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SVM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50129" t="-286154" r="-198458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253385" t="-286154" r="-101042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353385" t="-286154" r="-1042" b="-26154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302638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11 Persons Results</a:t>
            </a:r>
            <a:endParaRPr lang="en-US" b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738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5-Fold CV on </a:t>
            </a:r>
            <a:r>
              <a:rPr lang="en-US" b="1" u="sng" dirty="0" smtClean="0"/>
              <a:t>Combined</a:t>
            </a:r>
            <a:r>
              <a:rPr lang="en-US" b="1" dirty="0" smtClean="0"/>
              <a:t> Dataset (</a:t>
            </a:r>
            <a:r>
              <a:rPr lang="en-US" b="1" i="1" u="sng" dirty="0" smtClean="0"/>
              <a:t>11</a:t>
            </a:r>
            <a:r>
              <a:rPr lang="en-US" b="1" dirty="0" smtClean="0"/>
              <a:t> persons)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62388"/>
            <a:ext cx="10882744" cy="5032375"/>
          </a:xfrm>
        </p:spPr>
        <p:txBody>
          <a:bodyPr/>
          <a:lstStyle/>
          <a:p>
            <a:r>
              <a:rPr lang="en-US" b="1" dirty="0" smtClean="0"/>
              <a:t>14 activities (WITHOUT EATING)</a:t>
            </a:r>
            <a:r>
              <a:rPr lang="en-US" dirty="0" smtClean="0"/>
              <a:t>, Sampling @ 10 Hz, Window size = 2s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b="1" dirty="0" smtClean="0">
                <a:sym typeface="Wingdings"/>
              </a:rPr>
              <a:t>Comparison  14 activities (WITHOUT EATING)</a:t>
            </a:r>
            <a:r>
              <a:rPr lang="en-US" dirty="0" smtClean="0">
                <a:sym typeface="Wingdings"/>
              </a:rPr>
              <a:t>, </a:t>
            </a:r>
            <a:r>
              <a:rPr lang="en-US" b="1" i="1" u="sng" dirty="0" smtClean="0">
                <a:sym typeface="Wingdings"/>
              </a:rPr>
              <a:t>6 Persons</a:t>
            </a:r>
            <a:r>
              <a:rPr lang="en-US" dirty="0" smtClean="0">
                <a:sym typeface="Wingdings"/>
              </a:rPr>
              <a:t> results:</a:t>
            </a:r>
          </a:p>
          <a:p>
            <a:pPr lvl="1"/>
            <a:endParaRPr 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68747563"/>
                  </p:ext>
                </p:extLst>
              </p:nvPr>
            </p:nvGraphicFramePr>
            <p:xfrm>
              <a:off x="1117599" y="2128275"/>
              <a:ext cx="10603345" cy="1493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2391"/>
                    <a:gridCol w="2369856"/>
                    <a:gridCol w="2341131"/>
                    <a:gridCol w="2339967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Models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</a:t>
                          </a:r>
                          <a:r>
                            <a:rPr lang="en-US" sz="2000" baseline="0" dirty="0" smtClean="0">
                              <a:latin typeface="+mn-lt"/>
                            </a:rPr>
                            <a:t>y Mean</a:t>
                          </a:r>
                        </a:p>
                        <a:p>
                          <a:pPr algn="ctr"/>
                          <a:r>
                            <a:rPr lang="en-US" sz="2000" baseline="0" dirty="0" smtClean="0">
                              <a:latin typeface="+mn-lt"/>
                            </a:rPr>
                            <a:t>(SP + 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(SP)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Random Forest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96.25%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0.24%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90.31%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0.34%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88.68%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0.22%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SVM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96.12%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0.25%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82.68%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0.75%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87.53%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0.23%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68747563"/>
                  </p:ext>
                </p:extLst>
              </p:nvPr>
            </p:nvGraphicFramePr>
            <p:xfrm>
              <a:off x="1117599" y="2128275"/>
              <a:ext cx="10603345" cy="1493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2391"/>
                    <a:gridCol w="2369856"/>
                    <a:gridCol w="2341131"/>
                    <a:gridCol w="2339967"/>
                  </a:tblGrid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Models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</a:t>
                          </a:r>
                          <a:r>
                            <a:rPr lang="en-US" sz="2000" baseline="0" dirty="0" smtClean="0">
                              <a:latin typeface="+mn-lt"/>
                            </a:rPr>
                            <a:t>y Mean</a:t>
                          </a:r>
                        </a:p>
                        <a:p>
                          <a:pPr algn="ctr"/>
                          <a:r>
                            <a:rPr lang="en-US" sz="2000" baseline="0" dirty="0" smtClean="0">
                              <a:latin typeface="+mn-lt"/>
                            </a:rPr>
                            <a:t>(SP + 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(SP)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Random Forest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50129" t="-181818" r="-198458" b="-1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53385" t="-181818" r="-101042" b="-1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53385" t="-181818" r="-1042" b="-12424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SVM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50129" t="-286154" r="-198458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53385" t="-286154" r="-101042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53385" t="-286154" r="-1042" b="-26154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26648061"/>
                  </p:ext>
                </p:extLst>
              </p:nvPr>
            </p:nvGraphicFramePr>
            <p:xfrm>
              <a:off x="1117599" y="4719075"/>
              <a:ext cx="10603345" cy="1493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2391"/>
                    <a:gridCol w="2369856"/>
                    <a:gridCol w="2341131"/>
                    <a:gridCol w="2339967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Models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</a:t>
                          </a:r>
                          <a:r>
                            <a:rPr lang="en-US" sz="2000" baseline="0" dirty="0" smtClean="0">
                              <a:latin typeface="+mn-lt"/>
                            </a:rPr>
                            <a:t>y Mean</a:t>
                          </a:r>
                        </a:p>
                        <a:p>
                          <a:pPr algn="ctr"/>
                          <a:r>
                            <a:rPr lang="en-US" sz="2000" baseline="0" dirty="0" smtClean="0">
                              <a:latin typeface="+mn-lt"/>
                            </a:rPr>
                            <a:t>(SP + 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(SP)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Random Forest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97.33%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0.25%  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91.66%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0.27%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91.83%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0.32%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SVM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97.43%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0.09%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86.40%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0.39%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90.78%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0.38%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26648061"/>
                  </p:ext>
                </p:extLst>
              </p:nvPr>
            </p:nvGraphicFramePr>
            <p:xfrm>
              <a:off x="1117599" y="4719075"/>
              <a:ext cx="10603345" cy="1493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2391"/>
                    <a:gridCol w="2369856"/>
                    <a:gridCol w="2341131"/>
                    <a:gridCol w="2339967"/>
                  </a:tblGrid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Models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</a:t>
                          </a:r>
                          <a:r>
                            <a:rPr lang="en-US" sz="2000" baseline="0" dirty="0" smtClean="0">
                              <a:latin typeface="+mn-lt"/>
                            </a:rPr>
                            <a:t>y Mean</a:t>
                          </a:r>
                        </a:p>
                        <a:p>
                          <a:pPr algn="ctr"/>
                          <a:r>
                            <a:rPr lang="en-US" sz="2000" baseline="0" dirty="0" smtClean="0">
                              <a:latin typeface="+mn-lt"/>
                            </a:rPr>
                            <a:t>(SP + 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(SP)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Random Forest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50129" t="-181818" r="-198458" b="-1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253385" t="-181818" r="-101042" b="-1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353385" t="-181818" r="-1042" b="-12424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SVM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50129" t="-286154" r="-198458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253385" t="-286154" r="-101042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353385" t="-286154" r="-1042" b="-26154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8868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11 Persons Results</a:t>
            </a:r>
            <a:endParaRPr lang="en-US" b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535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5-Fold CV on </a:t>
            </a:r>
            <a:r>
              <a:rPr lang="en-US" b="1" u="sng" dirty="0" smtClean="0"/>
              <a:t>Combined</a:t>
            </a:r>
            <a:r>
              <a:rPr lang="en-US" b="1" dirty="0" smtClean="0"/>
              <a:t> Dataset (</a:t>
            </a:r>
            <a:r>
              <a:rPr lang="en-US" b="1" i="1" u="sng" dirty="0" smtClean="0"/>
              <a:t>11</a:t>
            </a:r>
            <a:r>
              <a:rPr lang="en-US" b="1" dirty="0" smtClean="0"/>
              <a:t> persons)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62388"/>
            <a:ext cx="10882744" cy="5032375"/>
          </a:xfrm>
        </p:spPr>
        <p:txBody>
          <a:bodyPr/>
          <a:lstStyle/>
          <a:p>
            <a:r>
              <a:rPr lang="en-US" b="1" dirty="0" smtClean="0"/>
              <a:t>14 activities (WITHOUT EATING)</a:t>
            </a:r>
            <a:r>
              <a:rPr lang="en-US" dirty="0" smtClean="0"/>
              <a:t>, Sampling @ 10 Hz, Window size = 2s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b="1" dirty="0" smtClean="0">
                <a:sym typeface="Wingdings"/>
              </a:rPr>
              <a:t>Comparison  14 activities (WITHOUT EATING)</a:t>
            </a:r>
            <a:r>
              <a:rPr lang="en-US" dirty="0" smtClean="0">
                <a:sym typeface="Wingdings"/>
              </a:rPr>
              <a:t>, </a:t>
            </a:r>
            <a:r>
              <a:rPr lang="en-US" b="1" i="1" u="sng" dirty="0" smtClean="0">
                <a:sym typeface="Wingdings"/>
              </a:rPr>
              <a:t>6 Persons</a:t>
            </a:r>
            <a:r>
              <a:rPr lang="en-US" dirty="0" smtClean="0">
                <a:sym typeface="Wingdings"/>
              </a:rPr>
              <a:t> results:</a:t>
            </a:r>
          </a:p>
          <a:p>
            <a:pPr lvl="1"/>
            <a:endParaRPr lang="en-US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21173436"/>
                  </p:ext>
                </p:extLst>
              </p:nvPr>
            </p:nvGraphicFramePr>
            <p:xfrm>
              <a:off x="1117599" y="2128275"/>
              <a:ext cx="10603345" cy="1493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2391"/>
                    <a:gridCol w="2369856"/>
                    <a:gridCol w="2341131"/>
                    <a:gridCol w="2339967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Models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F1</a:t>
                          </a:r>
                          <a:r>
                            <a:rPr lang="en-US" sz="2000" baseline="0" dirty="0" smtClean="0">
                              <a:latin typeface="+mn-lt"/>
                            </a:rPr>
                            <a:t> </a:t>
                          </a:r>
                          <a:r>
                            <a:rPr lang="en-US" sz="2000" baseline="0" dirty="0" smtClean="0">
                              <a:latin typeface="+mn-lt"/>
                            </a:rPr>
                            <a:t>Mean</a:t>
                          </a:r>
                        </a:p>
                        <a:p>
                          <a:pPr algn="ctr"/>
                          <a:r>
                            <a:rPr lang="en-US" sz="2000" baseline="0" dirty="0" smtClean="0">
                              <a:latin typeface="+mn-lt"/>
                            </a:rPr>
                            <a:t>(SP + 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F1 </a:t>
                          </a:r>
                          <a:r>
                            <a:rPr lang="en-US" sz="2000" dirty="0" smtClean="0">
                              <a:latin typeface="+mn-lt"/>
                            </a:rPr>
                            <a:t>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(SP)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F1 </a:t>
                          </a:r>
                          <a:r>
                            <a:rPr lang="en-US" sz="2000" dirty="0" smtClean="0">
                              <a:latin typeface="+mn-lt"/>
                            </a:rPr>
                            <a:t>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Random Forest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96.36%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</a:t>
                          </a:r>
                          <a:r>
                            <a:rPr lang="en-US" sz="2000" dirty="0" smtClean="0">
                              <a:latin typeface="+mn-lt"/>
                            </a:rPr>
                            <a:t>0.27%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90.81%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</a:t>
                          </a:r>
                          <a:r>
                            <a:rPr lang="en-US" sz="2000" dirty="0" smtClean="0">
                              <a:latin typeface="+mn-lt"/>
                            </a:rPr>
                            <a:t>0.32%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89.64%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</a:t>
                          </a:r>
                          <a:r>
                            <a:rPr lang="en-US" sz="2000" dirty="0" smtClean="0">
                              <a:latin typeface="+mn-lt"/>
                            </a:rPr>
                            <a:t>0.26%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SVM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95.98%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</a:t>
                          </a:r>
                          <a:r>
                            <a:rPr lang="en-US" sz="2000" dirty="0" smtClean="0">
                              <a:latin typeface="+mn-lt"/>
                            </a:rPr>
                            <a:t>0.20%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80.17%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</a:t>
                          </a:r>
                          <a:r>
                            <a:rPr lang="en-US" sz="2000" dirty="0" smtClean="0">
                              <a:latin typeface="+mn-lt"/>
                            </a:rPr>
                            <a:t>0.41%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88.69%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</a:t>
                          </a:r>
                          <a:r>
                            <a:rPr lang="en-US" sz="2000" dirty="0" smtClean="0">
                              <a:latin typeface="+mn-lt"/>
                            </a:rPr>
                            <a:t>0.47%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21173436"/>
                  </p:ext>
                </p:extLst>
              </p:nvPr>
            </p:nvGraphicFramePr>
            <p:xfrm>
              <a:off x="1117599" y="2128275"/>
              <a:ext cx="10603345" cy="1493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2391"/>
                    <a:gridCol w="2369856"/>
                    <a:gridCol w="2341131"/>
                    <a:gridCol w="2339967"/>
                  </a:tblGrid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Models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F1</a:t>
                          </a:r>
                          <a:r>
                            <a:rPr lang="en-US" sz="2000" baseline="0" dirty="0" smtClean="0">
                              <a:latin typeface="+mn-lt"/>
                            </a:rPr>
                            <a:t> </a:t>
                          </a:r>
                          <a:r>
                            <a:rPr lang="en-US" sz="2000" baseline="0" dirty="0" smtClean="0">
                              <a:latin typeface="+mn-lt"/>
                            </a:rPr>
                            <a:t>Mean</a:t>
                          </a:r>
                        </a:p>
                        <a:p>
                          <a:pPr algn="ctr"/>
                          <a:r>
                            <a:rPr lang="en-US" sz="2000" baseline="0" dirty="0" smtClean="0">
                              <a:latin typeface="+mn-lt"/>
                            </a:rPr>
                            <a:t>(SP + 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F1 </a:t>
                          </a:r>
                          <a:r>
                            <a:rPr lang="en-US" sz="2000" dirty="0" smtClean="0">
                              <a:latin typeface="+mn-lt"/>
                            </a:rPr>
                            <a:t>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(SP)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F1 </a:t>
                          </a:r>
                          <a:r>
                            <a:rPr lang="en-US" sz="2000" dirty="0" smtClean="0">
                              <a:latin typeface="+mn-lt"/>
                            </a:rPr>
                            <a:t>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Random Forest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50129" t="-181818" r="-198458" b="-1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53385" t="-181818" r="-101042" b="-1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53385" t="-181818" r="-1042" b="-12424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SVM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50129" t="-286154" r="-198458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53385" t="-286154" r="-101042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53385" t="-286154" r="-1042" b="-26154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26648061"/>
                  </p:ext>
                </p:extLst>
              </p:nvPr>
            </p:nvGraphicFramePr>
            <p:xfrm>
              <a:off x="1117599" y="4719075"/>
              <a:ext cx="10603345" cy="1493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2391"/>
                    <a:gridCol w="2369856"/>
                    <a:gridCol w="2341131"/>
                    <a:gridCol w="2339967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Models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</a:t>
                          </a:r>
                          <a:r>
                            <a:rPr lang="en-US" sz="2000" baseline="0" dirty="0" smtClean="0">
                              <a:latin typeface="+mn-lt"/>
                            </a:rPr>
                            <a:t>y Mean</a:t>
                          </a:r>
                        </a:p>
                        <a:p>
                          <a:pPr algn="ctr"/>
                          <a:r>
                            <a:rPr lang="en-US" sz="2000" baseline="0" dirty="0" smtClean="0">
                              <a:latin typeface="+mn-lt"/>
                            </a:rPr>
                            <a:t>(SP + 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(SP)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Random Forest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97.33%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0.25%  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91.66%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0.27%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91.83%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0.32%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SVM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97.43%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0.09%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86.40%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0.39%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90.78%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0.38%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26648061"/>
                  </p:ext>
                </p:extLst>
              </p:nvPr>
            </p:nvGraphicFramePr>
            <p:xfrm>
              <a:off x="1117599" y="4719075"/>
              <a:ext cx="10603345" cy="1493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2391"/>
                    <a:gridCol w="2369856"/>
                    <a:gridCol w="2341131"/>
                    <a:gridCol w="2339967"/>
                  </a:tblGrid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Models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</a:t>
                          </a:r>
                          <a:r>
                            <a:rPr lang="en-US" sz="2000" baseline="0" dirty="0" smtClean="0">
                              <a:latin typeface="+mn-lt"/>
                            </a:rPr>
                            <a:t>y Mean</a:t>
                          </a:r>
                        </a:p>
                        <a:p>
                          <a:pPr algn="ctr"/>
                          <a:r>
                            <a:rPr lang="en-US" sz="2000" baseline="0" dirty="0" smtClean="0">
                              <a:latin typeface="+mn-lt"/>
                            </a:rPr>
                            <a:t>(SP + 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(SP)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Random Forest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50129" t="-181818" r="-198458" b="-1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253385" t="-181818" r="-101042" b="-1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353385" t="-181818" r="-1042" b="-12424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SVM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50129" t="-286154" r="-198458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253385" t="-286154" r="-101042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353385" t="-286154" r="-1042" b="-26154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681602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Leave One Out CV</a:t>
            </a:r>
            <a:endParaRPr lang="en-US" b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9837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LOO (BASELINE 6 PERSONS)</a:t>
            </a:r>
            <a:endParaRPr lang="en-US" b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482436"/>
            <a:ext cx="10515600" cy="4694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14 Activities (</a:t>
            </a:r>
            <a:r>
              <a:rPr lang="en-US" b="1" i="1" u="sng" dirty="0" smtClean="0"/>
              <a:t>without Eating</a:t>
            </a:r>
            <a:r>
              <a:rPr lang="en-US" dirty="0" smtClean="0"/>
              <a:t>)</a:t>
            </a:r>
          </a:p>
          <a:p>
            <a:r>
              <a:rPr lang="en-US" b="1" dirty="0" smtClean="0"/>
              <a:t>Random Forest </a:t>
            </a:r>
            <a:r>
              <a:rPr lang="en-US" dirty="0" smtClean="0">
                <a:sym typeface="Wingdings"/>
              </a:rPr>
              <a:t> 2000 estimators, 3 times per subject</a:t>
            </a:r>
            <a:endParaRPr lang="en-US" dirty="0" smtClean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63427521"/>
                  </p:ext>
                </p:extLst>
              </p:nvPr>
            </p:nvGraphicFramePr>
            <p:xfrm>
              <a:off x="3134876" y="2583094"/>
              <a:ext cx="5922247" cy="402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2391"/>
                    <a:gridCol w="2369856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LOO Subject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Accurac</a:t>
                          </a:r>
                          <a:r>
                            <a:rPr lang="en-US" sz="2400" baseline="0" dirty="0" smtClean="0"/>
                            <a:t>y Mean</a:t>
                          </a:r>
                        </a:p>
                        <a:p>
                          <a:pPr algn="ctr"/>
                          <a:r>
                            <a:rPr lang="en-US" sz="2400" baseline="0" dirty="0" smtClean="0"/>
                            <a:t>(SP + SW)</a:t>
                          </a:r>
                          <a:endParaRPr lang="en-US" sz="24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Edwin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 smtClean="0">
                              <a:ea typeface="Cambria Math" charset="0"/>
                              <a:cs typeface="Cambria Math" charset="0"/>
                            </a:rPr>
                            <a:t>88.36%</a:t>
                          </a:r>
                          <a:r>
                            <a:rPr lang="en-US" sz="24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400" dirty="0" smtClean="0"/>
                            <a:t> 0.17%</a:t>
                          </a:r>
                          <a:endParaRPr lang="en-US" sz="24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400" dirty="0" err="1" smtClean="0"/>
                            <a:t>Richsen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ea typeface="Cambria Math" charset="0"/>
                              <a:cs typeface="Cambria Math" charset="0"/>
                            </a:rPr>
                            <a:t>81.65%</a:t>
                          </a:r>
                          <a:r>
                            <a:rPr lang="en-US" sz="24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400" dirty="0" smtClean="0"/>
                            <a:t> 0.12%</a:t>
                          </a:r>
                          <a:endParaRPr lang="en-US" sz="24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Lauren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ea typeface="Cambria Math" charset="0"/>
                              <a:cs typeface="Cambria Math" charset="0"/>
                            </a:rPr>
                            <a:t>82.53%</a:t>
                          </a:r>
                          <a:r>
                            <a:rPr lang="en-US" sz="24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400" dirty="0" smtClean="0"/>
                            <a:t> 0.07%</a:t>
                          </a:r>
                          <a:endParaRPr lang="en-US" sz="24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400" dirty="0" err="1" smtClean="0"/>
                            <a:t>Shelina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ea typeface="Cambria Math" charset="0"/>
                              <a:cs typeface="Cambria Math" charset="0"/>
                            </a:rPr>
                            <a:t>84.45%</a:t>
                          </a:r>
                          <a:r>
                            <a:rPr lang="en-US" sz="24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400" dirty="0" smtClean="0"/>
                            <a:t> 0.21%</a:t>
                          </a:r>
                          <a:endParaRPr lang="en-US" sz="24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400" dirty="0" err="1" smtClean="0"/>
                            <a:t>Mellita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ea typeface="Cambria Math" charset="0"/>
                              <a:cs typeface="Cambria Math" charset="0"/>
                            </a:rPr>
                            <a:t>79.29%</a:t>
                          </a:r>
                          <a:r>
                            <a:rPr lang="en-US" sz="24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400" dirty="0" smtClean="0"/>
                            <a:t> 0.06%</a:t>
                          </a:r>
                          <a:endParaRPr lang="en-US" sz="24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Nikolas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ea typeface="Cambria Math" charset="0"/>
                              <a:cs typeface="Cambria Math" charset="0"/>
                            </a:rPr>
                            <a:t>76.79%</a:t>
                          </a:r>
                          <a:r>
                            <a:rPr lang="en-US" sz="24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400" dirty="0" smtClean="0"/>
                            <a:t> 0.47%</a:t>
                          </a:r>
                          <a:endParaRPr lang="en-US" sz="24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400" b="1" dirty="0" smtClean="0"/>
                            <a:t>Average</a:t>
                          </a:r>
                          <a:endParaRPr 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82.18%</a:t>
                          </a:r>
                          <a:endParaRPr lang="en-US" sz="24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63427521"/>
                  </p:ext>
                </p:extLst>
              </p:nvPr>
            </p:nvGraphicFramePr>
            <p:xfrm>
              <a:off x="3134876" y="2583094"/>
              <a:ext cx="5922247" cy="402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2391"/>
                    <a:gridCol w="2369856"/>
                  </a:tblGrid>
                  <a:tr h="8229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LOO Subject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Accurac</a:t>
                          </a:r>
                          <a:r>
                            <a:rPr lang="en-US" sz="2400" baseline="0" dirty="0" smtClean="0"/>
                            <a:t>y Mean</a:t>
                          </a:r>
                        </a:p>
                        <a:p>
                          <a:pPr algn="ctr"/>
                          <a:r>
                            <a:rPr lang="en-US" sz="2400" baseline="0" dirty="0" smtClean="0"/>
                            <a:t>(SP + SW)</a:t>
                          </a:r>
                          <a:endParaRPr lang="en-US" sz="2400" dirty="0"/>
                        </a:p>
                      </a:txBody>
                      <a:tcPr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Edwin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0129" t="-189333" r="-1028" b="-632000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z="2400" dirty="0" err="1" smtClean="0"/>
                            <a:t>Richsen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0129" t="-289333" r="-1028" b="-532000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Lauren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0129" t="-384211" r="-1028" b="-425000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z="2400" dirty="0" err="1" smtClean="0"/>
                            <a:t>Shelina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0129" t="-490667" r="-1028" b="-330667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z="2400" dirty="0" err="1" smtClean="0"/>
                            <a:t>Mellita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0129" t="-590667" r="-1028" b="-230667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Nikolas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0129" t="-690667" r="-1028" b="-130667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z="2400" b="1" dirty="0" smtClean="0"/>
                            <a:t>Average</a:t>
                          </a:r>
                          <a:endParaRPr 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82.18%</a:t>
                          </a:r>
                          <a:endParaRPr lang="en-US" sz="24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255124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Objectives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Real-time Smartphone based Human Activity Recognition</a:t>
            </a:r>
          </a:p>
          <a:p>
            <a:r>
              <a:rPr lang="en-US" dirty="0" smtClean="0"/>
              <a:t>Smartwatch based Human Activity Recognition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D231B-FD96-3A45-A806-9C2F69EDA54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670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LOO 7 PERSONS</a:t>
            </a:r>
            <a:endParaRPr lang="en-US" b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6527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LOO (7 PERSONS)</a:t>
            </a:r>
            <a:endParaRPr lang="en-US" b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482436"/>
            <a:ext cx="10515600" cy="4694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14 Activities (</a:t>
            </a:r>
            <a:r>
              <a:rPr lang="en-US" b="1" i="1" u="sng" dirty="0" smtClean="0"/>
              <a:t>without Eating</a:t>
            </a:r>
            <a:r>
              <a:rPr lang="en-US" dirty="0" smtClean="0"/>
              <a:t>)</a:t>
            </a:r>
          </a:p>
          <a:p>
            <a:r>
              <a:rPr lang="en-US" b="1" dirty="0" smtClean="0"/>
              <a:t>Random Forest </a:t>
            </a:r>
            <a:r>
              <a:rPr lang="en-US" dirty="0" smtClean="0">
                <a:sym typeface="Wingdings"/>
              </a:rPr>
              <a:t> </a:t>
            </a:r>
            <a:r>
              <a:rPr lang="en-US" dirty="0">
                <a:sym typeface="Wingdings"/>
              </a:rPr>
              <a:t>5</a:t>
            </a:r>
            <a:r>
              <a:rPr lang="en-US" dirty="0" smtClean="0">
                <a:sym typeface="Wingdings"/>
              </a:rPr>
              <a:t>00 estimators, 3 times per subject</a:t>
            </a:r>
            <a:endParaRPr lang="en-US" dirty="0" smtClean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67102723"/>
                  </p:ext>
                </p:extLst>
              </p:nvPr>
            </p:nvGraphicFramePr>
            <p:xfrm>
              <a:off x="3134876" y="2583094"/>
              <a:ext cx="5922247" cy="38709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2391"/>
                    <a:gridCol w="2369856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Accurac</a:t>
                          </a:r>
                          <a:r>
                            <a:rPr lang="en-US" sz="2000" baseline="0" dirty="0" smtClean="0"/>
                            <a:t>y Mean</a:t>
                          </a:r>
                        </a:p>
                        <a:p>
                          <a:pPr algn="ctr"/>
                          <a:r>
                            <a:rPr lang="en-US" sz="2000" baseline="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Edwin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88.51%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0.16%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Richsen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75.96%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0.39%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Lauren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82.72%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0.10%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Shelina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83.50%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0.35%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Mellita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79.16%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0.26%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Nikolas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82.19%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1.11%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Samuel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84.06%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0.14%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b="1" dirty="0" smtClean="0"/>
                            <a:t>Average</a:t>
                          </a:r>
                          <a:endParaRPr lang="en-US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82.3%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67102723"/>
                  </p:ext>
                </p:extLst>
              </p:nvPr>
            </p:nvGraphicFramePr>
            <p:xfrm>
              <a:off x="3134876" y="2583094"/>
              <a:ext cx="5922247" cy="38709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2391"/>
                    <a:gridCol w="2369856"/>
                  </a:tblGrid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Accurac</a:t>
                          </a:r>
                          <a:r>
                            <a:rPr lang="en-US" sz="2000" baseline="0" dirty="0" smtClean="0"/>
                            <a:t>y Mean</a:t>
                          </a:r>
                        </a:p>
                        <a:p>
                          <a:pPr algn="ctr"/>
                          <a:r>
                            <a:rPr lang="en-US" sz="2000" baseline="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Edwin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0129" t="-184615" r="-1028" b="-729231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Richsen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0129" t="-284615" r="-1028" b="-629231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Lauren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0129" t="-384615" r="-1028" b="-529231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Shelina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0129" t="-477273" r="-1028" b="-42121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Mellita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0129" t="-586154" r="-1028" b="-32769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Nikolas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0129" t="-686154" r="-1028" b="-22769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Samuel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0129" t="-786154" r="-1028" b="-12769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 smtClean="0"/>
                            <a:t>Average</a:t>
                          </a:r>
                          <a:endParaRPr lang="en-US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82.3%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785133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LOO 8 PERSONS</a:t>
            </a:r>
            <a:endParaRPr lang="en-US" b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9818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LOO (8 PERSONS)</a:t>
            </a:r>
            <a:endParaRPr lang="en-US" b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482436"/>
            <a:ext cx="10515600" cy="4694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 smtClean="0"/>
              <a:t>15 Activities</a:t>
            </a:r>
          </a:p>
          <a:p>
            <a:r>
              <a:rPr lang="en-US" sz="2400" b="1" dirty="0" smtClean="0"/>
              <a:t>Random Forest </a:t>
            </a:r>
            <a:r>
              <a:rPr lang="en-US" sz="2400" dirty="0" smtClean="0">
                <a:sym typeface="Wingdings"/>
              </a:rPr>
              <a:t> </a:t>
            </a:r>
            <a:r>
              <a:rPr lang="en-US" sz="2400" dirty="0">
                <a:sym typeface="Wingdings"/>
              </a:rPr>
              <a:t>5</a:t>
            </a:r>
            <a:r>
              <a:rPr lang="en-US" sz="2400" dirty="0" smtClean="0">
                <a:sym typeface="Wingdings"/>
              </a:rPr>
              <a:t>00 estimators, 3 times per subject</a:t>
            </a:r>
            <a:endParaRPr lang="en-US" sz="2400" dirty="0" smtClean="0"/>
          </a:p>
          <a:p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00424413"/>
                  </p:ext>
                </p:extLst>
              </p:nvPr>
            </p:nvGraphicFramePr>
            <p:xfrm>
              <a:off x="3134876" y="2430694"/>
              <a:ext cx="5922247" cy="4267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2391"/>
                    <a:gridCol w="2369856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Accurac</a:t>
                          </a:r>
                          <a:r>
                            <a:rPr lang="en-US" sz="2000" baseline="0" dirty="0" smtClean="0"/>
                            <a:t>y Mean</a:t>
                          </a:r>
                        </a:p>
                        <a:p>
                          <a:pPr algn="ctr"/>
                          <a:r>
                            <a:rPr lang="en-US" sz="2000" baseline="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Edwin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84.46%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0.23%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Richsen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63.78%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0.06%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Lauren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81.09%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0.13%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Shelina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71.05%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0.31%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Mellita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77.46%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0.08%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Nikolas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85.98%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0.20%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Samuel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76.39%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0.24%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Elmo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80.50%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0.15%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b="1" dirty="0" smtClean="0"/>
                            <a:t>Average</a:t>
                          </a:r>
                          <a:endParaRPr lang="en-US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77.59%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00424413"/>
                  </p:ext>
                </p:extLst>
              </p:nvPr>
            </p:nvGraphicFramePr>
            <p:xfrm>
              <a:off x="3134876" y="2430694"/>
              <a:ext cx="5922247" cy="4267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2391"/>
                    <a:gridCol w="2369856"/>
                  </a:tblGrid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Accurac</a:t>
                          </a:r>
                          <a:r>
                            <a:rPr lang="en-US" sz="2000" baseline="0" dirty="0" smtClean="0"/>
                            <a:t>y Mean</a:t>
                          </a:r>
                        </a:p>
                        <a:p>
                          <a:pPr algn="ctr"/>
                          <a:r>
                            <a:rPr lang="en-US" sz="2000" baseline="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Edwin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0129" t="-184615" r="-1028" b="-829231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Richsen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0129" t="-284615" r="-1028" b="-729231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Lauren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0129" t="-384615" r="-1028" b="-629231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Shelina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0129" t="-477273" r="-1028" b="-519697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Mellita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0129" t="-586154" r="-1028" b="-42769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Nikolas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0129" t="-686154" r="-1028" b="-32769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Samuel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0129" t="-786154" r="-1028" b="-22769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Elmo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0129" t="-886154" r="-1028" b="-12769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 smtClean="0"/>
                            <a:t>Average</a:t>
                          </a:r>
                          <a:endParaRPr lang="en-US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77.59%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149118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LOO (8 PERSONS)</a:t>
            </a:r>
            <a:endParaRPr lang="en-US" b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482436"/>
            <a:ext cx="10515600" cy="4694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u="sng" dirty="0" smtClean="0"/>
              <a:t>14</a:t>
            </a:r>
            <a:r>
              <a:rPr lang="en-US" sz="2400" dirty="0" smtClean="0"/>
              <a:t> Activities (</a:t>
            </a:r>
            <a:r>
              <a:rPr lang="en-US" sz="2400" b="1" i="1" u="sng" dirty="0" smtClean="0"/>
              <a:t>without Eating</a:t>
            </a:r>
            <a:r>
              <a:rPr lang="en-US" sz="2400" dirty="0" smtClean="0"/>
              <a:t>)</a:t>
            </a:r>
          </a:p>
          <a:p>
            <a:r>
              <a:rPr lang="en-US" sz="2400" b="1" dirty="0" smtClean="0"/>
              <a:t>Random Forest </a:t>
            </a:r>
            <a:r>
              <a:rPr lang="en-US" sz="2400" dirty="0" smtClean="0">
                <a:sym typeface="Wingdings"/>
              </a:rPr>
              <a:t> </a:t>
            </a:r>
            <a:r>
              <a:rPr lang="en-US" sz="2400" dirty="0">
                <a:sym typeface="Wingdings"/>
              </a:rPr>
              <a:t>5</a:t>
            </a:r>
            <a:r>
              <a:rPr lang="en-US" sz="2400" dirty="0" smtClean="0">
                <a:sym typeface="Wingdings"/>
              </a:rPr>
              <a:t>00 estimators, 3 times per subject</a:t>
            </a:r>
            <a:endParaRPr lang="en-US" sz="2400" dirty="0" smtClean="0"/>
          </a:p>
          <a:p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49193501"/>
                  </p:ext>
                </p:extLst>
              </p:nvPr>
            </p:nvGraphicFramePr>
            <p:xfrm>
              <a:off x="3134876" y="2430694"/>
              <a:ext cx="5922247" cy="4267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2391"/>
                    <a:gridCol w="2369856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Accurac</a:t>
                          </a:r>
                          <a:r>
                            <a:rPr lang="en-US" sz="2000" baseline="0" dirty="0" smtClean="0"/>
                            <a:t>y Mean</a:t>
                          </a:r>
                        </a:p>
                        <a:p>
                          <a:pPr algn="ctr"/>
                          <a:r>
                            <a:rPr lang="en-US" sz="2000" baseline="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Edwin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86.59%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0.21%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Richsen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68.69%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0.20%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Lauren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82.75%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0.13%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Shelina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75.53%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0.07%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Mellita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79.81%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0.13%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Nikolas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86.67%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0.28%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Samuel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83.60%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0.55%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Elmo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79.49%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0.10%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b="1" dirty="0" smtClean="0"/>
                            <a:t>Average</a:t>
                          </a:r>
                          <a:endParaRPr lang="en-US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80.39%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49193501"/>
                  </p:ext>
                </p:extLst>
              </p:nvPr>
            </p:nvGraphicFramePr>
            <p:xfrm>
              <a:off x="3134876" y="2430694"/>
              <a:ext cx="5922247" cy="4267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2391"/>
                    <a:gridCol w="2369856"/>
                  </a:tblGrid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Accurac</a:t>
                          </a:r>
                          <a:r>
                            <a:rPr lang="en-US" sz="2000" baseline="0" dirty="0" smtClean="0"/>
                            <a:t>y Mean</a:t>
                          </a:r>
                        </a:p>
                        <a:p>
                          <a:pPr algn="ctr"/>
                          <a:r>
                            <a:rPr lang="en-US" sz="2000" baseline="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Edwin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0129" t="-184615" r="-1028" b="-829231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Richsen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0129" t="-284615" r="-1028" b="-729231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Lauren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0129" t="-384615" r="-1028" b="-629231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Shelina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0129" t="-477273" r="-1028" b="-519697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Mellita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0129" t="-586154" r="-1028" b="-42769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Nikolas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0129" t="-686154" r="-1028" b="-32769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Samuel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0129" t="-786154" r="-1028" b="-22769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Elmo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0129" t="-886154" r="-1028" b="-12769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 smtClean="0"/>
                            <a:t>Average</a:t>
                          </a:r>
                          <a:endParaRPr lang="en-US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80.39%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903186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LOO (7 PERSONS </a:t>
            </a:r>
            <a:r>
              <a:rPr lang="mr-IN" b="1" dirty="0" smtClean="0"/>
              <a:t>–</a:t>
            </a:r>
            <a:r>
              <a:rPr lang="en-US" b="1" dirty="0" smtClean="0"/>
              <a:t> </a:t>
            </a:r>
            <a:r>
              <a:rPr lang="en-US" b="1" i="1" u="sng" dirty="0" smtClean="0"/>
              <a:t>without </a:t>
            </a:r>
            <a:r>
              <a:rPr lang="en-US" b="1" i="1" u="sng" dirty="0" err="1" smtClean="0"/>
              <a:t>Richsen</a:t>
            </a:r>
            <a:r>
              <a:rPr lang="en-US" b="1" dirty="0" smtClean="0"/>
              <a:t>) - RF</a:t>
            </a:r>
            <a:endParaRPr lang="en-US" b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482436"/>
            <a:ext cx="10515600" cy="4694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14 Activities (</a:t>
            </a:r>
            <a:r>
              <a:rPr lang="en-US" sz="2400" b="1" i="1" u="sng" dirty="0" smtClean="0"/>
              <a:t>without Eating</a:t>
            </a:r>
            <a:r>
              <a:rPr lang="en-US" sz="2400" dirty="0" smtClean="0"/>
              <a:t>)</a:t>
            </a:r>
          </a:p>
          <a:p>
            <a:r>
              <a:rPr lang="en-US" sz="2400" b="1" dirty="0" smtClean="0"/>
              <a:t>Random Forest </a:t>
            </a:r>
            <a:r>
              <a:rPr lang="en-US" sz="2400" dirty="0" smtClean="0">
                <a:sym typeface="Wingdings"/>
              </a:rPr>
              <a:t> </a:t>
            </a:r>
            <a:r>
              <a:rPr lang="en-US" sz="2400" dirty="0">
                <a:sym typeface="Wingdings"/>
              </a:rPr>
              <a:t>5</a:t>
            </a:r>
            <a:r>
              <a:rPr lang="en-US" sz="2400" dirty="0" smtClean="0">
                <a:sym typeface="Wingdings"/>
              </a:rPr>
              <a:t>00 estimators, 3 times per subject</a:t>
            </a:r>
            <a:endParaRPr lang="en-US" sz="2400" dirty="0" smtClean="0"/>
          </a:p>
          <a:p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09512237"/>
                  </p:ext>
                </p:extLst>
              </p:nvPr>
            </p:nvGraphicFramePr>
            <p:xfrm>
              <a:off x="3134876" y="2430694"/>
              <a:ext cx="5922247" cy="38709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2391"/>
                    <a:gridCol w="2369856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Accurac</a:t>
                          </a:r>
                          <a:r>
                            <a:rPr lang="en-US" sz="2000" baseline="0" dirty="0" smtClean="0"/>
                            <a:t>y Mean</a:t>
                          </a:r>
                        </a:p>
                        <a:p>
                          <a:pPr algn="ctr"/>
                          <a:r>
                            <a:rPr lang="en-US" sz="2000" baseline="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Edwin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88.14%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0.04%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Lauren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83.21%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0.14%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Shelina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74.20%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0.26%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Mellita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80.31%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0.13%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Nikolas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85.96%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0.25%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Samuel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90.55%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0.33%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Elmo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89.18%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0.19%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b="1" dirty="0" smtClean="0"/>
                            <a:t>Average</a:t>
                          </a:r>
                          <a:endParaRPr lang="en-US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84.51%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09512237"/>
                  </p:ext>
                </p:extLst>
              </p:nvPr>
            </p:nvGraphicFramePr>
            <p:xfrm>
              <a:off x="3134876" y="2430694"/>
              <a:ext cx="5922247" cy="38709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2391"/>
                    <a:gridCol w="2369856"/>
                  </a:tblGrid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Accurac</a:t>
                          </a:r>
                          <a:r>
                            <a:rPr lang="en-US" sz="2000" baseline="0" dirty="0" smtClean="0"/>
                            <a:t>y Mean</a:t>
                          </a:r>
                        </a:p>
                        <a:p>
                          <a:pPr algn="ctr"/>
                          <a:r>
                            <a:rPr lang="en-US" sz="2000" baseline="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Edwin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0129" t="-184615" r="-1028" b="-729231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Lauren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0129" t="-284615" r="-1028" b="-629231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Shelina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0129" t="-384615" r="-1028" b="-529231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Mellita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0129" t="-477273" r="-1028" b="-42121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Nikolas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0129" t="-586154" r="-1028" b="-32769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Samuel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0129" t="-686154" r="-1028" b="-22769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Elmo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0129" t="-786154" r="-1028" b="-12769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 smtClean="0"/>
                            <a:t>Average</a:t>
                          </a:r>
                          <a:endParaRPr lang="en-US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84.51%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110852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LOO (7 PERSONS </a:t>
            </a:r>
            <a:r>
              <a:rPr lang="mr-IN" b="1" dirty="0" smtClean="0"/>
              <a:t>–</a:t>
            </a:r>
            <a:r>
              <a:rPr lang="en-US" b="1" dirty="0" smtClean="0"/>
              <a:t> </a:t>
            </a:r>
            <a:r>
              <a:rPr lang="en-US" b="1" i="1" u="sng" dirty="0" smtClean="0"/>
              <a:t>without </a:t>
            </a:r>
            <a:r>
              <a:rPr lang="en-US" b="1" i="1" u="sng" dirty="0" err="1" smtClean="0"/>
              <a:t>Richsen</a:t>
            </a:r>
            <a:r>
              <a:rPr lang="en-US" b="1" dirty="0" smtClean="0"/>
              <a:t>) - SVM</a:t>
            </a:r>
            <a:endParaRPr lang="en-US" b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482436"/>
            <a:ext cx="10515600" cy="4694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14 Activities (</a:t>
            </a:r>
            <a:r>
              <a:rPr lang="en-US" sz="2400" b="1" i="1" u="sng" dirty="0" smtClean="0"/>
              <a:t>without Eating</a:t>
            </a:r>
            <a:r>
              <a:rPr lang="en-US" sz="2400" dirty="0" smtClean="0"/>
              <a:t>)</a:t>
            </a:r>
          </a:p>
          <a:p>
            <a:r>
              <a:rPr lang="en-US" sz="2400" b="1" dirty="0" smtClean="0"/>
              <a:t>SVM </a:t>
            </a:r>
            <a:r>
              <a:rPr lang="en-US" sz="2400" dirty="0" smtClean="0">
                <a:sym typeface="Wingdings"/>
              </a:rPr>
              <a:t> C = 1, Gamma = 0.5, 3 times per subject</a:t>
            </a:r>
            <a:endParaRPr lang="en-US" sz="2400" dirty="0" smtClean="0"/>
          </a:p>
          <a:p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77817613"/>
                  </p:ext>
                </p:extLst>
              </p:nvPr>
            </p:nvGraphicFramePr>
            <p:xfrm>
              <a:off x="3134876" y="2430694"/>
              <a:ext cx="5922247" cy="38709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2391"/>
                    <a:gridCol w="2369856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Accurac</a:t>
                          </a:r>
                          <a:r>
                            <a:rPr lang="en-US" sz="2000" baseline="0" dirty="0" smtClean="0"/>
                            <a:t>y Mean</a:t>
                          </a:r>
                        </a:p>
                        <a:p>
                          <a:pPr algn="ctr"/>
                          <a:r>
                            <a:rPr lang="en-US" sz="2000" baseline="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Edwin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89.03%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0.00%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Lauren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81.10%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0.00%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Shelina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71.94%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0.00%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Mellita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83.55%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0.00%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Nikolas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93.05%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0.00%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Samuel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88.23%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0.00%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Elmo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70.84%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0.00%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b="1" dirty="0" smtClean="0"/>
                            <a:t>Average</a:t>
                          </a:r>
                          <a:endParaRPr lang="en-US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82.53%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77817613"/>
                  </p:ext>
                </p:extLst>
              </p:nvPr>
            </p:nvGraphicFramePr>
            <p:xfrm>
              <a:off x="3134876" y="2430694"/>
              <a:ext cx="5922247" cy="38709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2391"/>
                    <a:gridCol w="2369856"/>
                  </a:tblGrid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Accurac</a:t>
                          </a:r>
                          <a:r>
                            <a:rPr lang="en-US" sz="2000" baseline="0" dirty="0" smtClean="0"/>
                            <a:t>y Mean</a:t>
                          </a:r>
                        </a:p>
                        <a:p>
                          <a:pPr algn="ctr"/>
                          <a:r>
                            <a:rPr lang="en-US" sz="2000" baseline="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Edwin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0129" t="-184615" r="-1028" b="-729231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Lauren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0129" t="-284615" r="-1028" b="-629231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Shelina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0129" t="-384615" r="-1028" b="-529231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Mellita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0129" t="-477273" r="-1028" b="-42121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Nikolas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0129" t="-586154" r="-1028" b="-32769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Samuel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0129" t="-686154" r="-1028" b="-22769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Elmo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0129" t="-786154" r="-1028" b="-12769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 smtClean="0"/>
                            <a:t>Average</a:t>
                          </a:r>
                          <a:endParaRPr lang="en-US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82.53%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602571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LOO 10 PERSONS</a:t>
            </a:r>
            <a:endParaRPr lang="en-US" b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527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LOO (10 PERSONS)</a:t>
            </a:r>
            <a:endParaRPr lang="en-US" b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482436"/>
            <a:ext cx="10515600" cy="4694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14 Activities (</a:t>
            </a:r>
            <a:r>
              <a:rPr lang="en-US" sz="2400" b="1" i="1" u="sng" dirty="0" smtClean="0"/>
              <a:t>without Eating</a:t>
            </a:r>
            <a:r>
              <a:rPr lang="en-US" sz="2400" dirty="0" smtClean="0"/>
              <a:t>)</a:t>
            </a:r>
          </a:p>
          <a:p>
            <a:r>
              <a:rPr lang="en-US" sz="2400" b="1" dirty="0" smtClean="0"/>
              <a:t>RF</a:t>
            </a:r>
            <a:r>
              <a:rPr lang="en-US" sz="2400" dirty="0" smtClean="0">
                <a:sym typeface="Wingdings"/>
              </a:rPr>
              <a:t> Number of Estimators = 500</a:t>
            </a:r>
            <a:endParaRPr lang="en-US" sz="2400" dirty="0" smtClean="0"/>
          </a:p>
          <a:p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21720868"/>
                  </p:ext>
                </p:extLst>
              </p:nvPr>
            </p:nvGraphicFramePr>
            <p:xfrm>
              <a:off x="1434882" y="2527676"/>
              <a:ext cx="9322236" cy="3078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93227"/>
                    <a:gridCol w="2167533"/>
                    <a:gridCol w="2389403"/>
                    <a:gridCol w="2072073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Accurac</a:t>
                          </a:r>
                          <a:r>
                            <a:rPr lang="en-US" sz="2000" baseline="0" dirty="0" smtClean="0"/>
                            <a:t>y Mean</a:t>
                          </a:r>
                        </a:p>
                        <a:p>
                          <a:pPr algn="ctr"/>
                          <a:r>
                            <a:rPr lang="en-US" sz="2000" baseline="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Edwin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84.10%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0.25%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/>
                            <a:t>Nikolas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85.88%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0.03%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Richsen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75.29%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0.60%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Samuel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84.14%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1.23%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Lauren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66.75%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0.21%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Elmo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79.62%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0.48%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Shelina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83.12%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0.29%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Monica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83.11%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0.26%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Mellita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81.81%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0.21%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Inge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69.18%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0.31%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b="1" dirty="0" smtClean="0"/>
                            <a:t>Average</a:t>
                          </a:r>
                          <a:endParaRPr lang="en-US" sz="2000" b="1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79.30%</a:t>
                          </a:r>
                          <a:endParaRPr lang="en-US" sz="2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21720868"/>
                  </p:ext>
                </p:extLst>
              </p:nvPr>
            </p:nvGraphicFramePr>
            <p:xfrm>
              <a:off x="1434882" y="2527676"/>
              <a:ext cx="9322236" cy="3078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93227"/>
                    <a:gridCol w="2167533"/>
                    <a:gridCol w="2389403"/>
                    <a:gridCol w="2072073"/>
                  </a:tblGrid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Accurac</a:t>
                          </a:r>
                          <a:r>
                            <a:rPr lang="en-US" sz="2000" baseline="0" dirty="0" smtClean="0"/>
                            <a:t>y Mean</a:t>
                          </a:r>
                        </a:p>
                        <a:p>
                          <a:pPr algn="ctr"/>
                          <a:r>
                            <a:rPr lang="en-US" sz="2000" baseline="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Edwin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184615" r="-206742" b="-5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/>
                            <a:t>Nikolas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184615" r="-1176" b="-529231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Richsen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284615" r="-206742" b="-4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Samuel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284615" r="-1176" b="-429231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Lauren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378788" r="-206742" b="-32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Elmo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378788" r="-1176" b="-322727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Shelina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486154" r="-206742" b="-2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Monica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486154" r="-1176" b="-22769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Mellita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586154" r="-206742" b="-1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Inge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586154" r="-1176" b="-12769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 smtClean="0"/>
                            <a:t>Average</a:t>
                          </a:r>
                          <a:endParaRPr lang="en-US" sz="2000" b="1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79.30%</a:t>
                          </a:r>
                          <a:endParaRPr lang="en-US" sz="2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224176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LOO (10 PERSONS)</a:t>
            </a:r>
            <a:endParaRPr lang="en-US" b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482436"/>
            <a:ext cx="10515600" cy="4694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14 Activities (</a:t>
            </a:r>
            <a:r>
              <a:rPr lang="en-US" sz="2400" b="1" i="1" u="sng" dirty="0" smtClean="0"/>
              <a:t>without Eating</a:t>
            </a:r>
            <a:r>
              <a:rPr lang="en-US" sz="2400" dirty="0" smtClean="0"/>
              <a:t>)</a:t>
            </a:r>
          </a:p>
          <a:p>
            <a:r>
              <a:rPr lang="en-US" sz="2400" b="1" dirty="0" smtClean="0"/>
              <a:t>RF</a:t>
            </a:r>
            <a:r>
              <a:rPr lang="en-US" sz="2400" dirty="0" smtClean="0">
                <a:sym typeface="Wingdings"/>
              </a:rPr>
              <a:t> Number of Estimators = 500</a:t>
            </a:r>
            <a:endParaRPr lang="en-US" sz="2400" dirty="0" smtClean="0"/>
          </a:p>
          <a:p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1088421"/>
                  </p:ext>
                </p:extLst>
              </p:nvPr>
            </p:nvGraphicFramePr>
            <p:xfrm>
              <a:off x="1434882" y="2527676"/>
              <a:ext cx="9322236" cy="3078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93227"/>
                    <a:gridCol w="2167533"/>
                    <a:gridCol w="2389403"/>
                    <a:gridCol w="2072073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Accurac</a:t>
                          </a:r>
                          <a:r>
                            <a:rPr lang="en-US" sz="2000" baseline="0" dirty="0" smtClean="0"/>
                            <a:t>y Mean</a:t>
                          </a:r>
                        </a:p>
                        <a:p>
                          <a:pPr algn="ctr"/>
                          <a:r>
                            <a:rPr lang="en-US" sz="2000" baseline="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Edwin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88.77%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0.00%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/>
                            <a:t>Nikolas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94.38%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0.00%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Richsen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72.87%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0.00%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Samuel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84.41%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0.00%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Lauren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65.56%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0.00%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Elmo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71.75%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0.00%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Shelina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81.91%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0.00%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Monica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81.31%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0.00%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Mellita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81.36%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0.00%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Inge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72.37%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0.00%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b="1" dirty="0" smtClean="0"/>
                            <a:t>Average</a:t>
                          </a:r>
                          <a:endParaRPr lang="en-US" sz="2000" b="1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79.47%</a:t>
                          </a:r>
                          <a:endParaRPr lang="en-US" sz="2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1088421"/>
                  </p:ext>
                </p:extLst>
              </p:nvPr>
            </p:nvGraphicFramePr>
            <p:xfrm>
              <a:off x="1434882" y="2527676"/>
              <a:ext cx="9322236" cy="3078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93227"/>
                    <a:gridCol w="2167533"/>
                    <a:gridCol w="2389403"/>
                    <a:gridCol w="2072073"/>
                  </a:tblGrid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Accurac</a:t>
                          </a:r>
                          <a:r>
                            <a:rPr lang="en-US" sz="2000" baseline="0" dirty="0" smtClean="0"/>
                            <a:t>y Mean</a:t>
                          </a:r>
                        </a:p>
                        <a:p>
                          <a:pPr algn="ctr"/>
                          <a:r>
                            <a:rPr lang="en-US" sz="2000" baseline="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Edwin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184615" r="-206742" b="-5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/>
                            <a:t>Nikolas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184615" r="-1176" b="-529231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Richsen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284615" r="-206742" b="-4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Samuel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284615" r="-1176" b="-429231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Lauren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378788" r="-206742" b="-32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Elmo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378788" r="-1176" b="-322727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Shelina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486154" r="-206742" b="-2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Monica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486154" r="-1176" b="-22769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Mellita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586154" r="-206742" b="-1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Inge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586154" r="-1176" b="-12769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 smtClean="0"/>
                            <a:t>Average</a:t>
                          </a:r>
                          <a:endParaRPr lang="en-US" sz="2000" b="1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79.47%</a:t>
                          </a:r>
                          <a:endParaRPr lang="en-US" sz="2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334600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Data Collection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 dirty="0" smtClean="0"/>
              <a:t>14 </a:t>
            </a:r>
            <a:r>
              <a:rPr lang="en-US" dirty="0" smtClean="0"/>
              <a:t>persons </a:t>
            </a:r>
            <a:r>
              <a:rPr lang="mr-IN" dirty="0" smtClean="0"/>
              <a:t>–</a:t>
            </a:r>
            <a:r>
              <a:rPr lang="en-US" dirty="0" smtClean="0"/>
              <a:t> including myself </a:t>
            </a:r>
            <a:r>
              <a:rPr lang="en-US" dirty="0" smtClean="0"/>
              <a:t>(</a:t>
            </a:r>
            <a:r>
              <a:rPr lang="en-US" dirty="0"/>
              <a:t>7</a:t>
            </a:r>
            <a:r>
              <a:rPr lang="en-US" dirty="0" smtClean="0"/>
              <a:t> </a:t>
            </a:r>
            <a:r>
              <a:rPr lang="en-US" dirty="0" smtClean="0"/>
              <a:t>males, </a:t>
            </a:r>
            <a:r>
              <a:rPr lang="en-US" dirty="0"/>
              <a:t>7</a:t>
            </a:r>
            <a:r>
              <a:rPr lang="en-US" dirty="0" smtClean="0"/>
              <a:t> </a:t>
            </a:r>
            <a:r>
              <a:rPr lang="en-US" dirty="0" smtClean="0"/>
              <a:t>females, 19-24 years old)</a:t>
            </a:r>
          </a:p>
          <a:p>
            <a:r>
              <a:rPr lang="en-US" b="1" dirty="0" smtClean="0"/>
              <a:t>Collected Data Summary:</a:t>
            </a:r>
          </a:p>
          <a:p>
            <a:pPr lvl="1"/>
            <a:r>
              <a:rPr lang="en-US" dirty="0" smtClean="0"/>
              <a:t>15 activities / person</a:t>
            </a:r>
          </a:p>
          <a:p>
            <a:pPr lvl="1"/>
            <a:r>
              <a:rPr lang="en-US" b="1" dirty="0" smtClean="0"/>
              <a:t>TOTAL: </a:t>
            </a:r>
            <a:r>
              <a:rPr lang="en-US" b="1" i="1" u="sng" dirty="0" smtClean="0"/>
              <a:t>53</a:t>
            </a:r>
            <a:r>
              <a:rPr lang="en-US" b="1" i="1" u="sng" dirty="0"/>
              <a:t>9</a:t>
            </a:r>
            <a:r>
              <a:rPr lang="en-US" b="1" i="1" u="sng" dirty="0" smtClean="0"/>
              <a:t> mins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8486698"/>
              </p:ext>
            </p:extLst>
          </p:nvPr>
        </p:nvGraphicFramePr>
        <p:xfrm>
          <a:off x="1270001" y="3726100"/>
          <a:ext cx="9772074" cy="27993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8679"/>
                <a:gridCol w="1628679"/>
                <a:gridCol w="1628679"/>
                <a:gridCol w="1628679"/>
                <a:gridCol w="1628679"/>
                <a:gridCol w="1628679"/>
              </a:tblGrid>
              <a:tr h="46656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Duration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Duration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Duration</a:t>
                      </a:r>
                      <a:endParaRPr lang="en-US" dirty="0"/>
                    </a:p>
                  </a:txBody>
                  <a:tcPr/>
                </a:tc>
              </a:tr>
              <a:tr h="46656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Edwin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Nikolas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Andri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45</a:t>
                      </a:r>
                      <a:endParaRPr lang="en-US" dirty="0"/>
                    </a:p>
                  </a:txBody>
                  <a:tcPr/>
                </a:tc>
              </a:tr>
              <a:tr h="466565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Richsen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Samuel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Arianto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45</a:t>
                      </a:r>
                      <a:endParaRPr lang="en-US" dirty="0"/>
                    </a:p>
                  </a:txBody>
                  <a:tcPr/>
                </a:tc>
              </a:tr>
              <a:tr h="46656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Lauren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Elmo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Orlin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45</a:t>
                      </a:r>
                      <a:endParaRPr lang="en-US" dirty="0"/>
                    </a:p>
                  </a:txBody>
                  <a:tcPr/>
                </a:tc>
              </a:tr>
              <a:tr h="466565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Shelina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Monica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Vina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45</a:t>
                      </a:r>
                      <a:endParaRPr lang="en-US" dirty="0"/>
                    </a:p>
                  </a:txBody>
                  <a:tcPr/>
                </a:tc>
              </a:tr>
              <a:tr h="466565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Mellita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0147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LOO (9 PERSONS) </a:t>
            </a:r>
            <a:r>
              <a:rPr lang="mr-IN" b="1" dirty="0" smtClean="0"/>
              <a:t>–</a:t>
            </a:r>
            <a:r>
              <a:rPr lang="en-US" b="1" dirty="0" smtClean="0"/>
              <a:t> WITHOUT RICHSEN</a:t>
            </a:r>
            <a:endParaRPr lang="en-US" b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482436"/>
            <a:ext cx="10515600" cy="4694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14 Activities (</a:t>
            </a:r>
            <a:r>
              <a:rPr lang="en-US" sz="2400" b="1" i="1" u="sng" dirty="0" smtClean="0"/>
              <a:t>without Eating</a:t>
            </a:r>
            <a:r>
              <a:rPr lang="en-US" sz="2400" dirty="0" smtClean="0"/>
              <a:t>)</a:t>
            </a:r>
          </a:p>
          <a:p>
            <a:r>
              <a:rPr lang="en-US" sz="2400" b="1" dirty="0" smtClean="0"/>
              <a:t>RF</a:t>
            </a:r>
            <a:r>
              <a:rPr lang="en-US" sz="2400" dirty="0" smtClean="0">
                <a:sym typeface="Wingdings"/>
              </a:rPr>
              <a:t> Number of Estimators = 500</a:t>
            </a:r>
            <a:endParaRPr lang="en-US" sz="2400" dirty="0" smtClean="0"/>
          </a:p>
          <a:p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10431709"/>
                  </p:ext>
                </p:extLst>
              </p:nvPr>
            </p:nvGraphicFramePr>
            <p:xfrm>
              <a:off x="1434882" y="2527676"/>
              <a:ext cx="9322236" cy="3078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93227"/>
                    <a:gridCol w="2167533"/>
                    <a:gridCol w="2389403"/>
                    <a:gridCol w="2072073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Accurac</a:t>
                          </a:r>
                          <a:r>
                            <a:rPr lang="en-US" sz="2000" baseline="0" dirty="0" smtClean="0"/>
                            <a:t>y Mean</a:t>
                          </a:r>
                        </a:p>
                        <a:p>
                          <a:pPr algn="ctr"/>
                          <a:r>
                            <a:rPr lang="en-US" sz="2000" baseline="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Edwin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83.66%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0.20%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/>
                            <a:t>Samuel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90.96%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0.22%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Lauren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67.02%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0.20%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Elmo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87.76%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0.27%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Shelina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83.33%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0.13%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Monica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80.56%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0.33%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Mellita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81.63%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0.05%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Inge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71.17%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0.29%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Nikolas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84.76%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0.28%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b="1" dirty="0" smtClean="0"/>
                            <a:t>Average</a:t>
                          </a:r>
                          <a:endParaRPr lang="en-US" sz="2000" b="1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81.21%</a:t>
                          </a:r>
                          <a:endParaRPr lang="en-US" sz="2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10431709"/>
                  </p:ext>
                </p:extLst>
              </p:nvPr>
            </p:nvGraphicFramePr>
            <p:xfrm>
              <a:off x="1434882" y="2527676"/>
              <a:ext cx="9322236" cy="3078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93227"/>
                    <a:gridCol w="2167533"/>
                    <a:gridCol w="2389403"/>
                    <a:gridCol w="2072073"/>
                  </a:tblGrid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Accurac</a:t>
                          </a:r>
                          <a:r>
                            <a:rPr lang="en-US" sz="2000" baseline="0" dirty="0" smtClean="0"/>
                            <a:t>y Mean</a:t>
                          </a:r>
                        </a:p>
                        <a:p>
                          <a:pPr algn="ctr"/>
                          <a:r>
                            <a:rPr lang="en-US" sz="2000" baseline="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Edwin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184615" r="-206742" b="-5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/>
                            <a:t>Samuel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184615" r="-1176" b="-529231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Lauren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284615" r="-206742" b="-4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Elmo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284615" r="-1176" b="-429231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Shelina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378788" r="-206742" b="-32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Monica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378788" r="-1176" b="-322727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Mellita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486154" r="-206742" b="-2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Inge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486154" r="-1176" b="-22769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Nikolas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586154" r="-206742" b="-1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 smtClean="0"/>
                            <a:t>Average</a:t>
                          </a:r>
                          <a:endParaRPr lang="en-US" sz="2000" b="1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81.21%</a:t>
                          </a:r>
                          <a:endParaRPr lang="en-US" sz="2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838374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LOO (9 PERSONS) </a:t>
            </a:r>
            <a:r>
              <a:rPr lang="mr-IN" b="1" dirty="0" smtClean="0"/>
              <a:t>–</a:t>
            </a:r>
            <a:r>
              <a:rPr lang="en-US" b="1" dirty="0" smtClean="0"/>
              <a:t> WITHOUT RICHSEN</a:t>
            </a:r>
            <a:endParaRPr lang="en-US" b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482436"/>
            <a:ext cx="10515600" cy="4694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14 Activities (</a:t>
            </a:r>
            <a:r>
              <a:rPr lang="en-US" sz="2400" b="1" i="1" u="sng" dirty="0" smtClean="0"/>
              <a:t>without Eating</a:t>
            </a:r>
            <a:r>
              <a:rPr lang="en-US" sz="2400" dirty="0" smtClean="0"/>
              <a:t>)</a:t>
            </a:r>
          </a:p>
          <a:p>
            <a:r>
              <a:rPr lang="en-US" sz="2400" b="1" dirty="0" smtClean="0"/>
              <a:t>SVM </a:t>
            </a:r>
            <a:r>
              <a:rPr lang="en-US" sz="2400" dirty="0" smtClean="0">
                <a:sym typeface="Wingdings"/>
              </a:rPr>
              <a:t> Cost = 1, Gamma = 1</a:t>
            </a:r>
            <a:endParaRPr lang="en-US" sz="2400" dirty="0" smtClean="0"/>
          </a:p>
          <a:p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8317110"/>
                  </p:ext>
                </p:extLst>
              </p:nvPr>
            </p:nvGraphicFramePr>
            <p:xfrm>
              <a:off x="1434882" y="2527676"/>
              <a:ext cx="9322236" cy="3078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93227"/>
                    <a:gridCol w="2167533"/>
                    <a:gridCol w="2389403"/>
                    <a:gridCol w="2072073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Accurac</a:t>
                          </a:r>
                          <a:r>
                            <a:rPr lang="en-US" sz="2000" baseline="0" dirty="0" smtClean="0"/>
                            <a:t>y Mean</a:t>
                          </a:r>
                        </a:p>
                        <a:p>
                          <a:pPr algn="ctr"/>
                          <a:r>
                            <a:rPr lang="en-US" sz="2000" baseline="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Edwin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87.64%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0.00%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/>
                            <a:t>Samuel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89.56%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0.00%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Lauren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65.39%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0.00%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Elmo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78.35%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0.00%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Shelina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78.23%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0.00%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Monica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81.27%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0.00%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Mellita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82.19%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0.00%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Inge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74.76%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0.00%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Nikolas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92.96%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0.00%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b="1" dirty="0" smtClean="0"/>
                            <a:t>Average</a:t>
                          </a:r>
                          <a:endParaRPr lang="en-US" sz="2000" b="1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81.15%</a:t>
                          </a:r>
                          <a:endParaRPr lang="en-US" sz="2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8317110"/>
                  </p:ext>
                </p:extLst>
              </p:nvPr>
            </p:nvGraphicFramePr>
            <p:xfrm>
              <a:off x="1434882" y="2527676"/>
              <a:ext cx="9322236" cy="3078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93227"/>
                    <a:gridCol w="2167533"/>
                    <a:gridCol w="2389403"/>
                    <a:gridCol w="2072073"/>
                  </a:tblGrid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Accurac</a:t>
                          </a:r>
                          <a:r>
                            <a:rPr lang="en-US" sz="2000" baseline="0" dirty="0" smtClean="0"/>
                            <a:t>y Mean</a:t>
                          </a:r>
                        </a:p>
                        <a:p>
                          <a:pPr algn="ctr"/>
                          <a:r>
                            <a:rPr lang="en-US" sz="2000" baseline="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Edwin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184615" r="-206742" b="-5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/>
                            <a:t>Samuel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184615" r="-1176" b="-529231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Lauren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284615" r="-206742" b="-4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Elmo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284615" r="-1176" b="-429231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Shelina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378788" r="-206742" b="-32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Monica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378788" r="-1176" b="-322727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Mellita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486154" r="-206742" b="-2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Inge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486154" r="-1176" b="-22769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Nikolas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586154" r="-206742" b="-1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 smtClean="0"/>
                            <a:t>Average</a:t>
                          </a:r>
                          <a:endParaRPr lang="en-US" sz="2000" b="1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81.15%</a:t>
                          </a:r>
                          <a:endParaRPr lang="en-US" sz="2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860583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LOO (9 PERSONS) </a:t>
            </a:r>
            <a:r>
              <a:rPr lang="mr-IN" b="1" dirty="0" smtClean="0"/>
              <a:t>–</a:t>
            </a:r>
            <a:r>
              <a:rPr lang="en-US" b="1" dirty="0" smtClean="0"/>
              <a:t> WITHOUT LAUREN</a:t>
            </a:r>
            <a:endParaRPr lang="en-US" b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482436"/>
            <a:ext cx="10515600" cy="4694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14 Activities (</a:t>
            </a:r>
            <a:r>
              <a:rPr lang="en-US" sz="2400" b="1" i="1" u="sng" dirty="0" smtClean="0"/>
              <a:t>without Eating</a:t>
            </a:r>
            <a:r>
              <a:rPr lang="en-US" sz="2400" dirty="0" smtClean="0"/>
              <a:t>)</a:t>
            </a:r>
          </a:p>
          <a:p>
            <a:r>
              <a:rPr lang="en-US" sz="2400" b="1" dirty="0" smtClean="0"/>
              <a:t>RF</a:t>
            </a:r>
            <a:r>
              <a:rPr lang="en-US" sz="2400" dirty="0" smtClean="0">
                <a:sym typeface="Wingdings"/>
              </a:rPr>
              <a:t> Number of Estimators = 500</a:t>
            </a:r>
            <a:endParaRPr lang="en-US" sz="2400" dirty="0" smtClean="0"/>
          </a:p>
          <a:p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85186133"/>
                  </p:ext>
                </p:extLst>
              </p:nvPr>
            </p:nvGraphicFramePr>
            <p:xfrm>
              <a:off x="1434882" y="2527676"/>
              <a:ext cx="9322236" cy="3078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93227"/>
                    <a:gridCol w="2167533"/>
                    <a:gridCol w="2389403"/>
                    <a:gridCol w="2072073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Accurac</a:t>
                          </a:r>
                          <a:r>
                            <a:rPr lang="en-US" sz="2000" baseline="0" dirty="0" smtClean="0"/>
                            <a:t>y Mean</a:t>
                          </a:r>
                        </a:p>
                        <a:p>
                          <a:pPr algn="ctr"/>
                          <a:r>
                            <a:rPr lang="en-US" sz="2000" baseline="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Edwin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80.66%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0.28%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/>
                            <a:t>Samuel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85.53%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1.19%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Richsen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74.40%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0.67%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Elmo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82.32%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0.09%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Shelina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79.70%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0.05%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Monica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77.31%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0.14%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Mellita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82.16%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0.19%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Inge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70.67%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0.29%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Nikolas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86.23%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0.10%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b="1" dirty="0" smtClean="0"/>
                            <a:t>Average</a:t>
                          </a:r>
                          <a:endParaRPr lang="en-US" sz="2000" b="1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79.79%</a:t>
                          </a:r>
                          <a:endParaRPr lang="en-US" sz="2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85186133"/>
                  </p:ext>
                </p:extLst>
              </p:nvPr>
            </p:nvGraphicFramePr>
            <p:xfrm>
              <a:off x="1434882" y="2527676"/>
              <a:ext cx="9322236" cy="3078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93227"/>
                    <a:gridCol w="2167533"/>
                    <a:gridCol w="2389403"/>
                    <a:gridCol w="2072073"/>
                  </a:tblGrid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Accurac</a:t>
                          </a:r>
                          <a:r>
                            <a:rPr lang="en-US" sz="2000" baseline="0" dirty="0" smtClean="0"/>
                            <a:t>y Mean</a:t>
                          </a:r>
                        </a:p>
                        <a:p>
                          <a:pPr algn="ctr"/>
                          <a:r>
                            <a:rPr lang="en-US" sz="2000" baseline="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Edwin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184615" r="-206742" b="-5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/>
                            <a:t>Samuel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184615" r="-1176" b="-529231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Richsen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284615" r="-206742" b="-4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Elmo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284615" r="-1176" b="-429231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Shelina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378788" r="-206742" b="-32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Monica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378788" r="-1176" b="-322727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Mellita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486154" r="-206742" b="-2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Inge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486154" r="-1176" b="-22769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Nikolas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586154" r="-206742" b="-1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 smtClean="0"/>
                            <a:t>Average</a:t>
                          </a:r>
                          <a:endParaRPr lang="en-US" sz="2000" b="1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79.79%</a:t>
                          </a:r>
                          <a:endParaRPr lang="en-US" sz="2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713092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67143" y="365125"/>
            <a:ext cx="1149234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LOO (8 PERSONS) </a:t>
            </a:r>
            <a:r>
              <a:rPr lang="mr-IN" b="1" dirty="0" smtClean="0"/>
              <a:t>–</a:t>
            </a:r>
            <a:r>
              <a:rPr lang="en-US" b="1" dirty="0" smtClean="0"/>
              <a:t> WITHOUT LAUREN + RICHSEN</a:t>
            </a:r>
            <a:endParaRPr lang="en-US" b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482436"/>
            <a:ext cx="10515600" cy="4694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14 Activities (</a:t>
            </a:r>
            <a:r>
              <a:rPr lang="en-US" sz="2400" b="1" i="1" u="sng" dirty="0" smtClean="0"/>
              <a:t>without Eating</a:t>
            </a:r>
            <a:r>
              <a:rPr lang="en-US" sz="2400" dirty="0" smtClean="0"/>
              <a:t>)</a:t>
            </a:r>
          </a:p>
          <a:p>
            <a:r>
              <a:rPr lang="en-US" sz="2400" b="1" dirty="0" smtClean="0"/>
              <a:t>RF</a:t>
            </a:r>
            <a:r>
              <a:rPr lang="en-US" sz="2400" dirty="0" smtClean="0">
                <a:sym typeface="Wingdings"/>
              </a:rPr>
              <a:t> Number of Estimators = 500</a:t>
            </a:r>
            <a:endParaRPr lang="en-US" sz="2400" dirty="0" smtClean="0"/>
          </a:p>
          <a:p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6920635"/>
                  </p:ext>
                </p:extLst>
              </p:nvPr>
            </p:nvGraphicFramePr>
            <p:xfrm>
              <a:off x="1434882" y="2527676"/>
              <a:ext cx="9322236" cy="26822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93227"/>
                    <a:gridCol w="2167533"/>
                    <a:gridCol w="2389403"/>
                    <a:gridCol w="2072073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Accurac</a:t>
                          </a:r>
                          <a:r>
                            <a:rPr lang="en-US" sz="2000" baseline="0" dirty="0" smtClean="0"/>
                            <a:t>y Mean</a:t>
                          </a:r>
                        </a:p>
                        <a:p>
                          <a:pPr algn="ctr"/>
                          <a:r>
                            <a:rPr lang="en-US" sz="2000" baseline="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Edwin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83.34%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0.22%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/>
                            <a:t>Samuel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91.63%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0.31%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Shelina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72.12%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0.23%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Elmo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91.08%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0.21%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Mellita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82.89%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0.29%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Monica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75.31%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0.16%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Nikolas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84.94%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0.04%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Inge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72.01%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0.17%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b="1" dirty="0" smtClean="0"/>
                            <a:t>Average</a:t>
                          </a:r>
                          <a:endParaRPr lang="en-US" sz="2000" b="1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81.67%</a:t>
                          </a:r>
                          <a:endParaRPr lang="en-US" sz="2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6920635"/>
                  </p:ext>
                </p:extLst>
              </p:nvPr>
            </p:nvGraphicFramePr>
            <p:xfrm>
              <a:off x="1434882" y="2527676"/>
              <a:ext cx="9322236" cy="26822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93227"/>
                    <a:gridCol w="2167533"/>
                    <a:gridCol w="2389403"/>
                    <a:gridCol w="2072073"/>
                  </a:tblGrid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Accurac</a:t>
                          </a:r>
                          <a:r>
                            <a:rPr lang="en-US" sz="2000" baseline="0" dirty="0" smtClean="0"/>
                            <a:t>y Mean</a:t>
                          </a:r>
                        </a:p>
                        <a:p>
                          <a:pPr algn="ctr"/>
                          <a:r>
                            <a:rPr lang="en-US" sz="2000" baseline="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Edwin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184615" r="-206742" b="-4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/>
                            <a:t>Samuel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184615" r="-1176" b="-429231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Shelina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280303" r="-206742" b="-32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Elmo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280303" r="-1176" b="-322727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Mellita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386154" r="-206742" b="-2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Monica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386154" r="-1176" b="-22769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Nikolas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486154" r="-206742" b="-1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Inge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486154" r="-1176" b="-12769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 smtClean="0"/>
                            <a:t>Average</a:t>
                          </a:r>
                          <a:endParaRPr lang="en-US" sz="2000" b="1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81.67%</a:t>
                          </a:r>
                          <a:endParaRPr lang="en-US" sz="2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640005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67143" y="365125"/>
            <a:ext cx="1149234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LOO (8 PERSONS) </a:t>
            </a:r>
            <a:r>
              <a:rPr lang="mr-IN" b="1" dirty="0" smtClean="0"/>
              <a:t>–</a:t>
            </a:r>
            <a:r>
              <a:rPr lang="en-US" b="1" dirty="0" smtClean="0"/>
              <a:t> WITHOUT LAUREN + RICHSEN</a:t>
            </a:r>
            <a:endParaRPr lang="en-US" b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482436"/>
            <a:ext cx="10515600" cy="4694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14 Activities (</a:t>
            </a:r>
            <a:r>
              <a:rPr lang="en-US" sz="2400" b="1" i="1" u="sng" dirty="0" smtClean="0"/>
              <a:t>without Eating</a:t>
            </a:r>
            <a:r>
              <a:rPr lang="en-US" sz="2400" dirty="0" smtClean="0"/>
              <a:t>)</a:t>
            </a:r>
          </a:p>
          <a:p>
            <a:r>
              <a:rPr lang="en-US" sz="2400" b="1" dirty="0" smtClean="0"/>
              <a:t>SVM </a:t>
            </a:r>
            <a:r>
              <a:rPr lang="en-US" sz="2400" dirty="0" smtClean="0">
                <a:sym typeface="Wingdings"/>
              </a:rPr>
              <a:t> C = 1, Gamma = 0.5</a:t>
            </a:r>
            <a:endParaRPr lang="en-US" sz="2400" dirty="0" smtClean="0"/>
          </a:p>
          <a:p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57232976"/>
                  </p:ext>
                </p:extLst>
              </p:nvPr>
            </p:nvGraphicFramePr>
            <p:xfrm>
              <a:off x="1434882" y="2527676"/>
              <a:ext cx="9322236" cy="26822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93227"/>
                    <a:gridCol w="2167533"/>
                    <a:gridCol w="2389403"/>
                    <a:gridCol w="2072073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Accurac</a:t>
                          </a:r>
                          <a:r>
                            <a:rPr lang="en-US" sz="2000" baseline="0" dirty="0" smtClean="0"/>
                            <a:t>y Mean</a:t>
                          </a:r>
                        </a:p>
                        <a:p>
                          <a:pPr algn="ctr"/>
                          <a:r>
                            <a:rPr lang="en-US" sz="2000" baseline="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Edwin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86.55%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0.00%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/>
                            <a:t>Samuel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89.56%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0.00%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Shelina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76.81%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0.00%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Elmo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78.19%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0.00%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Mellita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84.09%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0.00%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Monica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82.73%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0.00%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Nikolas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92.59%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0.00%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Inge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75.56%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0.02%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b="1" dirty="0" smtClean="0"/>
                            <a:t>Average</a:t>
                          </a:r>
                          <a:endParaRPr lang="en-US" sz="2000" b="1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83.26%</a:t>
                          </a:r>
                          <a:endParaRPr lang="en-US" sz="2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57232976"/>
                  </p:ext>
                </p:extLst>
              </p:nvPr>
            </p:nvGraphicFramePr>
            <p:xfrm>
              <a:off x="1434882" y="2527676"/>
              <a:ext cx="9322236" cy="26822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93227"/>
                    <a:gridCol w="2167533"/>
                    <a:gridCol w="2389403"/>
                    <a:gridCol w="2072073"/>
                  </a:tblGrid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Accurac</a:t>
                          </a:r>
                          <a:r>
                            <a:rPr lang="en-US" sz="2000" baseline="0" dirty="0" smtClean="0"/>
                            <a:t>y Mean</a:t>
                          </a:r>
                        </a:p>
                        <a:p>
                          <a:pPr algn="ctr"/>
                          <a:r>
                            <a:rPr lang="en-US" sz="2000" baseline="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Edwin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184615" r="-206742" b="-4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/>
                            <a:t>Samuel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184615" r="-1176" b="-429231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Shelina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280303" r="-206742" b="-32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Elmo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280303" r="-1176" b="-322727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Mellita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386154" r="-206742" b="-2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Monica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386154" r="-1176" b="-22769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Nikolas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486154" r="-206742" b="-1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Inge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486154" r="-1176" b="-12769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 smtClean="0"/>
                            <a:t>Average</a:t>
                          </a:r>
                          <a:endParaRPr lang="en-US" sz="2000" b="1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83.26%</a:t>
                          </a:r>
                          <a:endParaRPr lang="en-US" sz="2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974184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LOO 11 PERSONS</a:t>
            </a:r>
            <a:endParaRPr lang="en-US" b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6509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LOO (11 PERSONS)</a:t>
            </a:r>
            <a:endParaRPr lang="en-US" b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482436"/>
            <a:ext cx="10515600" cy="4694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14 Activities (</a:t>
            </a:r>
            <a:r>
              <a:rPr lang="en-US" sz="2400" b="1" i="1" u="sng" dirty="0" smtClean="0"/>
              <a:t>without Eating</a:t>
            </a:r>
            <a:r>
              <a:rPr lang="en-US" sz="2400" dirty="0" smtClean="0"/>
              <a:t>)</a:t>
            </a:r>
          </a:p>
          <a:p>
            <a:r>
              <a:rPr lang="en-US" sz="2400" b="1" dirty="0" smtClean="0"/>
              <a:t>RF</a:t>
            </a:r>
            <a:r>
              <a:rPr lang="en-US" sz="2400" dirty="0" smtClean="0">
                <a:sym typeface="Wingdings"/>
              </a:rPr>
              <a:t> Number of Estimators = 500</a:t>
            </a:r>
            <a:endParaRPr lang="en-US" sz="2400" dirty="0" smtClean="0"/>
          </a:p>
          <a:p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40931868"/>
                  </p:ext>
                </p:extLst>
              </p:nvPr>
            </p:nvGraphicFramePr>
            <p:xfrm>
              <a:off x="1434882" y="2527676"/>
              <a:ext cx="9322236" cy="34747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93227"/>
                    <a:gridCol w="2167533"/>
                    <a:gridCol w="2389403"/>
                    <a:gridCol w="2072073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F1 </a:t>
                          </a:r>
                          <a:r>
                            <a:rPr lang="en-US" sz="2000" baseline="0" dirty="0" smtClean="0"/>
                            <a:t>Mean</a:t>
                          </a:r>
                        </a:p>
                        <a:p>
                          <a:pPr algn="ctr"/>
                          <a:r>
                            <a:rPr lang="en-US" sz="2000" baseline="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F1 Mean</a:t>
                          </a:r>
                        </a:p>
                        <a:p>
                          <a:pPr algn="ctr"/>
                          <a:r>
                            <a:rPr lang="en-US" sz="200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Edwin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86.00%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0.20%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/>
                            <a:t>Samuel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77.14%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1.39%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Richsen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67.25%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0.12%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Elmo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76.65%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0.12%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Lauren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61.84%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0.13%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Monica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76.11%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1.12%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Shelina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79.43%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0.11%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Inge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69.22%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0.47%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Mellita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76.78%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0.27%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 smtClean="0"/>
                            <a:t>Andri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68.08%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0.38%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Nikolas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83.81%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0.22%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b="1" dirty="0" smtClean="0"/>
                            <a:t>Average</a:t>
                          </a:r>
                          <a:endParaRPr lang="en-US" sz="2000" b="1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%</a:t>
                          </a:r>
                          <a:endParaRPr lang="en-US" sz="2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40931868"/>
                  </p:ext>
                </p:extLst>
              </p:nvPr>
            </p:nvGraphicFramePr>
            <p:xfrm>
              <a:off x="1434882" y="2527676"/>
              <a:ext cx="9322236" cy="34747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93227"/>
                    <a:gridCol w="2167533"/>
                    <a:gridCol w="2389403"/>
                    <a:gridCol w="2072073"/>
                  </a:tblGrid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F1 </a:t>
                          </a:r>
                          <a:r>
                            <a:rPr lang="en-US" sz="2000" baseline="0" dirty="0" smtClean="0"/>
                            <a:t>Mean</a:t>
                          </a:r>
                          <a:endParaRPr lang="en-US" sz="2000" baseline="0" dirty="0" smtClean="0"/>
                        </a:p>
                        <a:p>
                          <a:pPr algn="ctr"/>
                          <a:r>
                            <a:rPr lang="en-US" sz="2000" baseline="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F1 </a:t>
                          </a:r>
                          <a:r>
                            <a:rPr lang="en-US" sz="2000" dirty="0" smtClean="0"/>
                            <a:t>Mean</a:t>
                          </a:r>
                        </a:p>
                        <a:p>
                          <a:pPr algn="ctr"/>
                          <a:r>
                            <a:rPr lang="en-US" sz="200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Edwin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184615" r="-206742" b="-6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/>
                            <a:t>Samuel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184615" r="-1176" b="-629231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Richsen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284615" r="-206742" b="-5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Elmo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284615" r="-1176" b="-529231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Lauren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378788" r="-206742" b="-4212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Monica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378788" r="-1176" b="-42121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Shelina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486154" r="-206742" b="-3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Inge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486154" r="-1176" b="-32769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Mellita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586154" r="-206742" b="-2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 smtClean="0"/>
                            <a:t>Andri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586154" r="-1176" b="-22769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Nikolas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686154" r="-206742" b="-1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000" dirty="0"/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 smtClean="0"/>
                            <a:t>Average</a:t>
                          </a:r>
                          <a:endParaRPr lang="en-US" sz="2000" b="1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%</a:t>
                          </a:r>
                          <a:endParaRPr lang="en-US" sz="2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620912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42455" y="295849"/>
            <a:ext cx="1194954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LOO (11 PERSONS) </a:t>
            </a:r>
            <a:r>
              <a:rPr lang="mr-IN" b="1" dirty="0" smtClean="0"/>
              <a:t>–</a:t>
            </a:r>
            <a:r>
              <a:rPr lang="en-US" b="1" dirty="0" smtClean="0"/>
              <a:t> WITHOUT RICHSEN + LAUREN</a:t>
            </a:r>
            <a:endParaRPr lang="en-US" b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482436"/>
            <a:ext cx="10515600" cy="4694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14 Activities (</a:t>
            </a:r>
            <a:r>
              <a:rPr lang="en-US" sz="2400" b="1" i="1" u="sng" dirty="0" smtClean="0"/>
              <a:t>without Eating</a:t>
            </a:r>
            <a:r>
              <a:rPr lang="en-US" sz="2400" dirty="0" smtClean="0"/>
              <a:t>)</a:t>
            </a:r>
          </a:p>
          <a:p>
            <a:r>
              <a:rPr lang="en-US" sz="2400" b="1" dirty="0" smtClean="0"/>
              <a:t>RF</a:t>
            </a:r>
            <a:r>
              <a:rPr lang="en-US" sz="2400" dirty="0" smtClean="0">
                <a:sym typeface="Wingdings"/>
              </a:rPr>
              <a:t> Number of Estimators = 500</a:t>
            </a:r>
            <a:endParaRPr lang="en-US" sz="2400" dirty="0" smtClean="0"/>
          </a:p>
          <a:p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66801667"/>
                  </p:ext>
                </p:extLst>
              </p:nvPr>
            </p:nvGraphicFramePr>
            <p:xfrm>
              <a:off x="1434882" y="2527676"/>
              <a:ext cx="9322236" cy="3078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93227"/>
                    <a:gridCol w="2167533"/>
                    <a:gridCol w="2389403"/>
                    <a:gridCol w="2072073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F1 </a:t>
                          </a:r>
                          <a:r>
                            <a:rPr lang="en-US" sz="2000" baseline="0" dirty="0" smtClean="0"/>
                            <a:t>Mean</a:t>
                          </a:r>
                        </a:p>
                        <a:p>
                          <a:pPr algn="ctr"/>
                          <a:r>
                            <a:rPr lang="en-US" sz="2000" baseline="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F1 Mean</a:t>
                          </a:r>
                        </a:p>
                        <a:p>
                          <a:pPr algn="ctr"/>
                          <a:r>
                            <a:rPr lang="en-US" sz="200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Edwin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85.80%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0.14%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/>
                            <a:t>Elmo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87.50%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0.49%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Shelina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71.20%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0.19%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Monica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75.40%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0.94%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Mellita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85.19%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1.36%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Inge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68.27%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0.80%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Nikolas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83.61%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0.19%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 smtClean="0"/>
                            <a:t>Andri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76.90%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0.17%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Samuel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88.13%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0.64%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b="1" dirty="0" smtClean="0"/>
                            <a:t>Average</a:t>
                          </a:r>
                          <a:endParaRPr lang="en-US" sz="2000" b="1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80.22%</a:t>
                          </a:r>
                          <a:endParaRPr lang="en-US" sz="2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66801667"/>
                  </p:ext>
                </p:extLst>
              </p:nvPr>
            </p:nvGraphicFramePr>
            <p:xfrm>
              <a:off x="1434882" y="2527676"/>
              <a:ext cx="9322236" cy="3078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93227"/>
                    <a:gridCol w="2167533"/>
                    <a:gridCol w="2389403"/>
                    <a:gridCol w="2072073"/>
                  </a:tblGrid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F1 </a:t>
                          </a:r>
                          <a:r>
                            <a:rPr lang="en-US" sz="2000" baseline="0" dirty="0" smtClean="0"/>
                            <a:t>Mean</a:t>
                          </a:r>
                          <a:endParaRPr lang="en-US" sz="2000" baseline="0" dirty="0" smtClean="0"/>
                        </a:p>
                        <a:p>
                          <a:pPr algn="ctr"/>
                          <a:r>
                            <a:rPr lang="en-US" sz="2000" baseline="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F1 </a:t>
                          </a:r>
                          <a:r>
                            <a:rPr lang="en-US" sz="2000" dirty="0" smtClean="0"/>
                            <a:t>Mean</a:t>
                          </a:r>
                        </a:p>
                        <a:p>
                          <a:pPr algn="ctr"/>
                          <a:r>
                            <a:rPr lang="en-US" sz="200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Edwin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184615" r="-206742" b="-5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/>
                            <a:t>Elmo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184615" r="-1176" b="-529231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Shelina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284615" r="-206742" b="-4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Monica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284615" r="-1176" b="-429231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Mellita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378788" r="-206742" b="-32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Inge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378788" r="-1176" b="-322727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Nikolas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486154" r="-206742" b="-2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 smtClean="0"/>
                            <a:t>Andri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486154" r="-1176" b="-22769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Samuel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586154" r="-206742" b="-1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000" dirty="0"/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 smtClean="0"/>
                            <a:t>Average</a:t>
                          </a:r>
                          <a:endParaRPr lang="en-US" sz="2000" b="1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80.22%</a:t>
                          </a:r>
                          <a:endParaRPr lang="en-US" sz="2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623220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42455" y="295849"/>
            <a:ext cx="1194954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LOO (11 PERSONS) </a:t>
            </a:r>
            <a:r>
              <a:rPr lang="mr-IN" b="1" dirty="0" smtClean="0"/>
              <a:t>–</a:t>
            </a:r>
            <a:r>
              <a:rPr lang="en-US" b="1" dirty="0" smtClean="0"/>
              <a:t> NO RICHSEN + LAUREN</a:t>
            </a:r>
            <a:endParaRPr lang="en-US" b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482436"/>
            <a:ext cx="10515600" cy="4694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14 Activities (</a:t>
            </a:r>
            <a:r>
              <a:rPr lang="en-US" sz="2400" b="1" i="1" u="sng" dirty="0" smtClean="0"/>
              <a:t>without Eating</a:t>
            </a:r>
            <a:r>
              <a:rPr lang="en-US" sz="2400" dirty="0" smtClean="0"/>
              <a:t>)</a:t>
            </a:r>
          </a:p>
          <a:p>
            <a:r>
              <a:rPr lang="en-US" sz="2400" b="1" dirty="0" smtClean="0">
                <a:sym typeface="Wingdings"/>
              </a:rPr>
              <a:t>SVM </a:t>
            </a:r>
            <a:r>
              <a:rPr lang="en-US" sz="2400" dirty="0" smtClean="0">
                <a:sym typeface="Wingdings"/>
              </a:rPr>
              <a:t> C = 1, Gamma = 0.15</a:t>
            </a:r>
            <a:endParaRPr lang="en-US" sz="2400" dirty="0" smtClean="0"/>
          </a:p>
          <a:p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6947843"/>
                  </p:ext>
                </p:extLst>
              </p:nvPr>
            </p:nvGraphicFramePr>
            <p:xfrm>
              <a:off x="1434882" y="2527676"/>
              <a:ext cx="9322236" cy="3078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93227"/>
                    <a:gridCol w="2167533"/>
                    <a:gridCol w="2389403"/>
                    <a:gridCol w="2072073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F1 </a:t>
                          </a:r>
                          <a:r>
                            <a:rPr lang="en-US" sz="2000" baseline="0" dirty="0" smtClean="0"/>
                            <a:t>Mean</a:t>
                          </a:r>
                        </a:p>
                        <a:p>
                          <a:pPr algn="ctr"/>
                          <a:r>
                            <a:rPr lang="en-US" sz="2000" baseline="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F1 Mean</a:t>
                          </a:r>
                        </a:p>
                        <a:p>
                          <a:pPr algn="ctr"/>
                          <a:r>
                            <a:rPr lang="en-US" sz="200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Edwin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87.04%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0.00%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/>
                            <a:t>Elmo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75.46%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0.00%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Shelina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81.75%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0.00%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Monica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80.88%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0.00%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Mellita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82.40%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0.00%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Inge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73.63%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0.00%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Nikolas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90.92%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0.00%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 smtClean="0"/>
                            <a:t>Andri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85.44%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0.00%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Samuel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88.26%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0.00%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b="1" dirty="0" smtClean="0"/>
                            <a:t>Average</a:t>
                          </a:r>
                          <a:endParaRPr lang="en-US" sz="2000" b="1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82.86%</a:t>
                          </a:r>
                          <a:endParaRPr lang="en-US" sz="2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6947843"/>
                  </p:ext>
                </p:extLst>
              </p:nvPr>
            </p:nvGraphicFramePr>
            <p:xfrm>
              <a:off x="1434882" y="2527676"/>
              <a:ext cx="9322236" cy="3078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93227"/>
                    <a:gridCol w="2167533"/>
                    <a:gridCol w="2389403"/>
                    <a:gridCol w="2072073"/>
                  </a:tblGrid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F1 </a:t>
                          </a:r>
                          <a:r>
                            <a:rPr lang="en-US" sz="2000" baseline="0" dirty="0" smtClean="0"/>
                            <a:t>Mean</a:t>
                          </a:r>
                        </a:p>
                        <a:p>
                          <a:pPr algn="ctr"/>
                          <a:r>
                            <a:rPr lang="en-US" sz="2000" baseline="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F1 Mean</a:t>
                          </a:r>
                        </a:p>
                        <a:p>
                          <a:pPr algn="ctr"/>
                          <a:r>
                            <a:rPr lang="en-US" sz="200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Edwin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184615" r="-206742" b="-5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/>
                            <a:t>Elmo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184615" r="-1176" b="-529231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Shelina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284615" r="-206742" b="-4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Monica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284615" r="-1176" b="-429231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Mellita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378788" r="-206742" b="-32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Inge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378788" r="-1176" b="-322727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Nikolas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486154" r="-206742" b="-2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 smtClean="0"/>
                            <a:t>Andri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486154" r="-1176" b="-22769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Samuel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586154" r="-206742" b="-1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000" dirty="0"/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 smtClean="0"/>
                            <a:t>Average</a:t>
                          </a:r>
                          <a:endParaRPr lang="en-US" sz="2000" b="1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82.86%</a:t>
                          </a:r>
                          <a:endParaRPr lang="en-US" sz="2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5962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LOO 11 </a:t>
            </a:r>
            <a:r>
              <a:rPr lang="en-US" b="1" dirty="0" smtClean="0"/>
              <a:t>PERSONS (NEW)</a:t>
            </a:r>
            <a:endParaRPr lang="en-US" b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164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Baseline Results</a:t>
            </a:r>
            <a:endParaRPr lang="en-US" b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31425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LOO (11 PERSONS)</a:t>
            </a:r>
            <a:endParaRPr lang="en-US" b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482436"/>
            <a:ext cx="10515600" cy="4694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14 Activities (</a:t>
            </a:r>
            <a:r>
              <a:rPr lang="en-US" sz="2400" b="1" i="1" u="sng" dirty="0" smtClean="0"/>
              <a:t>without Eating</a:t>
            </a:r>
            <a:r>
              <a:rPr lang="en-US" sz="2400" dirty="0" smtClean="0"/>
              <a:t>)</a:t>
            </a:r>
          </a:p>
          <a:p>
            <a:r>
              <a:rPr lang="en-US" sz="2400" b="1" dirty="0" smtClean="0"/>
              <a:t>RF</a:t>
            </a:r>
            <a:r>
              <a:rPr lang="en-US" sz="2400" dirty="0" smtClean="0">
                <a:sym typeface="Wingdings"/>
              </a:rPr>
              <a:t> Number of Estimators = 500</a:t>
            </a:r>
            <a:endParaRPr lang="en-US" sz="2400" dirty="0" smtClean="0"/>
          </a:p>
          <a:p>
            <a:endParaRPr 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05135232"/>
                  </p:ext>
                </p:extLst>
              </p:nvPr>
            </p:nvGraphicFramePr>
            <p:xfrm>
              <a:off x="1434882" y="2527676"/>
              <a:ext cx="9322236" cy="34747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93227"/>
                    <a:gridCol w="2167533"/>
                    <a:gridCol w="2389403"/>
                    <a:gridCol w="2072073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F1 </a:t>
                          </a:r>
                          <a:r>
                            <a:rPr lang="en-US" sz="2000" baseline="0" dirty="0" smtClean="0"/>
                            <a:t>Mean</a:t>
                          </a:r>
                        </a:p>
                        <a:p>
                          <a:pPr algn="ctr"/>
                          <a:r>
                            <a:rPr lang="en-US" sz="2000" baseline="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F1 Mean</a:t>
                          </a:r>
                        </a:p>
                        <a:p>
                          <a:pPr algn="ctr"/>
                          <a:r>
                            <a:rPr lang="en-US" sz="200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Edwin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87.97%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</a:t>
                          </a:r>
                          <a:r>
                            <a:rPr lang="en-US" sz="2000" dirty="0" smtClean="0"/>
                            <a:t>0.15%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/>
                            <a:t>Monica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75.24%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</a:t>
                          </a:r>
                          <a:r>
                            <a:rPr lang="en-US" sz="2000" dirty="0" smtClean="0"/>
                            <a:t>0.04%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Shelina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67.49%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</a:t>
                          </a:r>
                          <a:r>
                            <a:rPr lang="en-US" sz="2000" dirty="0" smtClean="0"/>
                            <a:t>0.40%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Inge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65.45%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</a:t>
                          </a:r>
                          <a:r>
                            <a:rPr lang="en-US" sz="2000" dirty="0" smtClean="0"/>
                            <a:t>0.22%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Mellita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76.88%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</a:t>
                          </a:r>
                          <a:r>
                            <a:rPr lang="en-US" sz="2000" dirty="0" smtClean="0"/>
                            <a:t>0.66%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 smtClean="0"/>
                            <a:t>Andri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83.92%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</a:t>
                          </a:r>
                          <a:r>
                            <a:rPr lang="en-US" sz="2000" dirty="0" smtClean="0"/>
                            <a:t>0.48%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Nikolas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85.27%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</a:t>
                          </a:r>
                          <a:r>
                            <a:rPr lang="en-US" sz="2000" dirty="0" smtClean="0"/>
                            <a:t>0.23%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 smtClean="0"/>
                            <a:t>Arianto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72.71%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</a:t>
                          </a:r>
                          <a:r>
                            <a:rPr lang="en-US" sz="2000" dirty="0" smtClean="0"/>
                            <a:t>0.50%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Samuel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92.90%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</a:t>
                          </a:r>
                          <a:r>
                            <a:rPr lang="en-US" sz="2000" dirty="0" smtClean="0"/>
                            <a:t>0.03%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 smtClean="0"/>
                            <a:t>Orlin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77.14%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</a:t>
                          </a:r>
                          <a:r>
                            <a:rPr lang="en-US" sz="2000" dirty="0" smtClean="0"/>
                            <a:t>0.17%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Elmo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89.24%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</a:t>
                          </a:r>
                          <a:r>
                            <a:rPr lang="en-US" sz="2000" dirty="0" smtClean="0"/>
                            <a:t>0.10%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b="1" dirty="0" smtClean="0"/>
                            <a:t>Average</a:t>
                          </a:r>
                          <a:endParaRPr lang="en-US" sz="2000" b="1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79.47%</a:t>
                          </a:r>
                          <a:endParaRPr lang="en-US" sz="2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05135232"/>
                  </p:ext>
                </p:extLst>
              </p:nvPr>
            </p:nvGraphicFramePr>
            <p:xfrm>
              <a:off x="1434882" y="2527676"/>
              <a:ext cx="9322236" cy="34747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93227"/>
                    <a:gridCol w="2167533"/>
                    <a:gridCol w="2389403"/>
                    <a:gridCol w="2072073"/>
                  </a:tblGrid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F1 </a:t>
                          </a:r>
                          <a:r>
                            <a:rPr lang="en-US" sz="2000" baseline="0" dirty="0" smtClean="0"/>
                            <a:t>Mean</a:t>
                          </a:r>
                        </a:p>
                        <a:p>
                          <a:pPr algn="ctr"/>
                          <a:r>
                            <a:rPr lang="en-US" sz="2000" baseline="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F1 Mean</a:t>
                          </a:r>
                        </a:p>
                        <a:p>
                          <a:pPr algn="ctr"/>
                          <a:r>
                            <a:rPr lang="en-US" sz="200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Edwin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184615" r="-206742" b="-6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/>
                            <a:t>Monica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184615" r="-1176" b="-629231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Shelina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284615" r="-206742" b="-5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Inge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284615" r="-1176" b="-529231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Mellita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378788" r="-206742" b="-4212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 smtClean="0"/>
                            <a:t>Andri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378788" r="-1176" b="-42121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Nikolas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486154" r="-206742" b="-3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 smtClean="0"/>
                            <a:t>Arianto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486154" r="-1176" b="-32769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Samuel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586154" r="-206742" b="-2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 smtClean="0"/>
                            <a:t>Orlin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586154" r="-1176" b="-22769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Elmo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686154" r="-206742" b="-1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000" dirty="0"/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 smtClean="0"/>
                            <a:t>Average</a:t>
                          </a:r>
                          <a:endParaRPr lang="en-US" sz="2000" b="1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79.47%</a:t>
                          </a:r>
                          <a:endParaRPr lang="en-US" sz="2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227966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LOO (11 PERSONS)</a:t>
            </a:r>
            <a:endParaRPr lang="en-US" b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482436"/>
            <a:ext cx="10515600" cy="4694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14 Activities (</a:t>
            </a:r>
            <a:r>
              <a:rPr lang="en-US" sz="2400" b="1" i="1" u="sng" dirty="0" smtClean="0"/>
              <a:t>without Eating</a:t>
            </a:r>
            <a:r>
              <a:rPr lang="en-US" sz="2400" dirty="0" smtClean="0"/>
              <a:t>)</a:t>
            </a:r>
          </a:p>
          <a:p>
            <a:r>
              <a:rPr lang="en-US" sz="2400" b="1" dirty="0" smtClean="0"/>
              <a:t>SVM</a:t>
            </a:r>
            <a:r>
              <a:rPr lang="en-US" sz="2400" b="1" dirty="0" smtClean="0"/>
              <a:t> </a:t>
            </a:r>
            <a:r>
              <a:rPr lang="en-US" sz="2400" dirty="0" smtClean="0">
                <a:sym typeface="Wingdings"/>
              </a:rPr>
              <a:t> C </a:t>
            </a:r>
            <a:r>
              <a:rPr lang="en-US" sz="2400" dirty="0" smtClean="0">
                <a:sym typeface="Wingdings"/>
              </a:rPr>
              <a:t>= </a:t>
            </a:r>
            <a:r>
              <a:rPr lang="en-US" sz="2400" dirty="0" smtClean="0">
                <a:sym typeface="Wingdings"/>
              </a:rPr>
              <a:t>1, Gamma = 0.1</a:t>
            </a:r>
            <a:endParaRPr lang="en-US" sz="2400" dirty="0" smtClean="0"/>
          </a:p>
          <a:p>
            <a:endParaRPr 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30026090"/>
                  </p:ext>
                </p:extLst>
              </p:nvPr>
            </p:nvGraphicFramePr>
            <p:xfrm>
              <a:off x="1434882" y="2527676"/>
              <a:ext cx="9322236" cy="34747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93227"/>
                    <a:gridCol w="2167533"/>
                    <a:gridCol w="2389403"/>
                    <a:gridCol w="2072073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F1 </a:t>
                          </a:r>
                          <a:r>
                            <a:rPr lang="en-US" sz="2000" baseline="0" dirty="0" smtClean="0"/>
                            <a:t>Mean</a:t>
                          </a:r>
                        </a:p>
                        <a:p>
                          <a:pPr algn="ctr"/>
                          <a:r>
                            <a:rPr lang="en-US" sz="2000" baseline="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F1 Mean</a:t>
                          </a:r>
                        </a:p>
                        <a:p>
                          <a:pPr algn="ctr"/>
                          <a:r>
                            <a:rPr lang="en-US" sz="200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Edwin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84.72%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</a:t>
                          </a:r>
                          <a:r>
                            <a:rPr lang="en-US" sz="2000" dirty="0" smtClean="0"/>
                            <a:t>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/>
                            <a:t>Monica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81.14%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Shelina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74.19%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Inge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71.22%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Mellita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79.30%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 smtClean="0"/>
                            <a:t>Andri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70.00%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Nikolas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83.79%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 smtClean="0"/>
                            <a:t>Arianto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70.24%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Samuel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87.67%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 smtClean="0"/>
                            <a:t>Orlin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75.76%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Elmo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76.31%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b="1" dirty="0" smtClean="0"/>
                            <a:t>Average</a:t>
                          </a:r>
                          <a:endParaRPr lang="en-US" sz="2000" b="1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%</a:t>
                          </a:r>
                          <a:endParaRPr lang="en-US" sz="2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30026090"/>
                  </p:ext>
                </p:extLst>
              </p:nvPr>
            </p:nvGraphicFramePr>
            <p:xfrm>
              <a:off x="1434882" y="2527676"/>
              <a:ext cx="9322236" cy="34747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93227"/>
                    <a:gridCol w="2167533"/>
                    <a:gridCol w="2389403"/>
                    <a:gridCol w="2072073"/>
                  </a:tblGrid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F1 </a:t>
                          </a:r>
                          <a:r>
                            <a:rPr lang="en-US" sz="2000" baseline="0" dirty="0" smtClean="0"/>
                            <a:t>Mean</a:t>
                          </a:r>
                        </a:p>
                        <a:p>
                          <a:pPr algn="ctr"/>
                          <a:r>
                            <a:rPr lang="en-US" sz="2000" baseline="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F1 Mean</a:t>
                          </a:r>
                        </a:p>
                        <a:p>
                          <a:pPr algn="ctr"/>
                          <a:r>
                            <a:rPr lang="en-US" sz="200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Edwin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184615" r="-206742" b="-6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/>
                            <a:t>Monica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184615" r="-1176" b="-629231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Shelina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284615" r="-206742" b="-5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Inge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284615" r="-1176" b="-529231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Mellita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378788" r="-206742" b="-4212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 smtClean="0"/>
                            <a:t>Andri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378788" r="-1176" b="-42121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Nikolas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486154" r="-206742" b="-3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 smtClean="0"/>
                            <a:t>Arianto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486154" r="-1176" b="-32769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Samuel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586154" r="-206742" b="-2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 smtClean="0"/>
                            <a:t>Orlin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586154" r="-1176" b="-22769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Elmo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686154" r="-206742" b="-1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000" dirty="0"/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 smtClean="0"/>
                            <a:t>Average</a:t>
                          </a:r>
                          <a:endParaRPr lang="en-US" sz="2000" b="1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%</a:t>
                          </a:r>
                          <a:endParaRPr lang="en-US" sz="2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355912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LOO </a:t>
            </a:r>
            <a:r>
              <a:rPr lang="en-US" b="1" dirty="0" smtClean="0"/>
              <a:t>12 PERSONS</a:t>
            </a:r>
            <a:endParaRPr lang="en-US" b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59851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LOO (</a:t>
            </a:r>
            <a:r>
              <a:rPr lang="en-US" b="1" dirty="0" smtClean="0"/>
              <a:t>12 </a:t>
            </a:r>
            <a:r>
              <a:rPr lang="en-US" b="1" dirty="0" smtClean="0"/>
              <a:t>PERSONS)</a:t>
            </a:r>
            <a:endParaRPr lang="en-US" b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482436"/>
            <a:ext cx="10515600" cy="4694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14 Activities (</a:t>
            </a:r>
            <a:r>
              <a:rPr lang="en-US" sz="2400" b="1" i="1" u="sng" dirty="0" smtClean="0"/>
              <a:t>without Eating</a:t>
            </a:r>
            <a:r>
              <a:rPr lang="en-US" sz="2400" dirty="0" smtClean="0"/>
              <a:t>)</a:t>
            </a:r>
          </a:p>
          <a:p>
            <a:r>
              <a:rPr lang="en-US" sz="2400" b="1" dirty="0" smtClean="0"/>
              <a:t>RF</a:t>
            </a:r>
            <a:r>
              <a:rPr lang="en-US" sz="2400" dirty="0" smtClean="0">
                <a:sym typeface="Wingdings"/>
              </a:rPr>
              <a:t> Number of Estimators = 500</a:t>
            </a:r>
            <a:endParaRPr lang="en-US" sz="2400" dirty="0" smtClean="0"/>
          </a:p>
          <a:p>
            <a:endParaRPr 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73271939"/>
                  </p:ext>
                </p:extLst>
              </p:nvPr>
            </p:nvGraphicFramePr>
            <p:xfrm>
              <a:off x="1434882" y="2527676"/>
              <a:ext cx="9322236" cy="34747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93227"/>
                    <a:gridCol w="2167533"/>
                    <a:gridCol w="2389403"/>
                    <a:gridCol w="2072073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F1 </a:t>
                          </a:r>
                          <a:r>
                            <a:rPr lang="en-US" sz="2000" baseline="0" dirty="0" smtClean="0"/>
                            <a:t>Mean</a:t>
                          </a:r>
                        </a:p>
                        <a:p>
                          <a:pPr algn="ctr"/>
                          <a:r>
                            <a:rPr lang="en-US" sz="2000" baseline="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F1 Mean</a:t>
                          </a:r>
                        </a:p>
                        <a:p>
                          <a:pPr algn="ctr"/>
                          <a:r>
                            <a:rPr lang="en-US" sz="200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Edwin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87.50%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</a:t>
                          </a:r>
                          <a:r>
                            <a:rPr lang="en-US" sz="2000" dirty="0" smtClean="0"/>
                            <a:t>0.10%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/>
                            <a:t>Monica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77.37%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</a:t>
                          </a:r>
                          <a:r>
                            <a:rPr lang="en-US" sz="2000" dirty="0" smtClean="0"/>
                            <a:t>0.68%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Shelina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69.42%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</a:t>
                          </a:r>
                          <a:r>
                            <a:rPr lang="en-US" sz="2000" dirty="0" smtClean="0"/>
                            <a:t>1.15%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Inge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66.10%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</a:t>
                          </a:r>
                          <a:r>
                            <a:rPr lang="en-US" sz="2000" dirty="0" smtClean="0"/>
                            <a:t>0.26%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Mellita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78.67%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</a:t>
                          </a:r>
                          <a:r>
                            <a:rPr lang="en-US" sz="2000" dirty="0" smtClean="0"/>
                            <a:t>0.12%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 smtClean="0"/>
                            <a:t>Andri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70.48%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</a:t>
                          </a:r>
                          <a:r>
                            <a:rPr lang="en-US" sz="2000" dirty="0" smtClean="0"/>
                            <a:t>0.23%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Nikolas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85.73%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</a:t>
                          </a:r>
                          <a:r>
                            <a:rPr lang="en-US" sz="2000" dirty="0" smtClean="0"/>
                            <a:t>0.26%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 smtClean="0"/>
                            <a:t>Arianto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72.25%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</a:t>
                          </a:r>
                          <a:r>
                            <a:rPr lang="en-US" sz="2000" dirty="0" smtClean="0"/>
                            <a:t>0.31%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Samuel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94.73%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</a:t>
                          </a:r>
                          <a:r>
                            <a:rPr lang="en-US" sz="2000" dirty="0" smtClean="0"/>
                            <a:t>0.22%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 smtClean="0"/>
                            <a:t>Vina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69.71%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</a:t>
                          </a:r>
                          <a:r>
                            <a:rPr lang="en-US" sz="2000" dirty="0" smtClean="0"/>
                            <a:t>0.07%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Elmo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89.52%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</a:t>
                          </a:r>
                          <a:r>
                            <a:rPr lang="en-US" sz="2000" dirty="0" smtClean="0"/>
                            <a:t>0.15%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 smtClean="0"/>
                            <a:t>Orlin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76.23%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</a:t>
                          </a:r>
                          <a:r>
                            <a:rPr lang="en-US" sz="2000" dirty="0" smtClean="0"/>
                            <a:t>0.05%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b="1" dirty="0" smtClean="0"/>
                            <a:t>Average</a:t>
                          </a:r>
                          <a:endParaRPr lang="en-US" sz="2000" b="1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78.14%</a:t>
                          </a:r>
                          <a:endParaRPr lang="en-US" sz="2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73271939"/>
                  </p:ext>
                </p:extLst>
              </p:nvPr>
            </p:nvGraphicFramePr>
            <p:xfrm>
              <a:off x="1434882" y="2527676"/>
              <a:ext cx="9322236" cy="34747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93227"/>
                    <a:gridCol w="2167533"/>
                    <a:gridCol w="2389403"/>
                    <a:gridCol w="2072073"/>
                  </a:tblGrid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F1 </a:t>
                          </a:r>
                          <a:r>
                            <a:rPr lang="en-US" sz="2000" baseline="0" dirty="0" smtClean="0"/>
                            <a:t>Mean</a:t>
                          </a:r>
                        </a:p>
                        <a:p>
                          <a:pPr algn="ctr"/>
                          <a:r>
                            <a:rPr lang="en-US" sz="2000" baseline="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F1 Mean</a:t>
                          </a:r>
                        </a:p>
                        <a:p>
                          <a:pPr algn="ctr"/>
                          <a:r>
                            <a:rPr lang="en-US" sz="200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Edwin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184615" r="-206742" b="-6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/>
                            <a:t>Monica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184615" r="-1176" b="-629231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Shelina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284615" r="-206742" b="-5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Inge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284615" r="-1176" b="-529231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Mellita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378788" r="-206742" b="-4212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 smtClean="0"/>
                            <a:t>Andri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378788" r="-1176" b="-42121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Nikolas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486154" r="-206742" b="-3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 smtClean="0"/>
                            <a:t>Arianto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486154" r="-1176" b="-32769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Samuel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586154" r="-206742" b="-2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 smtClean="0"/>
                            <a:t>Vina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586154" r="-1176" b="-22769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Elmo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686154" r="-206742" b="-1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 smtClean="0"/>
                            <a:t>Orlin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686154" r="-1176" b="-12769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 smtClean="0"/>
                            <a:t>Average</a:t>
                          </a:r>
                          <a:endParaRPr lang="en-US" sz="2000" b="1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78.14%</a:t>
                          </a:r>
                          <a:endParaRPr lang="en-US" sz="2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776235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LOO (</a:t>
            </a:r>
            <a:r>
              <a:rPr lang="en-US" b="1" dirty="0" smtClean="0"/>
              <a:t>12 </a:t>
            </a:r>
            <a:r>
              <a:rPr lang="en-US" b="1" dirty="0" smtClean="0"/>
              <a:t>PERSONS)</a:t>
            </a:r>
            <a:endParaRPr lang="en-US" b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482436"/>
            <a:ext cx="10515600" cy="4694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14 Activities (</a:t>
            </a:r>
            <a:r>
              <a:rPr lang="en-US" sz="2400" b="1" i="1" u="sng" dirty="0" smtClean="0"/>
              <a:t>without Eating</a:t>
            </a:r>
            <a:r>
              <a:rPr lang="en-US" sz="2400" dirty="0" smtClean="0"/>
              <a:t>)</a:t>
            </a:r>
          </a:p>
          <a:p>
            <a:r>
              <a:rPr lang="en-US" sz="2400" b="1" dirty="0" smtClean="0"/>
              <a:t>RF</a:t>
            </a:r>
            <a:r>
              <a:rPr lang="en-US" sz="2400" dirty="0" smtClean="0">
                <a:sym typeface="Wingdings"/>
              </a:rPr>
              <a:t> Number of Estimators = 500</a:t>
            </a:r>
            <a:endParaRPr lang="en-US" sz="2400" dirty="0" smtClean="0"/>
          </a:p>
          <a:p>
            <a:endParaRPr 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65798915"/>
                  </p:ext>
                </p:extLst>
              </p:nvPr>
            </p:nvGraphicFramePr>
            <p:xfrm>
              <a:off x="1434882" y="2527676"/>
              <a:ext cx="9322236" cy="34747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93227"/>
                    <a:gridCol w="2167533"/>
                    <a:gridCol w="2389403"/>
                    <a:gridCol w="2072073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F1 </a:t>
                          </a:r>
                          <a:r>
                            <a:rPr lang="en-US" sz="2000" baseline="0" dirty="0" smtClean="0"/>
                            <a:t>Mean</a:t>
                          </a:r>
                        </a:p>
                        <a:p>
                          <a:pPr algn="ctr"/>
                          <a:r>
                            <a:rPr lang="en-US" sz="2000" baseline="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F1 Mean</a:t>
                          </a:r>
                        </a:p>
                        <a:p>
                          <a:pPr algn="ctr"/>
                          <a:r>
                            <a:rPr lang="en-US" sz="200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Edwin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88.76%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0.15%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/>
                            <a:t>Elmo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86.86%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</a:t>
                          </a:r>
                          <a:r>
                            <a:rPr lang="en-US" sz="2000" dirty="0" smtClean="0"/>
                            <a:t>0.19%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Lauren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64.29%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0.20%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Monica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80.73%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</a:t>
                          </a:r>
                          <a:r>
                            <a:rPr lang="en-US" sz="2000" dirty="0" smtClean="0"/>
                            <a:t>0.22%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Shelina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78.08%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1.05%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Inge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65.37%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</a:t>
                          </a:r>
                          <a:r>
                            <a:rPr lang="en-US" sz="2000" dirty="0" smtClean="0"/>
                            <a:t>0.33%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Mellita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80.10%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0.53%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 smtClean="0"/>
                            <a:t>Andri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82.39%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</a:t>
                          </a:r>
                          <a:r>
                            <a:rPr lang="en-US" sz="2000" dirty="0" smtClean="0"/>
                            <a:t>1.24%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Nikolas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84.87%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</a:t>
                          </a:r>
                          <a:r>
                            <a:rPr lang="en-US" sz="2000" dirty="0" smtClean="0"/>
                            <a:t>0.12%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 smtClean="0"/>
                            <a:t>Arianto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72.34%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</a:t>
                          </a:r>
                          <a:r>
                            <a:rPr lang="en-US" sz="2000" dirty="0" smtClean="0"/>
                            <a:t>0.31%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Samuel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92.35%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</a:t>
                          </a:r>
                          <a:r>
                            <a:rPr lang="en-US" sz="2000" dirty="0" smtClean="0"/>
                            <a:t>0.19%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 smtClean="0"/>
                            <a:t>Orlin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77.45%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</a:t>
                          </a:r>
                          <a:r>
                            <a:rPr lang="en-US" sz="2000" dirty="0" smtClean="0"/>
                            <a:t>0.09%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b="1" dirty="0" smtClean="0"/>
                            <a:t>Average</a:t>
                          </a:r>
                          <a:endParaRPr lang="en-US" sz="2000" b="1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79.47%</a:t>
                          </a:r>
                          <a:endParaRPr lang="en-US" sz="2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65798915"/>
                  </p:ext>
                </p:extLst>
              </p:nvPr>
            </p:nvGraphicFramePr>
            <p:xfrm>
              <a:off x="1434882" y="2527676"/>
              <a:ext cx="9322236" cy="34747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93227"/>
                    <a:gridCol w="2167533"/>
                    <a:gridCol w="2389403"/>
                    <a:gridCol w="2072073"/>
                  </a:tblGrid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F1 </a:t>
                          </a:r>
                          <a:r>
                            <a:rPr lang="en-US" sz="2000" baseline="0" dirty="0" smtClean="0"/>
                            <a:t>Mean</a:t>
                          </a:r>
                        </a:p>
                        <a:p>
                          <a:pPr algn="ctr"/>
                          <a:r>
                            <a:rPr lang="en-US" sz="2000" baseline="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F1 Mean</a:t>
                          </a:r>
                        </a:p>
                        <a:p>
                          <a:pPr algn="ctr"/>
                          <a:r>
                            <a:rPr lang="en-US" sz="200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Edwin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184615" r="-206742" b="-6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/>
                            <a:t>Elmo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184615" r="-1176" b="-629231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Lauren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284615" r="-206742" b="-5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Monica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284615" r="-1176" b="-529231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Shelina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378788" r="-206742" b="-4212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Inge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378788" r="-1176" b="-42121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Mellita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486154" r="-206742" b="-3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 smtClean="0"/>
                            <a:t>Andri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486154" r="-1176" b="-32769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Nikolas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586154" r="-206742" b="-2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 smtClean="0"/>
                            <a:t>Arianto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586154" r="-1176" b="-22769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Samuel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686154" r="-206742" b="-1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 smtClean="0"/>
                            <a:t>Orlin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686154" r="-1176" b="-12769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 smtClean="0"/>
                            <a:t>Average</a:t>
                          </a:r>
                          <a:endParaRPr lang="en-US" sz="2000" b="1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79.47%</a:t>
                          </a:r>
                          <a:endParaRPr lang="en-US" sz="2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703687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LOO </a:t>
            </a:r>
            <a:r>
              <a:rPr lang="en-US" b="1" dirty="0" smtClean="0"/>
              <a:t>13 PERSONS</a:t>
            </a:r>
            <a:endParaRPr lang="en-US" b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83597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LOO (</a:t>
            </a:r>
            <a:r>
              <a:rPr lang="en-US" b="1" dirty="0" smtClean="0"/>
              <a:t>13 </a:t>
            </a:r>
            <a:r>
              <a:rPr lang="en-US" b="1" dirty="0" smtClean="0"/>
              <a:t>PERSONS)</a:t>
            </a:r>
            <a:endParaRPr lang="en-US" b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482436"/>
            <a:ext cx="10515600" cy="4694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14 Activities (</a:t>
            </a:r>
            <a:r>
              <a:rPr lang="en-US" sz="2400" b="1" i="1" u="sng" dirty="0" smtClean="0"/>
              <a:t>without Eating</a:t>
            </a:r>
            <a:r>
              <a:rPr lang="en-US" sz="2400" dirty="0" smtClean="0"/>
              <a:t>)</a:t>
            </a:r>
          </a:p>
          <a:p>
            <a:r>
              <a:rPr lang="en-US" sz="2400" b="1" dirty="0" smtClean="0"/>
              <a:t>RF</a:t>
            </a:r>
            <a:r>
              <a:rPr lang="en-US" sz="2400" dirty="0" smtClean="0">
                <a:sym typeface="Wingdings"/>
              </a:rPr>
              <a:t> Number of Estimators = 500</a:t>
            </a:r>
            <a:endParaRPr lang="en-US" sz="2400" dirty="0" smtClean="0"/>
          </a:p>
          <a:p>
            <a:endParaRPr 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50361838"/>
                  </p:ext>
                </p:extLst>
              </p:nvPr>
            </p:nvGraphicFramePr>
            <p:xfrm>
              <a:off x="1434882" y="2527676"/>
              <a:ext cx="9322236" cy="38709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93227"/>
                    <a:gridCol w="2167533"/>
                    <a:gridCol w="2389403"/>
                    <a:gridCol w="2072073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F1 </a:t>
                          </a:r>
                          <a:r>
                            <a:rPr lang="en-US" sz="2000" baseline="0" dirty="0" smtClean="0"/>
                            <a:t>Mean</a:t>
                          </a:r>
                        </a:p>
                        <a:p>
                          <a:pPr algn="ctr"/>
                          <a:r>
                            <a:rPr lang="en-US" sz="2000" baseline="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F1 Mean</a:t>
                          </a:r>
                        </a:p>
                        <a:p>
                          <a:pPr algn="ctr"/>
                          <a:r>
                            <a:rPr lang="en-US" sz="200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Edwin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88.61%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</a:t>
                          </a:r>
                          <a:r>
                            <a:rPr lang="en-US" sz="2000" dirty="0" smtClean="0"/>
                            <a:t>0.29%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/>
                            <a:t>Elmo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89.57%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</a:t>
                          </a:r>
                          <a:r>
                            <a:rPr lang="en-US" sz="2000" dirty="0" smtClean="0"/>
                            <a:t>0.45%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Lauren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62.08%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</a:t>
                          </a:r>
                          <a:r>
                            <a:rPr lang="en-US" sz="2000" dirty="0" smtClean="0"/>
                            <a:t>0.14%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Monica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81.88%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</a:t>
                          </a:r>
                          <a:r>
                            <a:rPr lang="en-US" sz="2000" dirty="0" smtClean="0"/>
                            <a:t>0.31%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Shelina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70.88%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</a:t>
                          </a:r>
                          <a:r>
                            <a:rPr lang="en-US" sz="2000" dirty="0" smtClean="0"/>
                            <a:t>0.62%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Inge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65.86%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</a:t>
                          </a:r>
                          <a:r>
                            <a:rPr lang="en-US" sz="2000" dirty="0" smtClean="0"/>
                            <a:t>0.75%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Mellita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78.45%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</a:t>
                          </a:r>
                          <a:r>
                            <a:rPr lang="en-US" sz="2000" dirty="0" smtClean="0"/>
                            <a:t>0.26%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 smtClean="0"/>
                            <a:t>Andri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70.68%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</a:t>
                          </a:r>
                          <a:r>
                            <a:rPr lang="en-US" sz="2000" dirty="0" smtClean="0"/>
                            <a:t>0.84%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Nikolas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84.93%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</a:t>
                          </a:r>
                          <a:r>
                            <a:rPr lang="en-US" sz="2000" dirty="0" smtClean="0"/>
                            <a:t>0.06%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 smtClean="0"/>
                            <a:t>Vina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68.24%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</a:t>
                          </a:r>
                          <a:r>
                            <a:rPr lang="en-US" sz="2000" dirty="0" smtClean="0"/>
                            <a:t>0.48%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Samuel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94.59%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</a:t>
                          </a:r>
                          <a:r>
                            <a:rPr lang="en-US" sz="2000" dirty="0" smtClean="0"/>
                            <a:t>0.06%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 smtClean="0"/>
                            <a:t>Arianto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72.35%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</a:t>
                          </a:r>
                          <a:r>
                            <a:rPr lang="en-US" sz="2000" dirty="0" smtClean="0"/>
                            <a:t>0.26%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 smtClean="0"/>
                            <a:t>Orlin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76.44%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</a:t>
                          </a:r>
                          <a:r>
                            <a:rPr lang="en-US" sz="2000" dirty="0" smtClean="0"/>
                            <a:t>0.29%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b="1" dirty="0" smtClean="0"/>
                            <a:t>Average</a:t>
                          </a:r>
                          <a:endParaRPr lang="en-US" sz="2000" b="1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%</a:t>
                          </a:r>
                          <a:endParaRPr lang="en-US" sz="2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50361838"/>
                  </p:ext>
                </p:extLst>
              </p:nvPr>
            </p:nvGraphicFramePr>
            <p:xfrm>
              <a:off x="1434882" y="2527676"/>
              <a:ext cx="9322236" cy="38709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93227"/>
                    <a:gridCol w="2167533"/>
                    <a:gridCol w="2389403"/>
                    <a:gridCol w="2072073"/>
                  </a:tblGrid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F1 </a:t>
                          </a:r>
                          <a:r>
                            <a:rPr lang="en-US" sz="2000" baseline="0" dirty="0" smtClean="0"/>
                            <a:t>Mean</a:t>
                          </a:r>
                        </a:p>
                        <a:p>
                          <a:pPr algn="ctr"/>
                          <a:r>
                            <a:rPr lang="en-US" sz="2000" baseline="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F1 Mean</a:t>
                          </a:r>
                        </a:p>
                        <a:p>
                          <a:pPr algn="ctr"/>
                          <a:r>
                            <a:rPr lang="en-US" sz="200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Edwin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184615" r="-206742" b="-7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/>
                            <a:t>Elmo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184615" r="-1176" b="-729231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Lauren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284615" r="-206742" b="-6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Monica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284615" r="-1176" b="-629231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Shelina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384615" r="-206742" b="-5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Inge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384615" r="-1176" b="-529231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Mellita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477273" r="-206742" b="-4212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 smtClean="0"/>
                            <a:t>Andri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477273" r="-1176" b="-42121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Nikolas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586154" r="-206742" b="-3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 smtClean="0"/>
                            <a:t>Vina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586154" r="-1176" b="-32769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Samuel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686154" r="-206742" b="-2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 smtClean="0"/>
                            <a:t>Arianto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686154" r="-1176" b="-22769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 smtClean="0"/>
                            <a:t>Orlin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786154" r="-1176" b="-12769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 smtClean="0"/>
                            <a:t>Average</a:t>
                          </a:r>
                          <a:endParaRPr lang="en-US" sz="2000" b="1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%</a:t>
                          </a:r>
                          <a:endParaRPr lang="en-US" sz="2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063808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LOO (</a:t>
            </a:r>
            <a:r>
              <a:rPr lang="en-US" b="1" dirty="0" smtClean="0"/>
              <a:t>13 </a:t>
            </a:r>
            <a:r>
              <a:rPr lang="en-US" b="1" dirty="0" smtClean="0"/>
              <a:t>PERSONS)</a:t>
            </a:r>
            <a:endParaRPr lang="en-US" b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482436"/>
            <a:ext cx="10515600" cy="4694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14 Activities (</a:t>
            </a:r>
            <a:r>
              <a:rPr lang="en-US" sz="2400" b="1" i="1" u="sng" dirty="0" smtClean="0"/>
              <a:t>without Eating</a:t>
            </a:r>
            <a:r>
              <a:rPr lang="en-US" sz="2400" dirty="0" smtClean="0"/>
              <a:t>)</a:t>
            </a:r>
          </a:p>
          <a:p>
            <a:r>
              <a:rPr lang="en-US" sz="2400" b="1" dirty="0" smtClean="0">
                <a:sym typeface="Wingdings"/>
              </a:rPr>
              <a:t>SVM </a:t>
            </a:r>
            <a:r>
              <a:rPr lang="en-US" sz="2400" dirty="0" smtClean="0">
                <a:sym typeface="Wingdings"/>
              </a:rPr>
              <a:t> C = 1, Gamma = 0.1,</a:t>
            </a:r>
            <a:endParaRPr lang="en-US" sz="2400" dirty="0" smtClean="0"/>
          </a:p>
          <a:p>
            <a:endParaRPr 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6080540"/>
                  </p:ext>
                </p:extLst>
              </p:nvPr>
            </p:nvGraphicFramePr>
            <p:xfrm>
              <a:off x="1434882" y="2527676"/>
              <a:ext cx="9322236" cy="38709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93227"/>
                    <a:gridCol w="2167533"/>
                    <a:gridCol w="2389403"/>
                    <a:gridCol w="2072073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F1 </a:t>
                          </a:r>
                          <a:r>
                            <a:rPr lang="en-US" sz="2000" baseline="0" dirty="0" smtClean="0"/>
                            <a:t>Mean</a:t>
                          </a:r>
                        </a:p>
                        <a:p>
                          <a:pPr algn="ctr"/>
                          <a:r>
                            <a:rPr lang="en-US" sz="2000" baseline="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F1 Mean</a:t>
                          </a:r>
                        </a:p>
                        <a:p>
                          <a:pPr algn="ctr"/>
                          <a:r>
                            <a:rPr lang="en-US" sz="200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Edwin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84.91%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</a:t>
                          </a:r>
                          <a:r>
                            <a:rPr lang="en-US" sz="2000" dirty="0" smtClean="0"/>
                            <a:t>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/>
                            <a:t>Elmo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77.81%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Lauren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62.19%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Monica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79.70%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Shelina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77.40%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Inge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72.03%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Mellita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81.63%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 smtClean="0"/>
                            <a:t>Andri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68.41%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Nikolas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82.98%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 smtClean="0"/>
                            <a:t>Vina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61.38%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Samuel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89.58%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 smtClean="0"/>
                            <a:t>Arianto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71.97%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 smtClean="0"/>
                            <a:t>Orlin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74.63%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b="1" dirty="0" smtClean="0"/>
                            <a:t>Average</a:t>
                          </a:r>
                          <a:endParaRPr lang="en-US" sz="2000" b="1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%</a:t>
                          </a:r>
                          <a:endParaRPr lang="en-US" sz="2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6080540"/>
                  </p:ext>
                </p:extLst>
              </p:nvPr>
            </p:nvGraphicFramePr>
            <p:xfrm>
              <a:off x="1434882" y="2527676"/>
              <a:ext cx="9322236" cy="38709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93227"/>
                    <a:gridCol w="2167533"/>
                    <a:gridCol w="2389403"/>
                    <a:gridCol w="2072073"/>
                  </a:tblGrid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F1 </a:t>
                          </a:r>
                          <a:r>
                            <a:rPr lang="en-US" sz="2000" baseline="0" dirty="0" smtClean="0"/>
                            <a:t>Mean</a:t>
                          </a:r>
                        </a:p>
                        <a:p>
                          <a:pPr algn="ctr"/>
                          <a:r>
                            <a:rPr lang="en-US" sz="2000" baseline="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F1 Mean</a:t>
                          </a:r>
                        </a:p>
                        <a:p>
                          <a:pPr algn="ctr"/>
                          <a:r>
                            <a:rPr lang="en-US" sz="200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Edwin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184615" r="-206742" b="-7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/>
                            <a:t>Elmo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184615" r="-1176" b="-729231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Lauren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284615" r="-206742" b="-6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Monica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284615" r="-1176" b="-629231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Shelina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384615" r="-206742" b="-5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Inge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384615" r="-1176" b="-529231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Mellita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477273" r="-206742" b="-4212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 smtClean="0"/>
                            <a:t>Andri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477273" r="-1176" b="-42121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Nikolas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586154" r="-206742" b="-3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 smtClean="0"/>
                            <a:t>Vina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586154" r="-1176" b="-32769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Samuel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686154" r="-206742" b="-2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 smtClean="0"/>
                            <a:t>Arianto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686154" r="-1176" b="-22769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 smtClean="0"/>
                            <a:t>Orlin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786154" r="-1176" b="-12769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 smtClean="0"/>
                            <a:t>Average</a:t>
                          </a:r>
                          <a:endParaRPr lang="en-US" sz="2000" b="1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%</a:t>
                          </a:r>
                          <a:endParaRPr lang="en-US" sz="2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626802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035145" cy="1325563"/>
          </a:xfrm>
        </p:spPr>
        <p:txBody>
          <a:bodyPr/>
          <a:lstStyle/>
          <a:p>
            <a:r>
              <a:rPr lang="en-US" b="1" dirty="0" smtClean="0"/>
              <a:t>Other Observations (7 Persons without </a:t>
            </a:r>
            <a:r>
              <a:rPr lang="en-US" b="1" dirty="0" err="1" smtClean="0"/>
              <a:t>Richsen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/>
              <a:t>Typing vs Writing</a:t>
            </a:r>
            <a:r>
              <a:rPr lang="en-US" sz="2400" dirty="0" smtClean="0"/>
              <a:t> (Lauren)</a:t>
            </a:r>
          </a:p>
          <a:p>
            <a:r>
              <a:rPr lang="en-US" sz="2400" b="1" dirty="0" smtClean="0"/>
              <a:t>Lying vs Reading</a:t>
            </a:r>
            <a:r>
              <a:rPr lang="en-US" sz="2400" dirty="0" smtClean="0"/>
              <a:t> (Elmo, </a:t>
            </a:r>
            <a:r>
              <a:rPr lang="en-US" sz="2400" dirty="0" err="1" smtClean="0"/>
              <a:t>Shelina</a:t>
            </a:r>
            <a:r>
              <a:rPr lang="en-US" sz="2400" dirty="0" smtClean="0"/>
              <a:t>)</a:t>
            </a:r>
          </a:p>
          <a:p>
            <a:r>
              <a:rPr lang="en-US" sz="2400" b="1" dirty="0" smtClean="0"/>
              <a:t>Sitting vs Reading</a:t>
            </a:r>
            <a:r>
              <a:rPr lang="en-US" sz="2400" dirty="0" smtClean="0"/>
              <a:t> (</a:t>
            </a:r>
            <a:r>
              <a:rPr lang="en-US" sz="2400" dirty="0" err="1" smtClean="0"/>
              <a:t>Mellita</a:t>
            </a:r>
            <a:r>
              <a:rPr lang="en-US" sz="2400" dirty="0" smtClean="0"/>
              <a:t>, Edwin)</a:t>
            </a:r>
          </a:p>
          <a:p>
            <a:r>
              <a:rPr lang="en-US" sz="2400" b="1" dirty="0" smtClean="0"/>
              <a:t>Going downstairs vs Going upstairs vs Walking</a:t>
            </a:r>
            <a:r>
              <a:rPr lang="en-US" sz="2400" dirty="0" smtClean="0"/>
              <a:t> (</a:t>
            </a:r>
            <a:r>
              <a:rPr lang="en-US" sz="2400" dirty="0" err="1" smtClean="0"/>
              <a:t>Mellita</a:t>
            </a:r>
            <a:r>
              <a:rPr lang="en-US" sz="2400" dirty="0" smtClean="0"/>
              <a:t>, Elmo, </a:t>
            </a:r>
            <a:r>
              <a:rPr lang="en-US" sz="2400" dirty="0" err="1" smtClean="0"/>
              <a:t>Shelina</a:t>
            </a:r>
            <a:r>
              <a:rPr lang="en-US" sz="2400" dirty="0" smtClean="0"/>
              <a:t>)</a:t>
            </a:r>
          </a:p>
          <a:p>
            <a:r>
              <a:rPr lang="en-US" sz="2400" b="1" dirty="0" smtClean="0"/>
              <a:t>Sitting vs Lying</a:t>
            </a:r>
            <a:r>
              <a:rPr lang="en-US" sz="2400" dirty="0" smtClean="0"/>
              <a:t> (Nikolas)</a:t>
            </a:r>
          </a:p>
          <a:p>
            <a:r>
              <a:rPr lang="en-US" sz="2400" b="1" dirty="0" smtClean="0"/>
              <a:t>Hypothesis:</a:t>
            </a:r>
          </a:p>
          <a:p>
            <a:pPr lvl="1"/>
            <a:r>
              <a:rPr lang="en-US" sz="2000" dirty="0" smtClean="0"/>
              <a:t>Probably because of which features are being used in splitting the trees</a:t>
            </a:r>
          </a:p>
          <a:p>
            <a:pPr lvl="1"/>
            <a:r>
              <a:rPr lang="en-US" sz="2000" dirty="0" smtClean="0"/>
              <a:t>If we only use SP data, then Lying and Sitting can be recognized</a:t>
            </a:r>
          </a:p>
          <a:p>
            <a:pPr lvl="1"/>
            <a:r>
              <a:rPr lang="en-US" sz="2000" dirty="0" smtClean="0"/>
              <a:t>When only use SW data, all Lying becomes Sitting (or the other way round)</a:t>
            </a:r>
          </a:p>
          <a:p>
            <a:pPr lvl="1"/>
            <a:r>
              <a:rPr lang="en-US" sz="2000" dirty="0" smtClean="0"/>
              <a:t>So, when we use SP + SW, most likely the decision trees do not really make use of the SP data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1462167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LOO with XYZ Permutations (7 PERSONS) </a:t>
            </a:r>
            <a:r>
              <a:rPr lang="mr-IN" b="1" dirty="0" smtClean="0"/>
              <a:t>–</a:t>
            </a:r>
            <a:r>
              <a:rPr lang="en-US" b="1" dirty="0" smtClean="0"/>
              <a:t> CAN BE PUT IN THE APPENDIX</a:t>
            </a:r>
            <a:endParaRPr lang="en-US" b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482436"/>
            <a:ext cx="10515600" cy="4694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US" dirty="0" smtClean="0"/>
              <a:t>14 Activities (</a:t>
            </a:r>
            <a:r>
              <a:rPr lang="en-US" b="1" i="1" u="sng" dirty="0" smtClean="0"/>
              <a:t>without Eating</a:t>
            </a:r>
            <a:r>
              <a:rPr lang="en-US" dirty="0" smtClean="0"/>
              <a:t>)</a:t>
            </a:r>
          </a:p>
          <a:p>
            <a:pPr>
              <a:spcAft>
                <a:spcPts val="600"/>
              </a:spcAft>
            </a:pPr>
            <a:r>
              <a:rPr lang="en-US" b="1" dirty="0" smtClean="0"/>
              <a:t>Random Forest </a:t>
            </a:r>
            <a:r>
              <a:rPr lang="en-US" b="1" dirty="0" smtClean="0">
                <a:sym typeface="Wingdings"/>
              </a:rPr>
              <a:t> </a:t>
            </a:r>
            <a:r>
              <a:rPr lang="en-US" dirty="0" smtClean="0">
                <a:sym typeface="Wingdings"/>
              </a:rPr>
              <a:t>result is very bad (tested on 2 subjects with different parameter values), as low as ~12% accuracy!</a:t>
            </a:r>
          </a:p>
          <a:p>
            <a:pPr>
              <a:spcAft>
                <a:spcPts val="600"/>
              </a:spcAft>
            </a:pPr>
            <a:r>
              <a:rPr lang="en-US" b="1" dirty="0" smtClean="0">
                <a:sym typeface="Wingdings"/>
              </a:rPr>
              <a:t>SVM  </a:t>
            </a:r>
            <a:r>
              <a:rPr lang="en-US" dirty="0" smtClean="0">
                <a:sym typeface="Wingdings"/>
              </a:rPr>
              <a:t>result is also very bad (tested on 2 subjects), &lt; 10</a:t>
            </a:r>
            <a:r>
              <a:rPr lang="en-US" smtClean="0">
                <a:sym typeface="Wingdings"/>
              </a:rPr>
              <a:t>% accuracy</a:t>
            </a:r>
            <a:endParaRPr lang="en-US" dirty="0" smtClean="0">
              <a:sym typeface="Wingdings"/>
            </a:endParaRPr>
          </a:p>
          <a:p>
            <a:r>
              <a:rPr lang="en-US" dirty="0" smtClean="0">
                <a:sym typeface="Wingdings"/>
              </a:rPr>
              <a:t>Hence, </a:t>
            </a:r>
            <a:r>
              <a:rPr lang="en-US" b="1" dirty="0" smtClean="0">
                <a:sym typeface="Wingdings"/>
              </a:rPr>
              <a:t>I did not do a full testing:</a:t>
            </a:r>
          </a:p>
          <a:p>
            <a:pPr lvl="1"/>
            <a:r>
              <a:rPr lang="en-US" dirty="0" smtClean="0">
                <a:sym typeface="Wingdings"/>
              </a:rPr>
              <a:t>The results for a few test subjects are very bad</a:t>
            </a:r>
          </a:p>
          <a:p>
            <a:pPr lvl="1"/>
            <a:r>
              <a:rPr lang="en-US" dirty="0" smtClean="0">
                <a:sym typeface="Wingdings"/>
              </a:rPr>
              <a:t>The training time is very long as the data is augmented resulting in around 6 times bigger than the usual one</a:t>
            </a:r>
          </a:p>
          <a:p>
            <a:pPr lvl="1"/>
            <a:r>
              <a:rPr lang="en-US" dirty="0" smtClean="0">
                <a:sym typeface="Wingdings"/>
              </a:rPr>
              <a:t>This method also seems not scalable with more test subjects without using a more powerful computer to train the model!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97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5-Fold CV on </a:t>
            </a:r>
            <a:r>
              <a:rPr lang="en-US" b="1" u="sng" dirty="0" smtClean="0"/>
              <a:t>Combined</a:t>
            </a:r>
            <a:r>
              <a:rPr lang="en-US" b="1" dirty="0" smtClean="0"/>
              <a:t> Dataset (</a:t>
            </a:r>
            <a:r>
              <a:rPr lang="en-US" b="1" i="1" u="sng" dirty="0" smtClean="0"/>
              <a:t>6</a:t>
            </a:r>
            <a:r>
              <a:rPr lang="en-US" b="1" dirty="0" smtClean="0"/>
              <a:t> persons)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62388"/>
            <a:ext cx="10882744" cy="5032375"/>
          </a:xfrm>
        </p:spPr>
        <p:txBody>
          <a:bodyPr/>
          <a:lstStyle/>
          <a:p>
            <a:r>
              <a:rPr lang="en-US" b="1" dirty="0" smtClean="0"/>
              <a:t>15 activities</a:t>
            </a:r>
            <a:r>
              <a:rPr lang="en-US" dirty="0" smtClean="0"/>
              <a:t>, Sampling @ 10 Hz, Window Size = 2s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b="1" dirty="0" smtClean="0">
                <a:sym typeface="Wingdings"/>
              </a:rPr>
              <a:t>14 activities (WITHOUT EATING)</a:t>
            </a:r>
            <a:r>
              <a:rPr lang="en-US" dirty="0" smtClean="0">
                <a:sym typeface="Wingdings"/>
              </a:rPr>
              <a:t>, Sampling @ 10 Hz, Window Size = 2s</a:t>
            </a:r>
          </a:p>
          <a:p>
            <a:pPr lvl="1"/>
            <a:endParaRPr 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117599" y="2128275"/>
              <a:ext cx="10603345" cy="1493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2391"/>
                    <a:gridCol w="2369856"/>
                    <a:gridCol w="2341131"/>
                    <a:gridCol w="2339967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Models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</a:t>
                          </a:r>
                          <a:r>
                            <a:rPr lang="en-US" sz="2000" baseline="0" dirty="0" smtClean="0">
                              <a:latin typeface="+mn-lt"/>
                            </a:rPr>
                            <a:t>y Mean</a:t>
                          </a:r>
                        </a:p>
                        <a:p>
                          <a:pPr algn="ctr"/>
                          <a:r>
                            <a:rPr lang="en-US" sz="2000" baseline="0" dirty="0" smtClean="0">
                              <a:latin typeface="+mn-lt"/>
                            </a:rPr>
                            <a:t>(SP + 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(SP)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Random Forest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97.22%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0.20%  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92.07%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0.41%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90.19%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0.39%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SVM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97.10%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0.31%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85.56%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0.34%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88.92%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0.16%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46589669"/>
                  </p:ext>
                </p:extLst>
              </p:nvPr>
            </p:nvGraphicFramePr>
            <p:xfrm>
              <a:off x="1117599" y="2128275"/>
              <a:ext cx="10603345" cy="1493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2391"/>
                    <a:gridCol w="2369856"/>
                    <a:gridCol w="2341131"/>
                    <a:gridCol w="2339967"/>
                  </a:tblGrid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Models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</a:t>
                          </a:r>
                          <a:r>
                            <a:rPr lang="en-US" sz="2000" baseline="0" dirty="0" smtClean="0">
                              <a:latin typeface="+mn-lt"/>
                            </a:rPr>
                            <a:t>y Mean</a:t>
                          </a:r>
                          <a:endParaRPr lang="en-US" sz="2000" baseline="0" dirty="0" smtClean="0">
                            <a:latin typeface="+mn-lt"/>
                          </a:endParaRPr>
                        </a:p>
                        <a:p>
                          <a:pPr algn="ctr"/>
                          <a:r>
                            <a:rPr lang="en-US" sz="2000" baseline="0" dirty="0" smtClean="0">
                              <a:latin typeface="+mn-lt"/>
                            </a:rPr>
                            <a:t>(SP + 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(SP)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Random </a:t>
                          </a:r>
                          <a:r>
                            <a:rPr lang="en-US" sz="2000" dirty="0" smtClean="0">
                              <a:latin typeface="+mn-lt"/>
                            </a:rPr>
                            <a:t>Forest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50129" t="-181818" r="-198458" b="-1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53385" t="-181818" r="-101042" b="-1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53385" t="-181818" r="-1042" b="-12424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SVM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50129" t="-286154" r="-198458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53385" t="-286154" r="-101042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53385" t="-286154" r="-1042" b="-26154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3581099"/>
                  </p:ext>
                </p:extLst>
              </p:nvPr>
            </p:nvGraphicFramePr>
            <p:xfrm>
              <a:off x="1117599" y="4719075"/>
              <a:ext cx="10603345" cy="1493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2391"/>
                    <a:gridCol w="2369856"/>
                    <a:gridCol w="2341131"/>
                    <a:gridCol w="2339967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Models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</a:t>
                          </a:r>
                          <a:r>
                            <a:rPr lang="en-US" sz="2000" baseline="0" dirty="0" smtClean="0">
                              <a:latin typeface="+mn-lt"/>
                            </a:rPr>
                            <a:t>y Mean</a:t>
                          </a:r>
                        </a:p>
                        <a:p>
                          <a:pPr algn="ctr"/>
                          <a:r>
                            <a:rPr lang="en-US" sz="2000" baseline="0" dirty="0" smtClean="0">
                              <a:latin typeface="+mn-lt"/>
                            </a:rPr>
                            <a:t>(SP + 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(SP)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Random Forest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97.33%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0.25%  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91.66%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0.27%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91.83%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0.32%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SVM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97.43%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0.09%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86.40%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0.39%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90.78%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0.38%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3581099"/>
                  </p:ext>
                </p:extLst>
              </p:nvPr>
            </p:nvGraphicFramePr>
            <p:xfrm>
              <a:off x="1117599" y="4719075"/>
              <a:ext cx="10603345" cy="1493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2391"/>
                    <a:gridCol w="2369856"/>
                    <a:gridCol w="2341131"/>
                    <a:gridCol w="2339967"/>
                  </a:tblGrid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Models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</a:t>
                          </a:r>
                          <a:r>
                            <a:rPr lang="en-US" sz="2000" baseline="0" dirty="0" smtClean="0">
                              <a:latin typeface="+mn-lt"/>
                            </a:rPr>
                            <a:t>y Mean</a:t>
                          </a:r>
                        </a:p>
                        <a:p>
                          <a:pPr algn="ctr"/>
                          <a:r>
                            <a:rPr lang="en-US" sz="2000" baseline="0" dirty="0" smtClean="0">
                              <a:latin typeface="+mn-lt"/>
                            </a:rPr>
                            <a:t>(SP + 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(SP)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Random Forest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50129" t="-181818" r="-198458" b="-1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253385" t="-181818" r="-101042" b="-1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353385" t="-181818" r="-1042" b="-12424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SVM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50129" t="-286154" r="-198458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253385" t="-286154" r="-101042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353385" t="-286154" r="-1042" b="-26154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455835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7 Persons Results</a:t>
            </a:r>
            <a:endParaRPr lang="en-US" b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99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5-Fold CV on </a:t>
            </a:r>
            <a:r>
              <a:rPr lang="en-US" b="1" u="sng" dirty="0" smtClean="0"/>
              <a:t>Combined</a:t>
            </a:r>
            <a:r>
              <a:rPr lang="en-US" b="1" dirty="0" smtClean="0"/>
              <a:t> Dataset (</a:t>
            </a:r>
            <a:r>
              <a:rPr lang="en-US" b="1" i="1" u="sng" dirty="0" smtClean="0"/>
              <a:t>7</a:t>
            </a:r>
            <a:r>
              <a:rPr lang="en-US" b="1" dirty="0" smtClean="0"/>
              <a:t> persons)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62388"/>
            <a:ext cx="10515600" cy="5032375"/>
          </a:xfrm>
        </p:spPr>
        <p:txBody>
          <a:bodyPr/>
          <a:lstStyle/>
          <a:p>
            <a:r>
              <a:rPr lang="en-US" b="1" dirty="0" smtClean="0"/>
              <a:t>15 activities</a:t>
            </a:r>
            <a:r>
              <a:rPr lang="en-US" dirty="0" smtClean="0"/>
              <a:t>, Sampling @ 10 Hz, Window size = 2s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b="1" dirty="0">
                <a:sym typeface="Wingdings"/>
              </a:rPr>
              <a:t>Comparison </a:t>
            </a:r>
            <a:r>
              <a:rPr lang="en-US" dirty="0" smtClean="0">
                <a:sym typeface="Wingdings"/>
              </a:rPr>
              <a:t> </a:t>
            </a:r>
            <a:r>
              <a:rPr lang="en-US" b="1" dirty="0" smtClean="0">
                <a:sym typeface="Wingdings"/>
              </a:rPr>
              <a:t>15 activities</a:t>
            </a:r>
            <a:r>
              <a:rPr lang="en-US" dirty="0" smtClean="0">
                <a:sym typeface="Wingdings"/>
              </a:rPr>
              <a:t>, </a:t>
            </a:r>
            <a:r>
              <a:rPr lang="en-US" b="1" i="1" u="sng" dirty="0" smtClean="0">
                <a:sym typeface="Wingdings"/>
              </a:rPr>
              <a:t>6 Persons</a:t>
            </a:r>
            <a:r>
              <a:rPr lang="en-US" dirty="0" smtClean="0">
                <a:sym typeface="Wingdings"/>
              </a:rPr>
              <a:t> results:</a:t>
            </a:r>
          </a:p>
          <a:p>
            <a:pPr lvl="1"/>
            <a:endParaRPr 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48365349"/>
                  </p:ext>
                </p:extLst>
              </p:nvPr>
            </p:nvGraphicFramePr>
            <p:xfrm>
              <a:off x="1117599" y="2128275"/>
              <a:ext cx="10603345" cy="1493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2391"/>
                    <a:gridCol w="2369856"/>
                    <a:gridCol w="2341131"/>
                    <a:gridCol w="2339967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Models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</a:t>
                          </a:r>
                          <a:r>
                            <a:rPr lang="en-US" sz="2000" baseline="0" dirty="0" smtClean="0">
                              <a:latin typeface="+mn-lt"/>
                            </a:rPr>
                            <a:t>y Mean</a:t>
                          </a:r>
                        </a:p>
                        <a:p>
                          <a:pPr algn="ctr"/>
                          <a:r>
                            <a:rPr lang="en-US" sz="2000" baseline="0" dirty="0" smtClean="0">
                              <a:latin typeface="+mn-lt"/>
                            </a:rPr>
                            <a:t>(SP + 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(SP)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Random Forest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97.07%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0.17%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91.36%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0.17%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90.12%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0.21%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SVM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96.88%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0.26%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84.56%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0.27%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88.47%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0.30%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48365349"/>
                  </p:ext>
                </p:extLst>
              </p:nvPr>
            </p:nvGraphicFramePr>
            <p:xfrm>
              <a:off x="1117599" y="2128275"/>
              <a:ext cx="10603345" cy="1493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2391"/>
                    <a:gridCol w="2369856"/>
                    <a:gridCol w="2341131"/>
                    <a:gridCol w="2339967"/>
                  </a:tblGrid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Models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</a:t>
                          </a:r>
                          <a:r>
                            <a:rPr lang="en-US" sz="2000" baseline="0" dirty="0" smtClean="0">
                              <a:latin typeface="+mn-lt"/>
                            </a:rPr>
                            <a:t>y Mean</a:t>
                          </a:r>
                        </a:p>
                        <a:p>
                          <a:pPr algn="ctr"/>
                          <a:r>
                            <a:rPr lang="en-US" sz="2000" baseline="0" dirty="0" smtClean="0">
                              <a:latin typeface="+mn-lt"/>
                            </a:rPr>
                            <a:t>(SP + 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(SP)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Random Forest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50129" t="-181818" r="-198458" b="-1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53385" t="-181818" r="-101042" b="-1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53385" t="-181818" r="-1042" b="-12424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SVM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50129" t="-286154" r="-198458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53385" t="-286154" r="-101042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53385" t="-286154" r="-1042" b="-26154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45870583"/>
                  </p:ext>
                </p:extLst>
              </p:nvPr>
            </p:nvGraphicFramePr>
            <p:xfrm>
              <a:off x="1117599" y="4719075"/>
              <a:ext cx="10603345" cy="1493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2391"/>
                    <a:gridCol w="2369856"/>
                    <a:gridCol w="2341131"/>
                    <a:gridCol w="2339967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Models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</a:t>
                          </a:r>
                          <a:r>
                            <a:rPr lang="en-US" sz="2000" baseline="0" dirty="0" smtClean="0">
                              <a:latin typeface="+mn-lt"/>
                            </a:rPr>
                            <a:t>y Mean</a:t>
                          </a:r>
                        </a:p>
                        <a:p>
                          <a:pPr algn="ctr"/>
                          <a:r>
                            <a:rPr lang="en-US" sz="2000" baseline="0" dirty="0" smtClean="0">
                              <a:latin typeface="+mn-lt"/>
                            </a:rPr>
                            <a:t>(SP + 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(SP)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Random Forest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97.22%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0.20%  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92.07%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0.41%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90.19%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0.39%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SVM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97.10%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0.31%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85.56%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0.34%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88.92%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0.16%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45870583"/>
                  </p:ext>
                </p:extLst>
              </p:nvPr>
            </p:nvGraphicFramePr>
            <p:xfrm>
              <a:off x="1117599" y="4719075"/>
              <a:ext cx="10603345" cy="1493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2391"/>
                    <a:gridCol w="2369856"/>
                    <a:gridCol w="2341131"/>
                    <a:gridCol w="2339967"/>
                  </a:tblGrid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Models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</a:t>
                          </a:r>
                          <a:r>
                            <a:rPr lang="en-US" sz="2000" baseline="0" dirty="0" smtClean="0">
                              <a:latin typeface="+mn-lt"/>
                            </a:rPr>
                            <a:t>y Mean</a:t>
                          </a:r>
                        </a:p>
                        <a:p>
                          <a:pPr algn="ctr"/>
                          <a:r>
                            <a:rPr lang="en-US" sz="2000" baseline="0" dirty="0" smtClean="0">
                              <a:latin typeface="+mn-lt"/>
                            </a:rPr>
                            <a:t>(SP + 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(SP)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Random Forest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50129" t="-181818" r="-198458" b="-1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253385" t="-181818" r="-101042" b="-1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353385" t="-181818" r="-1042" b="-12424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SVM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50129" t="-286154" r="-198458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253385" t="-286154" r="-101042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353385" t="-286154" r="-1042" b="-26154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210518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5-Fold CV on </a:t>
            </a:r>
            <a:r>
              <a:rPr lang="en-US" b="1" u="sng" dirty="0" smtClean="0"/>
              <a:t>Combined</a:t>
            </a:r>
            <a:r>
              <a:rPr lang="en-US" b="1" dirty="0" smtClean="0"/>
              <a:t> Dataset (</a:t>
            </a:r>
            <a:r>
              <a:rPr lang="en-US" b="1" i="1" u="sng" dirty="0" smtClean="0"/>
              <a:t>7</a:t>
            </a:r>
            <a:r>
              <a:rPr lang="en-US" b="1" dirty="0" smtClean="0"/>
              <a:t> persons)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62388"/>
            <a:ext cx="10882744" cy="5032375"/>
          </a:xfrm>
        </p:spPr>
        <p:txBody>
          <a:bodyPr/>
          <a:lstStyle/>
          <a:p>
            <a:r>
              <a:rPr lang="en-US" b="1" dirty="0" smtClean="0"/>
              <a:t>14 activities (WITHOUT EATING)</a:t>
            </a:r>
            <a:r>
              <a:rPr lang="en-US" dirty="0" smtClean="0"/>
              <a:t>, Sampling @ 10 Hz, Window size = 2s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b="1" dirty="0" smtClean="0">
                <a:sym typeface="Wingdings"/>
              </a:rPr>
              <a:t>Comparison  14 activities (WITHOUT EATING)</a:t>
            </a:r>
            <a:r>
              <a:rPr lang="en-US" dirty="0" smtClean="0">
                <a:sym typeface="Wingdings"/>
              </a:rPr>
              <a:t>, </a:t>
            </a:r>
            <a:r>
              <a:rPr lang="en-US" b="1" i="1" u="sng" dirty="0" smtClean="0">
                <a:sym typeface="Wingdings"/>
              </a:rPr>
              <a:t>6 Persons</a:t>
            </a:r>
            <a:r>
              <a:rPr lang="en-US" dirty="0" smtClean="0">
                <a:sym typeface="Wingdings"/>
              </a:rPr>
              <a:t> results:</a:t>
            </a:r>
          </a:p>
          <a:p>
            <a:pPr lvl="1"/>
            <a:endParaRPr 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55834471"/>
                  </p:ext>
                </p:extLst>
              </p:nvPr>
            </p:nvGraphicFramePr>
            <p:xfrm>
              <a:off x="1117599" y="2128275"/>
              <a:ext cx="10603345" cy="1493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2391"/>
                    <a:gridCol w="2369856"/>
                    <a:gridCol w="2341131"/>
                    <a:gridCol w="2339967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Models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</a:t>
                          </a:r>
                          <a:r>
                            <a:rPr lang="en-US" sz="2000" baseline="0" dirty="0" smtClean="0">
                              <a:latin typeface="+mn-lt"/>
                            </a:rPr>
                            <a:t>y Mean</a:t>
                          </a:r>
                        </a:p>
                        <a:p>
                          <a:pPr algn="ctr"/>
                          <a:r>
                            <a:rPr lang="en-US" sz="2000" baseline="0" dirty="0" smtClean="0">
                              <a:latin typeface="+mn-lt"/>
                            </a:rPr>
                            <a:t>(SP + 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(SP)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Random Forest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97.27%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0.10%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91.37%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0.32%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91.62%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0.29%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SVM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97.35%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0.34%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85.75%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0.46%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90.32%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0.51%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55834471"/>
                  </p:ext>
                </p:extLst>
              </p:nvPr>
            </p:nvGraphicFramePr>
            <p:xfrm>
              <a:off x="1117599" y="2128275"/>
              <a:ext cx="10603345" cy="1493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2391"/>
                    <a:gridCol w="2369856"/>
                    <a:gridCol w="2341131"/>
                    <a:gridCol w="2339967"/>
                  </a:tblGrid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Models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</a:t>
                          </a:r>
                          <a:r>
                            <a:rPr lang="en-US" sz="2000" baseline="0" dirty="0" smtClean="0">
                              <a:latin typeface="+mn-lt"/>
                            </a:rPr>
                            <a:t>y Mean</a:t>
                          </a:r>
                        </a:p>
                        <a:p>
                          <a:pPr algn="ctr"/>
                          <a:r>
                            <a:rPr lang="en-US" sz="2000" baseline="0" dirty="0" smtClean="0">
                              <a:latin typeface="+mn-lt"/>
                            </a:rPr>
                            <a:t>(SP + 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(SP)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Random Forest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50129" t="-181818" r="-198458" b="-1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53385" t="-181818" r="-101042" b="-1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53385" t="-181818" r="-1042" b="-12424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SVM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50129" t="-286154" r="-198458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53385" t="-286154" r="-101042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53385" t="-286154" r="-1042" b="-26154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26648061"/>
                  </p:ext>
                </p:extLst>
              </p:nvPr>
            </p:nvGraphicFramePr>
            <p:xfrm>
              <a:off x="1117599" y="4719075"/>
              <a:ext cx="10603345" cy="1493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2391"/>
                    <a:gridCol w="2369856"/>
                    <a:gridCol w="2341131"/>
                    <a:gridCol w="2339967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Models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</a:t>
                          </a:r>
                          <a:r>
                            <a:rPr lang="en-US" sz="2000" baseline="0" dirty="0" smtClean="0">
                              <a:latin typeface="+mn-lt"/>
                            </a:rPr>
                            <a:t>y Mean</a:t>
                          </a:r>
                        </a:p>
                        <a:p>
                          <a:pPr algn="ctr"/>
                          <a:r>
                            <a:rPr lang="en-US" sz="2000" baseline="0" dirty="0" smtClean="0">
                              <a:latin typeface="+mn-lt"/>
                            </a:rPr>
                            <a:t>(SP + 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(SP)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Random Forest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97.33%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0.25%  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91.66%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0.27%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91.83%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0.32%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SVM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97.43%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0.09%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86.40%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0.39%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90.78%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0.38%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26648061"/>
                  </p:ext>
                </p:extLst>
              </p:nvPr>
            </p:nvGraphicFramePr>
            <p:xfrm>
              <a:off x="1117599" y="4719075"/>
              <a:ext cx="10603345" cy="1493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2391"/>
                    <a:gridCol w="2369856"/>
                    <a:gridCol w="2341131"/>
                    <a:gridCol w="2339967"/>
                  </a:tblGrid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Models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</a:t>
                          </a:r>
                          <a:r>
                            <a:rPr lang="en-US" sz="2000" baseline="0" dirty="0" smtClean="0">
                              <a:latin typeface="+mn-lt"/>
                            </a:rPr>
                            <a:t>y Mean</a:t>
                          </a:r>
                        </a:p>
                        <a:p>
                          <a:pPr algn="ctr"/>
                          <a:r>
                            <a:rPr lang="en-US" sz="2000" baseline="0" dirty="0" smtClean="0">
                              <a:latin typeface="+mn-lt"/>
                            </a:rPr>
                            <a:t>(SP + 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(SP)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Random Forest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50129" t="-181818" r="-198458" b="-1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253385" t="-181818" r="-101042" b="-1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353385" t="-181818" r="-1042" b="-12424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SVM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50129" t="-286154" r="-198458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253385" t="-286154" r="-101042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353385" t="-286154" r="-1042" b="-26154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570645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8 Persons Results</a:t>
            </a:r>
            <a:endParaRPr lang="en-US" b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272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13907</TotalTime>
  <Words>3561</Words>
  <Application>Microsoft Macintosh PowerPoint</Application>
  <PresentationFormat>Widescreen</PresentationFormat>
  <Paragraphs>1026</Paragraphs>
  <Slides>49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6" baseType="lpstr">
      <vt:lpstr>Calibri</vt:lpstr>
      <vt:lpstr>Calibri Light</vt:lpstr>
      <vt:lpstr>Cambria Math</vt:lpstr>
      <vt:lpstr>Mangal</vt:lpstr>
      <vt:lpstr>Wingdings</vt:lpstr>
      <vt:lpstr>Arial</vt:lpstr>
      <vt:lpstr>Office Theme</vt:lpstr>
      <vt:lpstr>Human Activity Recognition</vt:lpstr>
      <vt:lpstr>Objectives</vt:lpstr>
      <vt:lpstr>Data Collection</vt:lpstr>
      <vt:lpstr>Baseline Results</vt:lpstr>
      <vt:lpstr>5-Fold CV on Combined Dataset (6 persons)</vt:lpstr>
      <vt:lpstr>7 Persons Results</vt:lpstr>
      <vt:lpstr>5-Fold CV on Combined Dataset (7 persons)</vt:lpstr>
      <vt:lpstr>5-Fold CV on Combined Dataset (7 persons)</vt:lpstr>
      <vt:lpstr>8 Persons Results</vt:lpstr>
      <vt:lpstr>5-Fold CV on Combined Dataset (8 persons)</vt:lpstr>
      <vt:lpstr>5-Fold CV on Combined Dataset (8 persons)</vt:lpstr>
      <vt:lpstr>10 Persons Results</vt:lpstr>
      <vt:lpstr>5-Fold CV on Combined Dataset (10 persons)</vt:lpstr>
      <vt:lpstr>11 Persons Results</vt:lpstr>
      <vt:lpstr>5-Fold CV on Combined Dataset (11 persons)</vt:lpstr>
      <vt:lpstr>11 Persons Results</vt:lpstr>
      <vt:lpstr>5-Fold CV on Combined Dataset (11 persons)</vt:lpstr>
      <vt:lpstr>Leave One Out CV</vt:lpstr>
      <vt:lpstr>PowerPoint Presentation</vt:lpstr>
      <vt:lpstr>LOO 7 PERSONS</vt:lpstr>
      <vt:lpstr>PowerPoint Presentation</vt:lpstr>
      <vt:lpstr>LOO 8 PERSONS</vt:lpstr>
      <vt:lpstr>PowerPoint Presentation</vt:lpstr>
      <vt:lpstr>PowerPoint Presentation</vt:lpstr>
      <vt:lpstr>PowerPoint Presentation</vt:lpstr>
      <vt:lpstr>PowerPoint Presentation</vt:lpstr>
      <vt:lpstr>LOO 10 PERSONS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LOO 11 PERSONS</vt:lpstr>
      <vt:lpstr>PowerPoint Presentation</vt:lpstr>
      <vt:lpstr>PowerPoint Presentation</vt:lpstr>
      <vt:lpstr>PowerPoint Presentation</vt:lpstr>
      <vt:lpstr>LOO 11 PERSONS (NEW)</vt:lpstr>
      <vt:lpstr>PowerPoint Presentation</vt:lpstr>
      <vt:lpstr>PowerPoint Presentation</vt:lpstr>
      <vt:lpstr>LOO 12 PERSONS</vt:lpstr>
      <vt:lpstr>PowerPoint Presentation</vt:lpstr>
      <vt:lpstr>PowerPoint Presentation</vt:lpstr>
      <vt:lpstr>LOO 13 PERSONS</vt:lpstr>
      <vt:lpstr>PowerPoint Presentation</vt:lpstr>
      <vt:lpstr>PowerPoint Presentation</vt:lpstr>
      <vt:lpstr>Other Observations (7 Persons without Richsen)</vt:lpstr>
      <vt:lpstr>PowerPoint Presentation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Human Activity Recognition</dc:title>
  <dc:creator>#EDWIN CANDINEGARA#</dc:creator>
  <cp:lastModifiedBy>#EDWIN CANDINEGARA#</cp:lastModifiedBy>
  <cp:revision>324</cp:revision>
  <dcterms:created xsi:type="dcterms:W3CDTF">2016-09-28T16:30:41Z</dcterms:created>
  <dcterms:modified xsi:type="dcterms:W3CDTF">2016-12-30T03:43:36Z</dcterms:modified>
</cp:coreProperties>
</file>