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66" r:id="rId6"/>
    <p:sldId id="267" r:id="rId7"/>
    <p:sldId id="261" r:id="rId8"/>
    <p:sldId id="268" r:id="rId9"/>
    <p:sldId id="269" r:id="rId10"/>
    <p:sldId id="262" r:id="rId11"/>
    <p:sldId id="270" r:id="rId12"/>
    <p:sldId id="272" r:id="rId13"/>
    <p:sldId id="273" r:id="rId14"/>
    <p:sldId id="274" r:id="rId15"/>
    <p:sldId id="275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14"/>
  </p:normalViewPr>
  <p:slideViewPr>
    <p:cSldViewPr snapToGrid="0" snapToObjects="1">
      <p:cViewPr varScale="1">
        <p:scale>
          <a:sx n="101" d="100"/>
          <a:sy n="101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E776F-4E64-464F-A233-9FD9B56DD611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A6201-6D15-4747-B0AD-4DB539EE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A6201-6D15-4747-B0AD-4DB539EE9D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066E-29B2-2F47-8B41-E215655E96FC}" type="datetime1">
              <a:rPr lang="en-SG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A09C-3858-6942-9054-B6B810E0B7A3}" type="datetime1">
              <a:rPr lang="en-SG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B803-EE1D-D647-A9CD-C795ECE0DC9A}" type="datetime1">
              <a:rPr lang="en-SG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7400-141B-1C47-ABB6-FD6D4C0B2A92}" type="datetime1">
              <a:rPr lang="en-SG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6D5-E779-9448-829D-07C640448377}" type="datetime1">
              <a:rPr lang="en-SG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534A-ACDD-B84B-83F9-71F984150D14}" type="datetime1">
              <a:rPr lang="en-SG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6438-C575-9C41-9112-01BD8C2E7081}" type="datetime1">
              <a:rPr lang="en-SG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D22-C05E-3D46-A6AB-1558FF6398A0}" type="datetime1">
              <a:rPr lang="en-SG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337F-A29E-2449-ADB8-0B769C033FD3}" type="datetime1">
              <a:rPr lang="en-SG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C0C4-9A35-B146-9521-2F55532BD4A3}" type="datetime1">
              <a:rPr lang="en-SG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0292-2ADC-0D4F-9BBE-69188C38B35E}" type="datetime1">
              <a:rPr lang="en-SG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82120-ECDD-D548-B304-A6CD5C6CEC1A}" type="datetime1">
              <a:rPr lang="en-SG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231B-FD96-3A45-A806-9C2F69ED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journal/1424-8220_Sensor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 Complex </a:t>
            </a:r>
            <a:r>
              <a:rPr lang="en-US" sz="3200" b="1" dirty="0" smtClean="0"/>
              <a:t>Human Activity Recognition Using Smartphone and Wrist-Worn Motion Sensors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Shoaib</a:t>
            </a:r>
            <a:r>
              <a:rPr lang="en-US" dirty="0"/>
              <a:t> 1,*, Stephan Bosch 1,†, </a:t>
            </a:r>
            <a:r>
              <a:rPr lang="en-US" dirty="0" err="1"/>
              <a:t>Ozlem</a:t>
            </a:r>
            <a:r>
              <a:rPr lang="en-US" dirty="0"/>
              <a:t> </a:t>
            </a:r>
            <a:r>
              <a:rPr lang="en-US" dirty="0" err="1"/>
              <a:t>Durmaz</a:t>
            </a:r>
            <a:r>
              <a:rPr lang="en-US" dirty="0"/>
              <a:t> </a:t>
            </a:r>
            <a:r>
              <a:rPr lang="en-US" dirty="0" err="1"/>
              <a:t>Incel</a:t>
            </a:r>
            <a:r>
              <a:rPr lang="en-US" dirty="0"/>
              <a:t> 2,†, Hans </a:t>
            </a:r>
            <a:r>
              <a:rPr lang="en-US" dirty="0" err="1"/>
              <a:t>Scholten</a:t>
            </a:r>
            <a:r>
              <a:rPr lang="en-US" dirty="0"/>
              <a:t> 1,† and Paul J. M. </a:t>
            </a:r>
            <a:r>
              <a:rPr lang="en-US" dirty="0" err="1"/>
              <a:t>Havinga</a:t>
            </a:r>
            <a:r>
              <a:rPr lang="en-US" dirty="0"/>
              <a:t> 1,† </a:t>
            </a:r>
            <a:endParaRPr lang="en-US" dirty="0" smtClean="0"/>
          </a:p>
          <a:p>
            <a:pPr lvl="1"/>
            <a:r>
              <a:rPr lang="en-US" dirty="0"/>
              <a:t>Received: 22 January 2016; Accepted: 17 March 2016; Published: 24 March 2016 </a:t>
            </a:r>
            <a:endParaRPr lang="en-US" dirty="0"/>
          </a:p>
          <a:p>
            <a:pPr lvl="1"/>
            <a:r>
              <a:rPr lang="de-DE" dirty="0">
                <a:hlinkClick r:id="rId2"/>
              </a:rPr>
              <a:t>Sensors</a:t>
            </a:r>
            <a:r>
              <a:rPr lang="de-DE" dirty="0"/>
              <a:t> 16(4):426 · March 2016</a:t>
            </a:r>
            <a:endParaRPr lang="en-US" dirty="0" smtClean="0"/>
          </a:p>
          <a:p>
            <a:r>
              <a:rPr lang="en-US" b="1" dirty="0" smtClean="0"/>
              <a:t>Activities</a:t>
            </a:r>
            <a:endParaRPr lang="en-US" b="1" dirty="0" smtClean="0"/>
          </a:p>
          <a:p>
            <a:pPr lvl="1"/>
            <a:r>
              <a:rPr lang="en-US" dirty="0" smtClean="0"/>
              <a:t>Simple: walking, </a:t>
            </a:r>
            <a:r>
              <a:rPr lang="en-US" dirty="0" smtClean="0"/>
              <a:t>jogging</a:t>
            </a:r>
            <a:r>
              <a:rPr lang="en-US" dirty="0" smtClean="0"/>
              <a:t>, biking, writing, typing, sitting, standing</a:t>
            </a:r>
          </a:p>
          <a:p>
            <a:pPr lvl="1"/>
            <a:r>
              <a:rPr lang="en-US" dirty="0" smtClean="0"/>
              <a:t>Complex: eating, drinking coffee, smoking, giving a talk</a:t>
            </a:r>
          </a:p>
          <a:p>
            <a:r>
              <a:rPr lang="en-US" b="1" dirty="0" smtClean="0"/>
              <a:t>10 male participants, 23-35 years old (390 mins)</a:t>
            </a:r>
          </a:p>
          <a:p>
            <a:pPr lvl="1"/>
            <a:r>
              <a:rPr lang="en-US" dirty="0" smtClean="0"/>
              <a:t>All participants: walking, jogging, biking, walking upstairs, walking downstairs, sitting, and standing </a:t>
            </a:r>
            <a:r>
              <a:rPr lang="en-US" dirty="0" smtClean="0">
                <a:sym typeface="Wingdings"/>
              </a:rPr>
              <a:t> 3 mins / activity / participant</a:t>
            </a:r>
          </a:p>
          <a:p>
            <a:pPr lvl="1"/>
            <a:r>
              <a:rPr lang="en-US" dirty="0" smtClean="0">
                <a:sym typeface="Wingdings"/>
              </a:rPr>
              <a:t>7 participants: eating, typing, writing, drinking coffee, giving a talk  5-6 mins / activity / participants</a:t>
            </a:r>
          </a:p>
          <a:p>
            <a:pPr lvl="1"/>
            <a:r>
              <a:rPr lang="en-US" dirty="0" smtClean="0">
                <a:sym typeface="Wingdings"/>
              </a:rPr>
              <a:t>6 participants: smoking</a:t>
            </a:r>
            <a:endParaRPr lang="en-US" dirty="0" smtClean="0"/>
          </a:p>
          <a:p>
            <a:r>
              <a:rPr lang="en-US" b="1" dirty="0" smtClean="0"/>
              <a:t>2 devices, 1 smartphone in the right pocket, 1 smartphone in the right </a:t>
            </a:r>
            <a:r>
              <a:rPr lang="en-US" b="1" dirty="0" smtClean="0"/>
              <a:t>wrist</a:t>
            </a:r>
          </a:p>
          <a:p>
            <a:r>
              <a:rPr lang="en-US" b="1" dirty="0" smtClean="0"/>
              <a:t>Dataset: </a:t>
            </a:r>
            <a:r>
              <a:rPr lang="en-US" dirty="0"/>
              <a:t>http://</a:t>
            </a:r>
            <a:r>
              <a:rPr lang="en-US" dirty="0" err="1" smtClean="0"/>
              <a:t>ps.ewi.utwente.nl</a:t>
            </a:r>
            <a:r>
              <a:rPr lang="en-US" dirty="0" smtClean="0"/>
              <a:t>/</a:t>
            </a:r>
            <a:r>
              <a:rPr lang="en-US" dirty="0" err="1" smtClean="0"/>
              <a:t>Datasets.php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 Complex </a:t>
            </a:r>
            <a:r>
              <a:rPr lang="en-US" sz="3200" b="1" dirty="0" smtClean="0"/>
              <a:t>Human Activity Recognition Using Smartphone and Wrist-Worn Motion Sensors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Mean, standard deviation, magnitude</a:t>
            </a:r>
          </a:p>
          <a:p>
            <a:pPr lvl="1"/>
            <a:r>
              <a:rPr lang="en-US" dirty="0" smtClean="0"/>
              <a:t>Min, max, semi-quartile, median, sum of the first ten FFT (Fast Fourier Transform) coefficients</a:t>
            </a:r>
          </a:p>
          <a:p>
            <a:r>
              <a:rPr lang="en-US" b="1" dirty="0" smtClean="0"/>
              <a:t>Algorithms: </a:t>
            </a:r>
            <a:r>
              <a:rPr lang="en-US" dirty="0" smtClean="0"/>
              <a:t>Gaussian</a:t>
            </a:r>
            <a:r>
              <a:rPr lang="en-US" b="1" dirty="0" smtClean="0"/>
              <a:t> </a:t>
            </a:r>
            <a:r>
              <a:rPr lang="en-US" dirty="0" smtClean="0"/>
              <a:t>Naive Bayes, KNN (k = 3), Decision Tree</a:t>
            </a:r>
          </a:p>
          <a:p>
            <a:r>
              <a:rPr lang="en-US" b="1" dirty="0" smtClean="0"/>
              <a:t>10-fold stratified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 Complex </a:t>
            </a:r>
            <a:r>
              <a:rPr lang="en-US" sz="3200" b="1" dirty="0" smtClean="0"/>
              <a:t>Human Activity Recognition Using Smartphone and Wrist-Worn Motion Sensors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02" y="1691985"/>
            <a:ext cx="8691196" cy="3942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465" y="5675557"/>
            <a:ext cx="44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Naive Bayes, 5s window, wrist accelerometer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 Complex </a:t>
            </a:r>
            <a:r>
              <a:rPr lang="en-US" sz="3200" b="1" dirty="0" smtClean="0"/>
              <a:t>Human Activity Recognition Using Smartphone and Wrist-Worn Motion Sensors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40191" y="5675557"/>
            <a:ext cx="591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Naive Bayes, 5s window, wrist accelerometer </a:t>
            </a:r>
            <a:r>
              <a:rPr lang="en-US" b="1" smtClean="0"/>
              <a:t>and gyroscope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1785124"/>
            <a:ext cx="8223250" cy="37455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 Complex </a:t>
            </a:r>
            <a:r>
              <a:rPr lang="en-US" sz="3200" b="1" dirty="0" smtClean="0"/>
              <a:t>Human Activity Recognition Using Smartphone and Wrist-Worn Motion Sensors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02383" y="5675557"/>
            <a:ext cx="698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Naive Bayes, 5s window, </a:t>
            </a:r>
            <a:r>
              <a:rPr lang="en-US" b="1" smtClean="0"/>
              <a:t>wrist and phone accelerometer and gyroscope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80632"/>
            <a:ext cx="8553450" cy="38828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 Complex </a:t>
            </a:r>
            <a:r>
              <a:rPr lang="en-US" sz="3200" b="1" dirty="0" smtClean="0"/>
              <a:t>Human Activity Recognition Using Smartphone and Wrist-Worn Motion Sensors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59493" y="6048090"/>
            <a:ext cx="827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effect of increasing window size on various activities using Naive Bayes classifier: (a) </a:t>
            </a:r>
            <a:r>
              <a:rPr lang="en-US" b="1" i="1" dirty="0"/>
              <a:t>WA</a:t>
            </a:r>
            <a:r>
              <a:rPr lang="en-US" b="1" dirty="0"/>
              <a:t>; (b) </a:t>
            </a:r>
            <a:r>
              <a:rPr lang="en-US" b="1" i="1" dirty="0"/>
              <a:t>WG</a:t>
            </a:r>
            <a:r>
              <a:rPr lang="en-US" b="1" dirty="0"/>
              <a:t>; (c) </a:t>
            </a:r>
            <a:r>
              <a:rPr lang="en-US" b="1" i="1" dirty="0"/>
              <a:t>WAG</a:t>
            </a:r>
            <a:r>
              <a:rPr lang="en-US" b="1" dirty="0"/>
              <a:t>; (d) </a:t>
            </a:r>
            <a:r>
              <a:rPr lang="en-US" b="1" i="1" dirty="0"/>
              <a:t>WLG</a:t>
            </a:r>
            <a:r>
              <a:rPr lang="en-US" b="1" dirty="0"/>
              <a:t>; (e) </a:t>
            </a:r>
            <a:r>
              <a:rPr lang="en-US" b="1" i="1" dirty="0"/>
              <a:t>WPA</a:t>
            </a:r>
            <a:r>
              <a:rPr lang="en-US" b="1" dirty="0"/>
              <a:t>; (f) </a:t>
            </a:r>
            <a:r>
              <a:rPr lang="en-US" b="1" i="1" dirty="0"/>
              <a:t>WPAG</a:t>
            </a:r>
            <a:r>
              <a:rPr lang="en-US" b="1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77" y="1617131"/>
            <a:ext cx="9328646" cy="44111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 reading</a:t>
            </a:r>
          </a:p>
          <a:p>
            <a:r>
              <a:rPr lang="en-US" dirty="0" smtClean="0"/>
              <a:t>Application for gathering sensory data (accelerometer and barometer) is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042"/>
          </a:xfrm>
        </p:spPr>
        <p:txBody>
          <a:bodyPr/>
          <a:lstStyle/>
          <a:p>
            <a:r>
              <a:rPr lang="en-US" dirty="0" smtClean="0"/>
              <a:t>Data preprocessing pipeline by next week</a:t>
            </a:r>
          </a:p>
          <a:p>
            <a:r>
              <a:rPr lang="en-US" dirty="0" smtClean="0"/>
              <a:t>Smartwatch data collection application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Similar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Smartwatch-based Activity Recognition: A Machine Learning Approach</a:t>
            </a:r>
          </a:p>
          <a:p>
            <a:r>
              <a:rPr lang="en-US" dirty="0" smtClean="0"/>
              <a:t>Combining Smartphone and Smartwatch Sensor Data in Activity Recognition Approaches: an Experimental Evaluation</a:t>
            </a:r>
          </a:p>
          <a:p>
            <a:r>
              <a:rPr lang="en-US" dirty="0" smtClean="0"/>
              <a:t>Complex Human Activity Recognition Using Smartphone and Wrist-Worn Motion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86" y="365125"/>
            <a:ext cx="9870828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1. Smartwatch-based </a:t>
            </a:r>
            <a:r>
              <a:rPr lang="en-US" sz="3200" b="1" dirty="0" smtClean="0"/>
              <a:t>Activity Recognition: A Machine Learning Approach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3667"/>
          </a:xfrm>
        </p:spPr>
        <p:txBody>
          <a:bodyPr>
            <a:normAutofit/>
          </a:bodyPr>
          <a:lstStyle/>
          <a:p>
            <a:r>
              <a:rPr lang="en-US" sz="2400" dirty="0"/>
              <a:t>Gary M. Weiss, Jessica L. </a:t>
            </a:r>
            <a:r>
              <a:rPr lang="en-US" sz="2400" dirty="0" err="1"/>
              <a:t>Timko</a:t>
            </a:r>
            <a:r>
              <a:rPr lang="en-US" sz="2400" dirty="0"/>
              <a:t>, Catherine M. Gallagher, Kenichi </a:t>
            </a:r>
            <a:r>
              <a:rPr lang="en-US" sz="2400" dirty="0" err="1"/>
              <a:t>Yoneda</a:t>
            </a:r>
            <a:r>
              <a:rPr lang="en-US" sz="2400" dirty="0"/>
              <a:t>, and Andrew J. Schreiber </a:t>
            </a:r>
            <a:endParaRPr lang="en-US" sz="2400" dirty="0" smtClean="0"/>
          </a:p>
          <a:p>
            <a:pPr lvl="1"/>
            <a:r>
              <a:rPr lang="en-US" sz="2000" dirty="0"/>
              <a:t>2016 IEEE-EMBS International Conference on Biomedical and Health Informatics (BHI)</a:t>
            </a:r>
            <a:endParaRPr lang="en-US" sz="2000" dirty="0" smtClean="0"/>
          </a:p>
          <a:p>
            <a:r>
              <a:rPr lang="en-US" sz="2400" dirty="0" smtClean="0"/>
              <a:t>17 </a:t>
            </a:r>
            <a:r>
              <a:rPr lang="en-US" sz="2400" dirty="0" smtClean="0"/>
              <a:t>test subjects, 18 activities for each subject, 2 mins per activity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36379"/>
              </p:ext>
            </p:extLst>
          </p:nvPr>
        </p:nvGraphicFramePr>
        <p:xfrm>
          <a:off x="1351280" y="3699619"/>
          <a:ext cx="94894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147"/>
                <a:gridCol w="3163147"/>
                <a:gridCol w="31631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(not hand oriented)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(hand</a:t>
                      </a:r>
                      <a:r>
                        <a:rPr lang="en-US" baseline="0" dirty="0" smtClean="0"/>
                        <a:t> oriented)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Dribbling Basketball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Eating Pasta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Playing</a:t>
                      </a:r>
                      <a:r>
                        <a:rPr lang="en-US" baseline="0" dirty="0" smtClean="0"/>
                        <a:t> Catch with Tennis 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Eating Soup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Climbing Stairs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Eating Sandwich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Eating Chips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Drinking from</a:t>
                      </a:r>
                      <a:r>
                        <a:rPr lang="en-US" baseline="0" dirty="0" smtClean="0"/>
                        <a:t> a Cup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Kicking Soccer 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Brushing Teeth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Folding Clothes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30" y="1741216"/>
            <a:ext cx="6083104" cy="47580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Methods:</a:t>
            </a:r>
          </a:p>
          <a:p>
            <a:pPr lvl="1"/>
            <a:r>
              <a:rPr lang="en-US" dirty="0" smtClean="0"/>
              <a:t>LG G Watch and Samsung Galaxy S4</a:t>
            </a:r>
          </a:p>
          <a:p>
            <a:pPr lvl="1"/>
            <a:r>
              <a:rPr lang="en-US" dirty="0" smtClean="0"/>
              <a:t>Smartwatch worn </a:t>
            </a:r>
            <a:r>
              <a:rPr lang="en-US" dirty="0" smtClean="0"/>
              <a:t>on the user’s dominant hand</a:t>
            </a:r>
          </a:p>
          <a:p>
            <a:pPr lvl="1"/>
            <a:r>
              <a:rPr lang="en-US" dirty="0"/>
              <a:t>Non-overlapping 10 second intervals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20Hz – Accelerometer and Gyroscope (unresolved issues though)</a:t>
            </a:r>
          </a:p>
          <a:p>
            <a:pPr lvl="2"/>
            <a:r>
              <a:rPr lang="en-US" dirty="0" smtClean="0"/>
              <a:t>Trimmed, resulting in approximately 100 seconds of data for each activity</a:t>
            </a:r>
          </a:p>
          <a:p>
            <a:pPr lvl="1"/>
            <a:r>
              <a:rPr lang="en-US" b="1" dirty="0" smtClean="0"/>
              <a:t>Algorithms:</a:t>
            </a:r>
          </a:p>
          <a:p>
            <a:pPr lvl="2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J48 Decision Tree</a:t>
            </a:r>
          </a:p>
          <a:p>
            <a:pPr lvl="2"/>
            <a:r>
              <a:rPr lang="en-US" dirty="0" smtClean="0"/>
              <a:t>IB3 Instance-based Learning</a:t>
            </a:r>
          </a:p>
          <a:p>
            <a:pPr lvl="2"/>
            <a:r>
              <a:rPr lang="en-US" dirty="0" smtClean="0"/>
              <a:t>Naive Bayes</a:t>
            </a:r>
          </a:p>
          <a:p>
            <a:pPr lvl="2"/>
            <a:r>
              <a:rPr lang="en-US" dirty="0" smtClean="0"/>
              <a:t>Multi-layer Perceptron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23" y="1812287"/>
            <a:ext cx="5622388" cy="461591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60586" y="365125"/>
            <a:ext cx="9870828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1. Smartwatch-based </a:t>
            </a:r>
            <a:r>
              <a:rPr lang="en-US" sz="3200" b="1" dirty="0" smtClean="0"/>
              <a:t>Activity Recognition: A Machine Learning Approach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83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4298"/>
            <a:ext cx="5168900" cy="264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4298"/>
            <a:ext cx="5346700" cy="2654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60586" y="365125"/>
            <a:ext cx="9870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1. Smartwatch-based Activity Recognition: A Machine Learning Approach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09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2. Combining </a:t>
            </a:r>
            <a:r>
              <a:rPr lang="en-US" sz="3200" b="1" dirty="0" smtClean="0"/>
              <a:t>Smartphone and Smartwatch Sensor Data in Activity Recognition Approaches: an Experimental Evaluation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Felipe Ramos, Anne Moreira, Alexandra Costa, </a:t>
            </a:r>
            <a:r>
              <a:rPr lang="en-US" dirty="0" err="1" smtClean="0"/>
              <a:t>Reudismam</a:t>
            </a:r>
            <a:r>
              <a:rPr lang="en-US" dirty="0" smtClean="0"/>
              <a:t> </a:t>
            </a:r>
            <a:r>
              <a:rPr lang="en-US" dirty="0" err="1" smtClean="0"/>
              <a:t>Rolim</a:t>
            </a:r>
            <a:r>
              <a:rPr lang="en-US" dirty="0" smtClean="0"/>
              <a:t>, </a:t>
            </a:r>
            <a:r>
              <a:rPr lang="en-US" dirty="0" err="1" smtClean="0"/>
              <a:t>Hyggo</a:t>
            </a:r>
            <a:r>
              <a:rPr lang="en-US" dirty="0" smtClean="0"/>
              <a:t> Almeida, Angelo </a:t>
            </a:r>
            <a:r>
              <a:rPr lang="en-US" dirty="0" err="1" smtClean="0"/>
              <a:t>Perkusich</a:t>
            </a:r>
            <a:endParaRPr lang="en-US" dirty="0" smtClean="0"/>
          </a:p>
          <a:p>
            <a:pPr lvl="1"/>
            <a:r>
              <a:rPr lang="en-US" dirty="0" smtClean="0"/>
              <a:t>International </a:t>
            </a:r>
            <a:r>
              <a:rPr lang="en-US" dirty="0"/>
              <a:t>Conference on Software Engineering &amp; Knowledge Engineering, At Redwood City, San Francisco Bay, California, USA, Volume: </a:t>
            </a:r>
            <a:r>
              <a:rPr lang="en-US" dirty="0" smtClean="0"/>
              <a:t>28</a:t>
            </a:r>
          </a:p>
          <a:p>
            <a:pPr lvl="1"/>
            <a:r>
              <a:rPr lang="en-US" dirty="0" smtClean="0"/>
              <a:t>Year 2016</a:t>
            </a:r>
          </a:p>
          <a:p>
            <a:r>
              <a:rPr lang="en-US" dirty="0" smtClean="0"/>
              <a:t>Smartphone </a:t>
            </a:r>
            <a:r>
              <a:rPr lang="en-US" dirty="0" smtClean="0"/>
              <a:t>and Smartwatch </a:t>
            </a:r>
            <a:r>
              <a:rPr lang="en-US" b="1" dirty="0" smtClean="0"/>
              <a:t>Accelerometer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Algorithms</a:t>
            </a:r>
            <a:r>
              <a:rPr lang="en-US" dirty="0" smtClean="0"/>
              <a:t>: Naive Bayes, SVM, Decision Tree</a:t>
            </a:r>
          </a:p>
          <a:p>
            <a:r>
              <a:rPr lang="en-US" b="1" dirty="0" smtClean="0"/>
              <a:t>Activities: </a:t>
            </a:r>
            <a:r>
              <a:rPr lang="en-US" dirty="0" smtClean="0"/>
              <a:t>walking, sitting, standing, and driving</a:t>
            </a:r>
          </a:p>
          <a:p>
            <a:r>
              <a:rPr lang="en-US" b="1" dirty="0" smtClean="0"/>
              <a:t>Methods:</a:t>
            </a:r>
          </a:p>
          <a:p>
            <a:pPr lvl="1"/>
            <a:r>
              <a:rPr lang="en-US" dirty="0" smtClean="0"/>
              <a:t>Collect data from both smartphone and smartwatch</a:t>
            </a:r>
          </a:p>
          <a:p>
            <a:pPr lvl="2"/>
            <a:r>
              <a:rPr lang="en-US" dirty="0" smtClean="0"/>
              <a:t>13 subjects, 4 activities, 1 minute per activity</a:t>
            </a:r>
          </a:p>
          <a:p>
            <a:pPr lvl="2"/>
            <a:r>
              <a:rPr lang="en-US" dirty="0" smtClean="0"/>
              <a:t>52 data logs, 200 lines per log file (1 data per 0.3s)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Arithmetic Means, Standard Deviation, or both (for each 10 lines of the data log)</a:t>
            </a:r>
          </a:p>
          <a:p>
            <a:pPr lvl="1"/>
            <a:r>
              <a:rPr lang="en-US" dirty="0" smtClean="0"/>
              <a:t>Build 2 models:</a:t>
            </a:r>
          </a:p>
          <a:p>
            <a:pPr lvl="2"/>
            <a:r>
              <a:rPr lang="en-US" dirty="0" smtClean="0"/>
              <a:t>Smartphone only</a:t>
            </a:r>
          </a:p>
          <a:p>
            <a:pPr lvl="2"/>
            <a:r>
              <a:rPr lang="en-US" dirty="0" smtClean="0"/>
              <a:t>Smartphone and smartwatch</a:t>
            </a:r>
          </a:p>
          <a:p>
            <a:pPr lvl="1"/>
            <a:r>
              <a:rPr lang="en-US" dirty="0" smtClean="0"/>
              <a:t>Compare the two models’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2. Combining </a:t>
            </a:r>
            <a:r>
              <a:rPr lang="en-US" sz="3200" b="1" dirty="0" smtClean="0"/>
              <a:t>Smartphone and Smartwatch Sensor Data in Activity Recognition Approaches: an Experimental Evaluation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5205" cy="4351338"/>
          </a:xfrm>
        </p:spPr>
        <p:txBody>
          <a:bodyPr/>
          <a:lstStyle/>
          <a:p>
            <a:r>
              <a:rPr lang="en-US" dirty="0" smtClean="0"/>
              <a:t>Collected data: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9" y="2211173"/>
            <a:ext cx="4255186" cy="289564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83890" y="1825625"/>
            <a:ext cx="44752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Device setup: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90" y="2211173"/>
            <a:ext cx="3448426" cy="35100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2. Combining </a:t>
            </a:r>
            <a:r>
              <a:rPr lang="en-US" sz="3200" b="1" dirty="0" smtClean="0"/>
              <a:t>Smartphone and Smartwatch Sensor Data in Activity Recognition Approaches: an Experimental Evaluation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419147" cy="1966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38" y="1824038"/>
            <a:ext cx="5682639" cy="1833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623" y="3731137"/>
            <a:ext cx="6654229" cy="22018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705</Words>
  <Application>Microsoft Macintosh PowerPoint</Application>
  <PresentationFormat>Widescreen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Wingdings</vt:lpstr>
      <vt:lpstr>Arial</vt:lpstr>
      <vt:lpstr>Office Theme</vt:lpstr>
      <vt:lpstr>Human Activity Recognition</vt:lpstr>
      <vt:lpstr>Objectives</vt:lpstr>
      <vt:lpstr>Similar Work</vt:lpstr>
      <vt:lpstr>1. Smartwatch-based Activity Recognition: A Machine Learning Approach</vt:lpstr>
      <vt:lpstr>1. Smartwatch-based Activity Recognition: A Machine Learning Approach</vt:lpstr>
      <vt:lpstr>PowerPoint Presentation</vt:lpstr>
      <vt:lpstr>2. Combining Smartphone and Smartwatch Sensor Data in Activity Recognition Approaches: an Experimental Evaluation</vt:lpstr>
      <vt:lpstr>2. Combining Smartphone and Smartwatch Sensor Data in Activity Recognition Approaches: an Experimental Evaluation</vt:lpstr>
      <vt:lpstr>2. Combining Smartphone and Smartwatch Sensor Data in Activity Recognition Approaches: an Experimental Evaluation</vt:lpstr>
      <vt:lpstr>3. Complex Human Activity Recognition Using Smartphone and Wrist-Worn Motion Sensors</vt:lpstr>
      <vt:lpstr>3. Complex Human Activity Recognition Using Smartphone and Wrist-Worn Motion Sensors</vt:lpstr>
      <vt:lpstr>3. Complex Human Activity Recognition Using Smartphone and Wrist-Worn Motion Sensors</vt:lpstr>
      <vt:lpstr>3. Complex Human Activity Recognition Using Smartphone and Wrist-Worn Motion Sensors</vt:lpstr>
      <vt:lpstr>3. Complex Human Activity Recognition Using Smartphone and Wrist-Worn Motion Sensors</vt:lpstr>
      <vt:lpstr>3. Complex Human Activity Recognition Using Smartphone and Wrist-Worn Motion Sensors</vt:lpstr>
      <vt:lpstr>Progress</vt:lpstr>
      <vt:lpstr>Schedule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21</cp:revision>
  <dcterms:created xsi:type="dcterms:W3CDTF">2016-09-05T16:23:58Z</dcterms:created>
  <dcterms:modified xsi:type="dcterms:W3CDTF">2016-09-08T03:00:51Z</dcterms:modified>
</cp:coreProperties>
</file>