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4" r:id="rId5"/>
    <p:sldId id="277" r:id="rId6"/>
    <p:sldId id="265" r:id="rId7"/>
    <p:sldId id="268" r:id="rId8"/>
    <p:sldId id="269" r:id="rId9"/>
    <p:sldId id="270" r:id="rId10"/>
    <p:sldId id="266" r:id="rId11"/>
    <p:sldId id="267" r:id="rId12"/>
    <p:sldId id="272" r:id="rId13"/>
    <p:sldId id="276" r:id="rId14"/>
    <p:sldId id="271" r:id="rId15"/>
    <p:sldId id="274" r:id="rId16"/>
    <p:sldId id="27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238"/>
  </p:normalViewPr>
  <p:slideViewPr>
    <p:cSldViewPr snapToGrid="0" snapToObjects="1">
      <p:cViewPr>
        <p:scale>
          <a:sx n="92" d="100"/>
          <a:sy n="92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3DB1-3454-AB4E-A2F7-083942AD4AD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912D-219C-6C43-ACEF-0C2D0D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 Data collection</a:t>
            </a:r>
            <a:r>
              <a:rPr lang="en-US" baseline="0" dirty="0" smtClean="0"/>
              <a:t> process </a:t>
            </a:r>
            <a:r>
              <a:rPr lang="en-US" baseline="0" dirty="0" smtClean="0">
                <a:sym typeface="Wingdings"/>
              </a:rPr>
              <a:t> documentation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baseline="0" dirty="0" smtClean="0"/>
              <a:t> Activity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Versus available data </a:t>
            </a:r>
            <a:r>
              <a:rPr lang="en-US" baseline="0" dirty="0" err="1" smtClean="0"/>
              <a:t>currentls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3912D-219C-6C43-ACEF-0C2D0D6A3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0E75-F84B-F342-8F11-D007000D2CC1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214B-E850-134C-A16C-C0734D6E3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Activity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Candinegara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Experiments (</a:t>
            </a:r>
            <a:r>
              <a:rPr lang="en-US" sz="3200" b="1" dirty="0" smtClean="0"/>
              <a:t>5-folds):</a:t>
            </a:r>
            <a:endParaRPr lang="en-US" sz="3200" b="1" dirty="0" smtClean="0"/>
          </a:p>
          <a:p>
            <a:pPr lvl="1"/>
            <a:r>
              <a:rPr lang="en-US" sz="2800" dirty="0" smtClean="0"/>
              <a:t>SVM</a:t>
            </a:r>
          </a:p>
          <a:p>
            <a:pPr lvl="1"/>
            <a:r>
              <a:rPr lang="en-US" sz="2800" dirty="0" smtClean="0"/>
              <a:t>Random </a:t>
            </a:r>
            <a:r>
              <a:rPr lang="en-US" sz="2800" dirty="0" smtClean="0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12364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901"/>
          </a:xfrm>
        </p:spPr>
        <p:txBody>
          <a:bodyPr>
            <a:normAutofit/>
          </a:bodyPr>
          <a:lstStyle/>
          <a:p>
            <a:r>
              <a:rPr lang="en-US" b="1" dirty="0" smtClean="0"/>
              <a:t>Number of estimators =</a:t>
            </a:r>
            <a:r>
              <a:rPr lang="en-US" dirty="0" smtClean="0"/>
              <a:t> 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The bigger the window size, the better it is!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SP =</a:t>
            </a:r>
            <a:r>
              <a:rPr lang="en-US" sz="2000" dirty="0" smtClean="0"/>
              <a:t> Smartphone</a:t>
            </a:r>
          </a:p>
          <a:p>
            <a:pPr marL="0" indent="0">
              <a:buNone/>
            </a:pPr>
            <a:r>
              <a:rPr lang="en-US" sz="2000" b="1" dirty="0" smtClean="0"/>
              <a:t>SW =</a:t>
            </a:r>
            <a:r>
              <a:rPr lang="en-US" sz="2000" dirty="0" smtClean="0"/>
              <a:t> Smartwatch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6797"/>
              </p:ext>
            </p:extLst>
          </p:nvPr>
        </p:nvGraphicFramePr>
        <p:xfrm>
          <a:off x="1117600" y="2460784"/>
          <a:ext cx="1023620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940"/>
                <a:gridCol w="1542240"/>
                <a:gridCol w="2131371"/>
                <a:gridCol w="2202325"/>
                <a:gridCol w="22023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Sampling</a:t>
                      </a:r>
                      <a:r>
                        <a:rPr lang="en-US" sz="2400" baseline="0" dirty="0" smtClean="0"/>
                        <a:t>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Window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</a:t>
                      </a:r>
                      <a:r>
                        <a:rPr lang="en-US" sz="2400" baseline="0" dirty="0" smtClean="0"/>
                        <a:t>y Mean 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(SP + SW)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 </a:t>
                      </a:r>
                    </a:p>
                    <a:p>
                      <a:pPr algn="ctr"/>
                      <a:r>
                        <a:rPr lang="en-US" sz="2400" dirty="0" smtClean="0"/>
                        <a:t>(SP)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</a:t>
                      </a:r>
                    </a:p>
                    <a:p>
                      <a:pPr algn="ctr"/>
                      <a:r>
                        <a:rPr lang="en-US" sz="2400" dirty="0" smtClean="0"/>
                        <a:t>(SW)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second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95.53%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89.72%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96.51%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92.51%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98.19%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93.4%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94.78%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</a:t>
            </a:r>
            <a:r>
              <a:rPr lang="en-US" b="1" dirty="0" smtClean="0"/>
              <a:t>Forest (SP + SW)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Sampling frequency = </a:t>
            </a:r>
            <a:r>
              <a:rPr lang="en-US" sz="2400" dirty="0" smtClean="0"/>
              <a:t>10 Hz</a:t>
            </a:r>
          </a:p>
          <a:p>
            <a:r>
              <a:rPr lang="en-US" sz="2400" b="1" dirty="0" smtClean="0"/>
              <a:t>Window size = </a:t>
            </a:r>
            <a:r>
              <a:rPr lang="en-US" sz="2400" dirty="0" smtClean="0"/>
              <a:t>2s</a:t>
            </a:r>
          </a:p>
          <a:p>
            <a:endParaRPr lang="en-US" sz="2400" dirty="0"/>
          </a:p>
          <a:p>
            <a:r>
              <a:rPr lang="en-US" sz="2400" b="1" dirty="0" smtClean="0"/>
              <a:t>Number of Estimators tested:</a:t>
            </a:r>
          </a:p>
          <a:p>
            <a:pPr lvl="1"/>
            <a:r>
              <a:rPr lang="en-US" sz="2000" dirty="0" smtClean="0"/>
              <a:t>1, 2, 3, 5, 10, 20, 30, 50, 100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Above 50 estimators, it seems it is overfitting the training data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42" y="1854923"/>
            <a:ext cx="6064250" cy="44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 (50 estimators, SP + SW)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274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Please note that the confusion matrix is symmetrical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 smtClean="0"/>
              <a:t>C = </a:t>
            </a:r>
            <a:r>
              <a:rPr lang="en-US" dirty="0" smtClean="0"/>
              <a:t>10</a:t>
            </a:r>
            <a:r>
              <a:rPr lang="en-US" b="1" dirty="0" smtClean="0"/>
              <a:t>, kernel = </a:t>
            </a:r>
            <a:r>
              <a:rPr lang="en-US" dirty="0" smtClean="0"/>
              <a:t>RBF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/>
              <a:t>The bigger the window size, the better it is</a:t>
            </a:r>
            <a:r>
              <a:rPr lang="en-US" u="sng" dirty="0" smtClean="0"/>
              <a:t>!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/>
              <a:t>SP =</a:t>
            </a:r>
            <a:r>
              <a:rPr lang="en-US" sz="2000" dirty="0"/>
              <a:t> Smartphone</a:t>
            </a:r>
          </a:p>
          <a:p>
            <a:pPr marL="0" indent="0">
              <a:buNone/>
            </a:pPr>
            <a:r>
              <a:rPr lang="en-US" sz="2000" b="1" dirty="0"/>
              <a:t>SW =</a:t>
            </a:r>
            <a:r>
              <a:rPr lang="en-US" sz="2000" dirty="0"/>
              <a:t> </a:t>
            </a:r>
            <a:r>
              <a:rPr lang="en-US" sz="2000" dirty="0" smtClean="0"/>
              <a:t>Smartwatch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8168"/>
              </p:ext>
            </p:extLst>
          </p:nvPr>
        </p:nvGraphicFramePr>
        <p:xfrm>
          <a:off x="1117600" y="2460784"/>
          <a:ext cx="10426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36"/>
                <a:gridCol w="1759832"/>
                <a:gridCol w="2240300"/>
                <a:gridCol w="2150066"/>
                <a:gridCol w="21500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Sampling</a:t>
                      </a:r>
                      <a:r>
                        <a:rPr lang="en-US" sz="2400" baseline="0" dirty="0" smtClean="0"/>
                        <a:t> 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Window</a:t>
                      </a:r>
                      <a:r>
                        <a:rPr lang="en-US" sz="2400" baseline="0" dirty="0" smtClean="0"/>
                        <a:t> Size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</a:t>
                      </a:r>
                      <a:r>
                        <a:rPr lang="en-US" sz="2400" baseline="0" dirty="0" smtClean="0"/>
                        <a:t>y Mean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(SP + SW)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</a:t>
                      </a:r>
                    </a:p>
                    <a:p>
                      <a:pPr algn="ctr"/>
                      <a:r>
                        <a:rPr lang="en-US" sz="2400" dirty="0" smtClean="0"/>
                        <a:t>(SP)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Accuracy Mean</a:t>
                      </a:r>
                    </a:p>
                    <a:p>
                      <a:pPr algn="ctr"/>
                      <a:r>
                        <a:rPr lang="en-US" sz="2400" dirty="0" smtClean="0"/>
                        <a:t>(SW)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second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94.39%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79.25%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82.10%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96.33%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82.92%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86.67%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 Hz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seconds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96.87%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85.88%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87.17%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8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 </a:t>
            </a:r>
            <a:r>
              <a:rPr lang="en-US" b="1" dirty="0" smtClean="0"/>
              <a:t>(SP + SW)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Sampling frequency = </a:t>
            </a:r>
            <a:r>
              <a:rPr lang="en-US" sz="2400" dirty="0" smtClean="0"/>
              <a:t>10 Hz</a:t>
            </a:r>
          </a:p>
          <a:p>
            <a:r>
              <a:rPr lang="en-US" sz="2400" b="1" dirty="0" smtClean="0"/>
              <a:t>Window size = </a:t>
            </a:r>
            <a:r>
              <a:rPr lang="en-US" sz="2400" dirty="0" smtClean="0"/>
              <a:t>2s</a:t>
            </a:r>
          </a:p>
          <a:p>
            <a:r>
              <a:rPr lang="en-US" sz="2400" b="1" dirty="0" smtClean="0"/>
              <a:t>Kernel = </a:t>
            </a:r>
            <a:r>
              <a:rPr lang="en-US" sz="2400" dirty="0" smtClean="0"/>
              <a:t>RBF</a:t>
            </a:r>
          </a:p>
          <a:p>
            <a:endParaRPr lang="en-US" sz="2400" dirty="0"/>
          </a:p>
          <a:p>
            <a:r>
              <a:rPr lang="en-US" sz="2400" b="1" dirty="0" smtClean="0"/>
              <a:t>Cost Value </a:t>
            </a:r>
            <a:r>
              <a:rPr lang="en-US" sz="2400" b="1" dirty="0"/>
              <a:t>tested:</a:t>
            </a:r>
          </a:p>
          <a:p>
            <a:pPr lvl="1"/>
            <a:r>
              <a:rPr lang="en-US" sz="2000" dirty="0" smtClean="0"/>
              <a:t>1, 3, 5, 10, 30, 50, 100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The bigger the </a:t>
            </a:r>
            <a:r>
              <a:rPr lang="en-US" sz="2400" u="sng" dirty="0" smtClean="0"/>
              <a:t>cost (C) </a:t>
            </a:r>
            <a:r>
              <a:rPr lang="en-US" sz="2400" u="sng" dirty="0" smtClean="0"/>
              <a:t>is, the better it is</a:t>
            </a:r>
            <a:r>
              <a:rPr lang="en-US" sz="2400" u="sng" dirty="0" smtClean="0"/>
              <a:t>!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7" y="1854923"/>
            <a:ext cx="5997540" cy="44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Forest has better performance in general compared to SVM</a:t>
            </a:r>
          </a:p>
          <a:p>
            <a:pPr lvl="1"/>
            <a:r>
              <a:rPr lang="en-US" dirty="0" smtClean="0"/>
              <a:t>RF has higher accuracy even when we are only using the Smartphone or Smartwatch data alone</a:t>
            </a:r>
          </a:p>
          <a:p>
            <a:r>
              <a:rPr lang="en-US" b="1" dirty="0" smtClean="0"/>
              <a:t>The performance of the models trained only with Smartwatch data is better than if it is trained only with Smartphone data</a:t>
            </a:r>
            <a:endParaRPr lang="en-US" dirty="0" smtClean="0"/>
          </a:p>
          <a:p>
            <a:pPr lvl="1"/>
            <a:r>
              <a:rPr lang="en-US" dirty="0" smtClean="0"/>
              <a:t>This may be because most of the activities examined put more focus on the hand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next?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Try other models:</a:t>
            </a:r>
          </a:p>
          <a:p>
            <a:pPr lvl="1"/>
            <a:r>
              <a:rPr lang="en-US" dirty="0" smtClean="0"/>
              <a:t>HMM (still looking for a good implementation in Python)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RBM</a:t>
            </a:r>
          </a:p>
          <a:p>
            <a:pPr lvl="1"/>
            <a:r>
              <a:rPr lang="en-US" dirty="0" smtClean="0"/>
              <a:t>MLP</a:t>
            </a:r>
          </a:p>
          <a:p>
            <a:r>
              <a:rPr lang="en-US" b="1" dirty="0" smtClean="0"/>
              <a:t>Gather friends’ data </a:t>
            </a:r>
            <a:r>
              <a:rPr lang="en-US" dirty="0" smtClean="0"/>
              <a:t>(</a:t>
            </a:r>
            <a:r>
              <a:rPr lang="en-US" i="1" u="sng" dirty="0" smtClean="0"/>
              <a:t>focus more on this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Smartphone based Human Activity Recognition</a:t>
            </a:r>
          </a:p>
          <a:p>
            <a:r>
              <a:rPr lang="en-US" dirty="0" smtClean="0"/>
              <a:t>Smartwatch based Human Activity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898"/>
                <a:ext cx="10515600" cy="522857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Mean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Entropy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𝑚𝑎𝑔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Correlation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𝑥𝑧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𝑥𝑚𝑎𝑔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𝑦𝑧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𝑚𝑎𝑔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𝑧𝑚𝑎𝑔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898"/>
                <a:ext cx="10515600" cy="5228577"/>
              </a:xfrm>
              <a:blipFill rotWithShape="0"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231B-FD96-3A45-A806-9C2F69EDA54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832272"/>
            <a:ext cx="6477001" cy="448056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Resolved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Smartwatch application must be </a:t>
            </a:r>
            <a:r>
              <a:rPr lang="en-US" b="1" dirty="0" smtClean="0"/>
              <a:t>closed and reopened </a:t>
            </a:r>
            <a:r>
              <a:rPr lang="en-US" dirty="0" smtClean="0"/>
              <a:t>for every </a:t>
            </a:r>
            <a:r>
              <a:rPr lang="en-US" dirty="0" smtClean="0"/>
              <a:t>data collection session</a:t>
            </a:r>
            <a:endParaRPr lang="en-US" dirty="0" smtClean="0"/>
          </a:p>
          <a:p>
            <a:pPr lvl="1"/>
            <a:r>
              <a:rPr lang="en-US" b="1" dirty="0" smtClean="0"/>
              <a:t>This somehow prevents the jumping timestamp problem</a:t>
            </a:r>
          </a:p>
          <a:p>
            <a:pPr lvl="1"/>
            <a:r>
              <a:rPr lang="en-US" dirty="0" smtClean="0"/>
              <a:t>Documented in the “data collection” documentation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Collection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288"/>
            <a:ext cx="10515600" cy="5184776"/>
          </a:xfrm>
        </p:spPr>
        <p:txBody>
          <a:bodyPr>
            <a:normAutofit/>
          </a:bodyPr>
          <a:lstStyle/>
          <a:p>
            <a:r>
              <a:rPr lang="en-US" dirty="0" smtClean="0"/>
              <a:t>Smartwatch is used on the right hand</a:t>
            </a:r>
          </a:p>
          <a:p>
            <a:r>
              <a:rPr lang="en-US" dirty="0" smtClean="0"/>
              <a:t>Smartphone is always in the right pocket, facing down and outwards</a:t>
            </a:r>
          </a:p>
          <a:p>
            <a:r>
              <a:rPr lang="en-US" dirty="0" smtClean="0"/>
              <a:t>For activities with </a:t>
            </a:r>
            <a:r>
              <a:rPr lang="en-US" b="1" dirty="0" smtClean="0"/>
              <a:t>multiple data collection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data collection session will generate one set of data files</a:t>
            </a:r>
          </a:p>
          <a:p>
            <a:pPr lvl="1"/>
            <a:r>
              <a:rPr lang="en-US" dirty="0" smtClean="0"/>
              <a:t>Conduct sampling and data windowing</a:t>
            </a:r>
          </a:p>
          <a:p>
            <a:pPr lvl="1"/>
            <a:r>
              <a:rPr lang="en-US" dirty="0" smtClean="0"/>
              <a:t>Merge the windows into one file (combined by sensor source)</a:t>
            </a:r>
          </a:p>
          <a:p>
            <a:pPr lvl="1"/>
            <a:r>
              <a:rPr lang="en-US" dirty="0" smtClean="0"/>
              <a:t>Generate features for each window (data is still separated between Smartphone and Smartwatch)</a:t>
            </a:r>
          </a:p>
          <a:p>
            <a:pPr lvl="1"/>
            <a:r>
              <a:rPr lang="en-US" dirty="0" smtClean="0"/>
              <a:t>Combine generated features into one file for each activity type</a:t>
            </a:r>
          </a:p>
          <a:p>
            <a:pPr lvl="1"/>
            <a:r>
              <a:rPr lang="en-US" dirty="0" smtClean="0"/>
              <a:t>Combine all activity data into one huge file (containing data from multiple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13690"/>
              </p:ext>
            </p:extLst>
          </p:nvPr>
        </p:nvGraphicFramePr>
        <p:xfrm>
          <a:off x="590550" y="1690687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656"/>
                <a:gridCol w="1710167"/>
                <a:gridCol w="4647146"/>
                <a:gridCol w="1646380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4.5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r>
                        <a:rPr lang="en-US" sz="2400" baseline="0" dirty="0" smtClean="0"/>
                        <a:t>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r>
                        <a:rPr lang="en-US" sz="2400" smtClean="0"/>
                        <a:t> </a:t>
                      </a:r>
                      <a:r>
                        <a:rPr lang="en-US" sz="2400" dirty="0" smtClean="0"/>
                        <a:t>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r>
                        <a:rPr lang="en-US" sz="2400" smtClean="0"/>
                        <a:t> </a:t>
                      </a:r>
                      <a:r>
                        <a:rPr lang="en-US" sz="2400" dirty="0" smtClean="0"/>
                        <a:t>minutes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 minutes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8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87"/>
            <a:ext cx="10515600" cy="1325563"/>
          </a:xfrm>
        </p:spPr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Hz, 1s window size, half-overlapping: </a:t>
            </a:r>
            <a:r>
              <a:rPr lang="en-US" b="1" dirty="0" smtClean="0"/>
              <a:t>8695 </a:t>
            </a:r>
            <a:r>
              <a:rPr lang="en-US" dirty="0" smtClean="0"/>
              <a:t>data points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090079"/>
              </p:ext>
            </p:extLst>
          </p:nvPr>
        </p:nvGraphicFramePr>
        <p:xfrm>
          <a:off x="504825" y="2497668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174198"/>
                <a:gridCol w="3769402"/>
                <a:gridCol w="2524124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Data Points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Data</a:t>
                      </a:r>
                      <a:r>
                        <a:rPr lang="en-US" sz="2400" b="1" baseline="0" dirty="0" smtClean="0"/>
                        <a:t> Points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518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579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651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87"/>
            <a:ext cx="10515600" cy="1325563"/>
          </a:xfrm>
        </p:spPr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Hz, 2s window size, half-overlapping: </a:t>
            </a:r>
            <a:r>
              <a:rPr lang="en-US" b="1" dirty="0" smtClean="0"/>
              <a:t>4327</a:t>
            </a:r>
            <a:r>
              <a:rPr lang="en-US" dirty="0" smtClean="0"/>
              <a:t> data points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355020"/>
              </p:ext>
            </p:extLst>
          </p:nvPr>
        </p:nvGraphicFramePr>
        <p:xfrm>
          <a:off x="504825" y="2497668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174198"/>
                <a:gridCol w="3769402"/>
                <a:gridCol w="2524124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Data Points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258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324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257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336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987"/>
            <a:ext cx="10515600" cy="1325563"/>
          </a:xfrm>
        </p:spPr>
        <p:txBody>
          <a:bodyPr/>
          <a:lstStyle/>
          <a:p>
            <a:r>
              <a:rPr lang="en-US" b="1" dirty="0" smtClean="0"/>
              <a:t>Data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Hz, 3s window size, half-overlapping: </a:t>
            </a:r>
            <a:r>
              <a:rPr lang="en-US" b="1" dirty="0" smtClean="0"/>
              <a:t>2875</a:t>
            </a:r>
            <a:r>
              <a:rPr lang="en-US" dirty="0" smtClean="0"/>
              <a:t> data points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806074"/>
              </p:ext>
            </p:extLst>
          </p:nvPr>
        </p:nvGraphicFramePr>
        <p:xfrm>
          <a:off x="504825" y="2497668"/>
          <a:ext cx="11182349" cy="38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/>
                <a:gridCol w="2174198"/>
                <a:gridCol w="3769402"/>
                <a:gridCol w="2524124"/>
              </a:tblGrid>
              <a:tr h="4767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Data Points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Activities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Duration</a:t>
                      </a:r>
                      <a:endParaRPr lang="en-US" sz="2400" b="1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Walking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Typing (keyboard,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172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Writing (pencil,</a:t>
                      </a:r>
                      <a:r>
                        <a:rPr lang="en-US" sz="2400" b="1" baseline="0" dirty="0" smtClean="0"/>
                        <a:t>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Lying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Reading (book, 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213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Eating (sitting)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171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Standing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Folding (clothes, 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Upstairs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Sweeping the 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/>
                </a:tc>
              </a:tr>
              <a:tr h="47677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Going Downstairs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Brushing (standing)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848</Words>
  <Application>Microsoft Macintosh PowerPoint</Application>
  <PresentationFormat>Widescreen</PresentationFormat>
  <Paragraphs>284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Cambria Math</vt:lpstr>
      <vt:lpstr>Wingdings</vt:lpstr>
      <vt:lpstr>Arial</vt:lpstr>
      <vt:lpstr>Office Theme</vt:lpstr>
      <vt:lpstr>Human Activity Recognition</vt:lpstr>
      <vt:lpstr>Objectives</vt:lpstr>
      <vt:lpstr>Features</vt:lpstr>
      <vt:lpstr>Resolved Issues</vt:lpstr>
      <vt:lpstr>Data Collection Method</vt:lpstr>
      <vt:lpstr>Data Summary</vt:lpstr>
      <vt:lpstr>Data Summary</vt:lpstr>
      <vt:lpstr>Data Summary</vt:lpstr>
      <vt:lpstr>Data Summary</vt:lpstr>
      <vt:lpstr>Results</vt:lpstr>
      <vt:lpstr>Random Forest</vt:lpstr>
      <vt:lpstr>Random Forest (SP + SW)</vt:lpstr>
      <vt:lpstr>Random Forest (50 estimators, SP + SW)</vt:lpstr>
      <vt:lpstr>SVM</vt:lpstr>
      <vt:lpstr>SVM (SP + SW)</vt:lpstr>
      <vt:lpstr>Observations</vt:lpstr>
      <vt:lpstr>What’s next?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#EDWIN CANDINEGARA#</dc:creator>
  <cp:lastModifiedBy>#EDWIN CANDINEGARA#</cp:lastModifiedBy>
  <cp:revision>42</cp:revision>
  <dcterms:created xsi:type="dcterms:W3CDTF">2016-09-28T16:30:41Z</dcterms:created>
  <dcterms:modified xsi:type="dcterms:W3CDTF">2016-10-20T04:00:44Z</dcterms:modified>
</cp:coreProperties>
</file>