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83" r:id="rId4"/>
    <p:sldId id="303" r:id="rId5"/>
    <p:sldId id="299" r:id="rId6"/>
    <p:sldId id="304" r:id="rId7"/>
    <p:sldId id="300" r:id="rId8"/>
    <p:sldId id="301" r:id="rId9"/>
    <p:sldId id="309" r:id="rId10"/>
    <p:sldId id="310" r:id="rId11"/>
    <p:sldId id="311" r:id="rId12"/>
    <p:sldId id="317" r:id="rId13"/>
    <p:sldId id="327" r:id="rId14"/>
    <p:sldId id="336" r:id="rId15"/>
    <p:sldId id="337" r:id="rId16"/>
    <p:sldId id="302" r:id="rId17"/>
    <p:sldId id="296" r:id="rId18"/>
    <p:sldId id="320" r:id="rId19"/>
    <p:sldId id="297" r:id="rId20"/>
    <p:sldId id="321" r:id="rId21"/>
    <p:sldId id="316" r:id="rId22"/>
    <p:sldId id="312" r:id="rId23"/>
    <p:sldId id="313" r:id="rId24"/>
    <p:sldId id="315" r:id="rId25"/>
    <p:sldId id="328" r:id="rId26"/>
    <p:sldId id="329" r:id="rId27"/>
    <p:sldId id="335" r:id="rId28"/>
    <p:sldId id="330" r:id="rId29"/>
    <p:sldId id="334" r:id="rId30"/>
    <p:sldId id="331" r:id="rId31"/>
    <p:sldId id="332" r:id="rId32"/>
    <p:sldId id="333" r:id="rId33"/>
    <p:sldId id="338" r:id="rId34"/>
    <p:sldId id="339" r:id="rId35"/>
    <p:sldId id="340" r:id="rId36"/>
    <p:sldId id="341" r:id="rId37"/>
    <p:sldId id="342" r:id="rId38"/>
    <p:sldId id="314" r:id="rId39"/>
    <p:sldId id="30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B8DC32-FE21-FE47-A2F1-0C3221AD9D03}">
          <p14:sldIdLst>
            <p14:sldId id="257"/>
            <p14:sldId id="258"/>
          </p14:sldIdLst>
        </p14:section>
        <p14:section name="Data Collection Summary" id="{B7A4B960-5614-2948-AA16-8F6C0EB651FB}">
          <p14:sldIdLst>
            <p14:sldId id="283"/>
          </p14:sldIdLst>
        </p14:section>
        <p14:section name="Baseline Results" id="{B437558B-6102-F74E-8D8C-CBCFD44E5CD9}">
          <p14:sldIdLst>
            <p14:sldId id="303"/>
            <p14:sldId id="299"/>
          </p14:sldIdLst>
        </p14:section>
        <p14:section name="K-Fold 7 Persons" id="{0042D609-6797-0F4F-80D9-328F9753DB5D}">
          <p14:sldIdLst>
            <p14:sldId id="304"/>
            <p14:sldId id="300"/>
            <p14:sldId id="301"/>
          </p14:sldIdLst>
        </p14:section>
        <p14:section name="K-Fold 8 Persons" id="{FC528854-677D-D145-95C6-803D1514B74A}">
          <p14:sldIdLst>
            <p14:sldId id="309"/>
            <p14:sldId id="310"/>
            <p14:sldId id="311"/>
          </p14:sldIdLst>
        </p14:section>
        <p14:section name="K-Fold 10 Persons" id="{C2305610-9925-7A45-ACDD-A87E3DF7668C}">
          <p14:sldIdLst>
            <p14:sldId id="317"/>
            <p14:sldId id="327"/>
          </p14:sldIdLst>
        </p14:section>
        <p14:section name="K-Fold 11 Persons" id="{96D64211-3946-7E44-988F-496D184A18D3}">
          <p14:sldIdLst>
            <p14:sldId id="336"/>
            <p14:sldId id="337"/>
          </p14:sldIdLst>
        </p14:section>
        <p14:section name="LOO Baseline" id="{81C1F8E0-673D-6B4B-97EF-3D63CE7A84AC}">
          <p14:sldIdLst>
            <p14:sldId id="302"/>
            <p14:sldId id="296"/>
          </p14:sldIdLst>
        </p14:section>
        <p14:section name="LOO 7 Persons" id="{0077D69E-A31A-9A47-A40B-D94FB4DD19BD}">
          <p14:sldIdLst>
            <p14:sldId id="320"/>
            <p14:sldId id="297"/>
          </p14:sldIdLst>
        </p14:section>
        <p14:section name="LOO 8 Persons" id="{BA91BA9D-FC44-BB43-AA86-CD4C815A0A4C}">
          <p14:sldIdLst>
            <p14:sldId id="321"/>
            <p14:sldId id="316"/>
            <p14:sldId id="312"/>
            <p14:sldId id="313"/>
            <p14:sldId id="315"/>
          </p14:sldIdLst>
        </p14:section>
        <p14:section name="LOO 10 Persons" id="{EC59C392-6B1E-2A4A-9C52-480F947FBDCA}">
          <p14:sldIdLst>
            <p14:sldId id="328"/>
            <p14:sldId id="329"/>
            <p14:sldId id="335"/>
            <p14:sldId id="330"/>
            <p14:sldId id="334"/>
            <p14:sldId id="331"/>
            <p14:sldId id="332"/>
            <p14:sldId id="333"/>
          </p14:sldIdLst>
        </p14:section>
        <p14:section name="LOO 11 Persons" id="{856BD29E-2A90-BA44-B47F-D650CB23E8A0}">
          <p14:sldIdLst>
            <p14:sldId id="338"/>
            <p14:sldId id="339"/>
            <p14:sldId id="340"/>
            <p14:sldId id="341"/>
            <p14:sldId id="342"/>
          </p14:sldIdLst>
        </p14:section>
        <p14:section name="Other Observations" id="{45460222-505A-AF44-909A-FA773E4BA4D2}">
          <p14:sldIdLst>
            <p14:sldId id="314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87766"/>
  </p:normalViewPr>
  <p:slideViewPr>
    <p:cSldViewPr snapToGrid="0" snapToObjects="1">
      <p:cViewPr>
        <p:scale>
          <a:sx n="92" d="100"/>
          <a:sy n="92" d="100"/>
        </p:scale>
        <p:origin x="88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96.93%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96.76%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0.64%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88.14%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87612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6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/>
              <a:t>8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90.90%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89.79%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633955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54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10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10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87.84%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221700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-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26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7475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96.25%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90.31%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88.68%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82.68%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0.75%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87.53%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7475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Leave One Out CV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(BASELINE 6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2000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88.36%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81.65%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0.12%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82.53%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84.45%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0.21%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79.29%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0.06%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Cambria Math" charset="0"/>
                              <a:cs typeface="Cambria Math" charset="0"/>
                            </a:rPr>
                            <a:t>76.79%</a:t>
                          </a:r>
                          <a:r>
                            <a:rPr lang="en-US" sz="24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 smtClean="0"/>
                            <a:t> 0.47%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3427521"/>
                  </p:ext>
                </p:extLst>
              </p:nvPr>
            </p:nvGraphicFramePr>
            <p:xfrm>
              <a:off x="3134876" y="2583094"/>
              <a:ext cx="5922247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LOO Subject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Accurac</a:t>
                          </a:r>
                          <a:r>
                            <a:rPr lang="en-US" sz="24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400" baseline="0" dirty="0" smtClean="0"/>
                            <a:t>(SP + SW)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Edwin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9333" r="-1028" b="-6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Richsen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9333" r="-1028" b="-5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Lauren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211" r="-1028" b="-425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Shelina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90667" r="-102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Mellita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90667" r="-1028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Nikolas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90667" r="-1028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Average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82.18%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1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7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Random Forest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5</a:t>
            </a:r>
            <a:r>
              <a:rPr lang="en-US" dirty="0" smtClean="0">
                <a:sym typeface="Wingdings"/>
              </a:rPr>
              <a:t>00 estimators, 3 times per subject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88.51%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102723"/>
                  </p:ext>
                </p:extLst>
              </p:nvPr>
            </p:nvGraphicFramePr>
            <p:xfrm>
              <a:off x="3134876" y="25830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8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15 Activities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63.78%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77.46%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0424413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77.59%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14</a:t>
            </a:r>
            <a:r>
              <a:rPr lang="en-US" sz="2400" dirty="0" smtClean="0"/>
              <a:t>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193501"/>
                  </p:ext>
                </p:extLst>
              </p:nvPr>
            </p:nvGraphicFramePr>
            <p:xfrm>
              <a:off x="3134876" y="2430694"/>
              <a:ext cx="5922247" cy="426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8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5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8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31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RF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Random Forest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5</a:t>
            </a:r>
            <a:r>
              <a:rPr lang="en-US" sz="2400" dirty="0" smtClean="0">
                <a:sym typeface="Wingdings"/>
              </a:rPr>
              <a:t>00 estimators,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12237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84.51%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08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(7 PERSONS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i="1" u="sng" dirty="0" smtClean="0"/>
              <a:t>without </a:t>
            </a:r>
            <a:r>
              <a:rPr lang="en-US" b="1" i="1" u="sng" dirty="0" err="1" smtClean="0"/>
              <a:t>Richsen</a:t>
            </a:r>
            <a:r>
              <a:rPr lang="en-US" b="1" dirty="0" smtClean="0"/>
              <a:t>) - SVM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0.5, 3 times per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93.05%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7613"/>
                  </p:ext>
                </p:extLst>
              </p:nvPr>
            </p:nvGraphicFramePr>
            <p:xfrm>
              <a:off x="3134876" y="2430694"/>
              <a:ext cx="5922247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184615" r="-1028" b="-7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284615" r="-1028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384615" r="-1028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477273" r="-1028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586154" r="-1028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686154" r="-1028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0129" t="-786154" r="-1028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82.53%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2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10 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1.23%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66.75%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0.48%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1720868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79.30%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(10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94.38%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71.75%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81.36%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72.37%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88421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79.47%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46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90.96%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67.02%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170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81.21%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83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Cost = 1, Gamma = 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65.39%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74.76%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92.96%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17110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81.15%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05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11 </a:t>
            </a:r>
            <a:r>
              <a:rPr lang="en-US" dirty="0" smtClean="0"/>
              <a:t>persons </a:t>
            </a:r>
            <a:r>
              <a:rPr lang="mr-IN" dirty="0" smtClean="0"/>
              <a:t>–</a:t>
            </a:r>
            <a:r>
              <a:rPr lang="en-US" dirty="0" smtClean="0"/>
              <a:t> including myself </a:t>
            </a:r>
            <a:r>
              <a:rPr lang="en-US" dirty="0" smtClean="0"/>
              <a:t>(6 </a:t>
            </a:r>
            <a:r>
              <a:rPr lang="en-US" dirty="0" smtClean="0"/>
              <a:t>males, 5 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53</a:t>
            </a:r>
            <a:r>
              <a:rPr lang="en-US" b="1" i="1" u="sng" dirty="0"/>
              <a:t>9</a:t>
            </a:r>
            <a:r>
              <a:rPr lang="en-US" b="1" i="1" u="sng" dirty="0" smtClean="0"/>
              <a:t> </a:t>
            </a:r>
            <a:r>
              <a:rPr lang="en-US" b="1" i="1" u="sng" dirty="0" smtClean="0"/>
              <a:t>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8580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Richsen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Lauren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(9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80.66%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85.53%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1.19%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82.32%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79.70%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70.67%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86.23%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186133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79.79%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30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91.63%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91.08%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82.89%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75.31%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84.94%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72.01%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0635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81.67%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7143" y="365125"/>
            <a:ext cx="11492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(8 PERSONS) </a:t>
            </a:r>
            <a:r>
              <a:rPr lang="mr-IN" b="1" dirty="0" smtClean="0"/>
              <a:t>–</a:t>
            </a:r>
            <a:r>
              <a:rPr lang="en-US" b="1" dirty="0" smtClean="0"/>
              <a:t> WITHOUT LAUREN +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0.5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86.55%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84.09%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92.59%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232976"/>
                  </p:ext>
                </p:extLst>
              </p:nvPr>
            </p:nvGraphicFramePr>
            <p:xfrm>
              <a:off x="1434882" y="2527676"/>
              <a:ext cx="9322236" cy="268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</a:t>
                          </a:r>
                          <a:r>
                            <a:rPr lang="en-US" sz="2000" baseline="0" dirty="0" smtClean="0"/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0303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0303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83.26%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4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</a:t>
            </a:r>
            <a:r>
              <a:rPr lang="en-US" b="1" dirty="0" smtClean="0"/>
              <a:t>11 </a:t>
            </a:r>
            <a:r>
              <a:rPr lang="en-US" b="1" dirty="0" smtClean="0"/>
              <a:t>PERSONS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0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11 </a:t>
            </a:r>
            <a:r>
              <a:rPr lang="en-US" b="1" dirty="0" smtClean="0"/>
              <a:t>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3186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77.14%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1.39%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67.25%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76.65%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61.84%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79.43%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0.11%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69.22%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68.08%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0.38%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3186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0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11 </a:t>
            </a:r>
            <a:r>
              <a:rPr lang="en-US" b="1" dirty="0" smtClean="0"/>
              <a:t>PERSONS</a:t>
            </a:r>
            <a:r>
              <a:rPr lang="en-US" b="1" dirty="0" smtClean="0"/>
              <a:t>) </a:t>
            </a:r>
            <a:r>
              <a:rPr lang="mr-IN" b="1" dirty="0" smtClean="0"/>
              <a:t>–</a:t>
            </a:r>
            <a:r>
              <a:rPr lang="en-US" b="1" dirty="0" smtClean="0"/>
              <a:t> WITHOUT RICHSEN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91731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84.78%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59.18%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0.53%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75.17%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76.44%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0.59%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79.56%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0.85%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64.81%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82.61%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917319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Lauren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19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11 </a:t>
            </a:r>
            <a:r>
              <a:rPr lang="en-US" b="1" dirty="0" smtClean="0"/>
              <a:t>PERSONS</a:t>
            </a:r>
            <a:r>
              <a:rPr lang="en-US" b="1" dirty="0" smtClean="0"/>
              <a:t>) </a:t>
            </a:r>
            <a:r>
              <a:rPr lang="mr-IN" b="1" dirty="0" smtClean="0"/>
              <a:t>–</a:t>
            </a:r>
            <a:r>
              <a:rPr lang="en-US" b="1" dirty="0" smtClean="0"/>
              <a:t> WITHOUT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871345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83.29%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0.54%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75.15%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1.22%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67.22%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0.07%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74.16%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0.72%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76.35%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0.32%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77.95%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0.50%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0.82%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0871345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Richsen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0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2455" y="295849"/>
            <a:ext cx="11949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</a:t>
            </a:r>
            <a:r>
              <a:rPr lang="en-US" b="1" dirty="0" smtClean="0"/>
              <a:t>11 </a:t>
            </a:r>
            <a:r>
              <a:rPr lang="en-US" b="1" dirty="0" smtClean="0"/>
              <a:t>PERSONS</a:t>
            </a:r>
            <a:r>
              <a:rPr lang="en-US" b="1" dirty="0" smtClean="0"/>
              <a:t>) </a:t>
            </a:r>
            <a:r>
              <a:rPr lang="mr-IN" b="1" dirty="0" smtClean="0"/>
              <a:t>–</a:t>
            </a:r>
            <a:r>
              <a:rPr lang="en-US" b="1" dirty="0" smtClean="0"/>
              <a:t> WITHOUT RICHSEN + LAUREN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01667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85.80%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87.50%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0.49%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71.20%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75.40%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0.94%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85.19%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1.36%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68.27%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0.80%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83.61%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76.90%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88.13%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0.64%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80.22%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801667"/>
                  </p:ext>
                </p:extLst>
              </p:nvPr>
            </p:nvGraphicFramePr>
            <p:xfrm>
              <a:off x="1434882" y="2527676"/>
              <a:ext cx="9322236" cy="3078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  <a:endParaRPr lang="en-US" sz="2000" baseline="0" dirty="0" smtClean="0"/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4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32272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80.22%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32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r>
              <a:rPr lang="en-US" b="1" dirty="0" smtClean="0"/>
              <a:t>Other Observations (7 Persons without </a:t>
            </a:r>
            <a:r>
              <a:rPr lang="en-US" b="1" dirty="0" err="1" smtClean="0"/>
              <a:t>Richsen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Typing vs Writing</a:t>
            </a:r>
            <a:r>
              <a:rPr lang="en-US" sz="2400" dirty="0" smtClean="0"/>
              <a:t> (Lauren)</a:t>
            </a:r>
          </a:p>
          <a:p>
            <a:r>
              <a:rPr lang="en-US" sz="2400" b="1" dirty="0" smtClean="0"/>
              <a:t>Lying vs Reading</a:t>
            </a:r>
            <a:r>
              <a:rPr lang="en-US" sz="2400" dirty="0" smtClean="0"/>
              <a:t> (Elmo,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Reading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Edwin)</a:t>
            </a:r>
          </a:p>
          <a:p>
            <a:r>
              <a:rPr lang="en-US" sz="2400" b="1" dirty="0" smtClean="0"/>
              <a:t>Going downstairs vs Going upstairs vs Walking</a:t>
            </a:r>
            <a:r>
              <a:rPr lang="en-US" sz="2400" dirty="0" smtClean="0"/>
              <a:t> (</a:t>
            </a:r>
            <a:r>
              <a:rPr lang="en-US" sz="2400" dirty="0" err="1" smtClean="0"/>
              <a:t>Mellita</a:t>
            </a:r>
            <a:r>
              <a:rPr lang="en-US" sz="2400" dirty="0" smtClean="0"/>
              <a:t>, Elmo, </a:t>
            </a:r>
            <a:r>
              <a:rPr lang="en-US" sz="2400" dirty="0" err="1" smtClean="0"/>
              <a:t>Shelina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Sitting vs Lying</a:t>
            </a:r>
            <a:r>
              <a:rPr lang="en-US" sz="2400" dirty="0" smtClean="0"/>
              <a:t> (Nikolas)</a:t>
            </a:r>
          </a:p>
          <a:p>
            <a:r>
              <a:rPr lang="en-US" sz="2400" b="1" dirty="0" smtClean="0"/>
              <a:t>Hypothesis:</a:t>
            </a:r>
          </a:p>
          <a:p>
            <a:pPr lvl="1"/>
            <a:r>
              <a:rPr lang="en-US" sz="2000" dirty="0" smtClean="0"/>
              <a:t>Probably because of which features are being used in splitting the trees</a:t>
            </a:r>
          </a:p>
          <a:p>
            <a:pPr lvl="1"/>
            <a:r>
              <a:rPr lang="en-US" sz="2000" dirty="0" smtClean="0"/>
              <a:t>If we only use SP data, then Lying and Sitting can be recognized</a:t>
            </a:r>
          </a:p>
          <a:p>
            <a:pPr lvl="1"/>
            <a:r>
              <a:rPr lang="en-US" sz="2000" dirty="0" smtClean="0"/>
              <a:t>When only use SW data, all Lying becomes Sitting (or the other way round)</a:t>
            </a:r>
          </a:p>
          <a:p>
            <a:pPr lvl="1"/>
            <a:r>
              <a:rPr lang="en-US" sz="2000" dirty="0" smtClean="0"/>
              <a:t>So, when we use SP + SW, most likely the decision trees do not really make use of the SP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4621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with XYZ Permutations (7 PERSONS) </a:t>
            </a:r>
            <a:r>
              <a:rPr lang="mr-IN" b="1" dirty="0" smtClean="0"/>
              <a:t>–</a:t>
            </a:r>
            <a:r>
              <a:rPr lang="en-US" b="1" dirty="0" smtClean="0"/>
              <a:t> CAN BE PUT IN THE APPENDIX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smtClean="0"/>
              <a:t>14 Activities (</a:t>
            </a:r>
            <a:r>
              <a:rPr lang="en-US" b="1" i="1" u="sng" dirty="0" smtClean="0"/>
              <a:t>without Eating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Random Forest </a:t>
            </a:r>
            <a:r>
              <a:rPr lang="en-US" b="1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result is very bad (tested on 2 subjects with different parameter values), as low as ~12% accuracy!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ym typeface="Wingdings"/>
              </a:rPr>
              <a:t>SVM  </a:t>
            </a:r>
            <a:r>
              <a:rPr lang="en-US" dirty="0" smtClean="0">
                <a:sym typeface="Wingdings"/>
              </a:rPr>
              <a:t>result is also very bad (tested on 2 subjects), &lt; 10</a:t>
            </a:r>
            <a:r>
              <a:rPr lang="en-US" smtClean="0">
                <a:sym typeface="Wingdings"/>
              </a:rPr>
              <a:t>% accuracy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Hence, </a:t>
            </a:r>
            <a:r>
              <a:rPr lang="en-US" b="1" dirty="0" smtClean="0">
                <a:sym typeface="Wingdings"/>
              </a:rPr>
              <a:t>I did not do a full testing:</a:t>
            </a:r>
          </a:p>
          <a:p>
            <a:pPr lvl="1"/>
            <a:r>
              <a:rPr lang="en-US" dirty="0" smtClean="0">
                <a:sym typeface="Wingdings"/>
              </a:rPr>
              <a:t>The results for a few test subjects are very bad</a:t>
            </a:r>
          </a:p>
          <a:p>
            <a:pPr lvl="1"/>
            <a:r>
              <a:rPr lang="en-US" dirty="0" smtClean="0">
                <a:sym typeface="Wingdings"/>
              </a:rPr>
              <a:t>The training time is very long as the data is augmented resulting in around 6 times bigger than the usual one</a:t>
            </a:r>
          </a:p>
          <a:p>
            <a:pPr lvl="1"/>
            <a:r>
              <a:rPr lang="en-US" dirty="0" smtClean="0">
                <a:sym typeface="Wingdings"/>
              </a:rPr>
              <a:t>This method also seems not scalable with more test subjects without using a more powerful computer to train the model!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Baseline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6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14 activities (WITHOUT EATING)</a:t>
            </a:r>
            <a:r>
              <a:rPr lang="en-US" dirty="0" smtClean="0">
                <a:sym typeface="Wingdings"/>
              </a:rPr>
              <a:t>, Sampling @ 10 Hz, Window Size = 2s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58966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  <a:endParaRPr lang="en-US" sz="2000" baseline="0" dirty="0" smtClean="0">
                            <a:latin typeface="+mn-lt"/>
                          </a:endParaRP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</a:t>
                          </a:r>
                          <a:r>
                            <a:rPr lang="en-US" sz="2000" dirty="0" smtClean="0">
                              <a:latin typeface="+mn-lt"/>
                            </a:rPr>
                            <a:t>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581099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7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515600" cy="5032375"/>
          </a:xfrm>
        </p:spPr>
        <p:txBody>
          <a:bodyPr/>
          <a:lstStyle/>
          <a:p>
            <a:r>
              <a:rPr lang="en-US" b="1" dirty="0" smtClean="0"/>
              <a:t>15 activities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>
                <a:sym typeface="Wingdings"/>
              </a:rPr>
              <a:t>Comparison 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15 activities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96.88%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84.56%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88.47%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8365349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0.20%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92.07%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97.10%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85.56%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88.92%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870583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5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7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97.27%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91.37%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0.34%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85.75%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0.46%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0.51%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5834471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0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11139</TotalTime>
  <Words>2853</Words>
  <Application>Microsoft Macintosh PowerPoint</Application>
  <PresentationFormat>Widescreen</PresentationFormat>
  <Paragraphs>801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Objectives</vt:lpstr>
      <vt:lpstr>Data Collection</vt:lpstr>
      <vt:lpstr>Baseline Results</vt:lpstr>
      <vt:lpstr>5-Fold CV on Combined Dataset (6 persons)</vt:lpstr>
      <vt:lpstr>7 Persons Results</vt:lpstr>
      <vt:lpstr>5-Fold CV on Combined Dataset (7 persons)</vt:lpstr>
      <vt:lpstr>5-Fold CV on Combined Dataset (7 persons)</vt:lpstr>
      <vt:lpstr>8 Persons Results</vt:lpstr>
      <vt:lpstr>5-Fold CV on Combined Dataset (8 persons)</vt:lpstr>
      <vt:lpstr>5-Fold CV on Combined Dataset (8 persons)</vt:lpstr>
      <vt:lpstr>10 Persons Results</vt:lpstr>
      <vt:lpstr>5-Fold CV on Combined Dataset (10 persons)</vt:lpstr>
      <vt:lpstr>11 Persons Results</vt:lpstr>
      <vt:lpstr>5-Fold CV on Combined Dataset (11 persons)</vt:lpstr>
      <vt:lpstr>Leave One Out CV</vt:lpstr>
      <vt:lpstr>PowerPoint Presentation</vt:lpstr>
      <vt:lpstr>LOO 7 PERSONS</vt:lpstr>
      <vt:lpstr>PowerPoint Presentation</vt:lpstr>
      <vt:lpstr>LOO 8 PERSONS</vt:lpstr>
      <vt:lpstr>PowerPoint Presentation</vt:lpstr>
      <vt:lpstr>PowerPoint Presentation</vt:lpstr>
      <vt:lpstr>PowerPoint Presentation</vt:lpstr>
      <vt:lpstr>PowerPoint Presentation</vt:lpstr>
      <vt:lpstr>LOO 10 PERSONS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 11 PERSONS</vt:lpstr>
      <vt:lpstr>PowerPoint Presentation</vt:lpstr>
      <vt:lpstr>PowerPoint Presentation</vt:lpstr>
      <vt:lpstr>PowerPoint Presentation</vt:lpstr>
      <vt:lpstr>PowerPoint Presentation</vt:lpstr>
      <vt:lpstr>Other Observations (7 Persons without Richsen)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282</cp:revision>
  <dcterms:created xsi:type="dcterms:W3CDTF">2016-09-28T16:30:41Z</dcterms:created>
  <dcterms:modified xsi:type="dcterms:W3CDTF">2016-12-21T22:09:04Z</dcterms:modified>
</cp:coreProperties>
</file>