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8" r:id="rId5"/>
    <p:sldId id="257" r:id="rId6"/>
    <p:sldId id="260" r:id="rId7"/>
    <p:sldId id="265" r:id="rId8"/>
    <p:sldId id="271" r:id="rId9"/>
    <p:sldId id="264" r:id="rId10"/>
    <p:sldId id="273" r:id="rId11"/>
    <p:sldId id="27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9E29-C721-49DE-9A21-D0E6FAEA5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C0398-6143-4C4C-ACF6-C30C23098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B8ED9-3091-4DE4-89CB-7A15550E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7E54-1BA7-43EA-9B88-04304FE0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2ACE6-EB95-4855-A039-C02AA2F9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4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7ABC-B9D5-4275-99F2-CE87DA3B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3E118-052E-4758-910B-995DDAEB1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A7F57-6B60-434A-B98A-40FA9D73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56447-7D99-4D45-AF73-BA0C0A00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2B9D6-99B6-47B4-BCE4-A030C209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2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85833-AA86-4351-8B94-55E92FCDE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7CF33-83AF-419A-9CAB-9E3193AAA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132DC-E686-4AFF-8F33-3B4DD3D3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D9E1B-1303-46B6-8A26-C3FB0ABF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79A10-E2DB-438A-9CEA-7E3589AA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9598-2DBC-4DF3-BC0B-DC552879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27C2C-EC19-4630-A939-F694D44B8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AC64B-87D7-4450-89B2-01F35ED4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200D-95BD-4CD7-9369-81458B60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44B66-03A2-4CF6-95F8-0E181A6D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34CB-2DAA-4045-8DE3-1319FCD4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D611D-5464-42AA-9337-278A550C4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7669-9CB9-4E88-A425-7E43A82C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51D9A-1780-48D9-ACAF-1EE2C5F4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7885F-F52A-407A-AEB0-405C767B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5DDF-8BDE-4092-81F9-F55CFDCB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D932-3C79-4128-8EEC-D3CD3113F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BDA22-5485-4846-A8C7-1E695689F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DB2FF-0851-4464-88EC-A60A5190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00DAC-E1C5-4B80-9A3C-05AD8332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FC387-87DC-4017-A5C7-D8497637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3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7141-8ECA-4199-B94D-7708B55E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03726-9CA3-44EB-AA82-653BA1CBF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DC93A-4865-4E1F-B86E-5DD818793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367C0-687D-49EA-8FC7-13ECC13B1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BD334-3861-4E1C-BC58-91414ED13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93634-95CA-4416-B771-A97787B0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B331A-79C0-4BCB-ACB0-8803223A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7FDAB-4CCC-4F6C-AF24-F48BAB47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2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B476-CCB0-4ED9-A45A-8E551527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15E7C-F65B-4DEF-A218-09596EDA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9FA6C-A78F-49A8-9080-E604234A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E3D02-EE95-445E-AF6F-8A6B7E7C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508C3-AA98-4816-A02D-4BB2E9B2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472CD-2BD5-44EA-A31E-61498C40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2FCB1-4D5A-4046-BDCE-621FA77F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1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A4C8-273E-478D-A762-B2E24CA0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E762-22F0-47D9-83C8-7FB7984B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E3BEC-5640-4F4B-A2FE-E61493D87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EA2B3-A7D6-4AA5-84EC-978023B2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3A66F-ED0D-40A3-BFB4-153FEB86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0C8BD-CB01-42E5-8BC9-93BAFD49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88A7-21FF-49BD-9966-8B8F1B51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BE11B-A6C0-4961-A789-E53B85336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9189B-A395-4421-9052-A3D6F94C1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B70AA-7B05-4935-9E70-D569F9C9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59749-D93A-4C8F-B416-3166C9DB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8D9A1-9655-43ED-87BC-A4DC3261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F1D29-A0DE-400A-B39C-D408598D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07B95-1001-4CA3-9472-804D95928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F97A3-748A-44F4-962C-6DE9EEC06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050EF-3069-41E3-A8B3-366C52D983D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A8410-6DFA-42FF-A016-97B4CF942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B77B-629B-4B0F-A420-F308763C0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3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lancet.com/journals/lancet/article/PIIS0140-6736(09)62040-7/fulltex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865C-87D4-4133-97EB-D4455DDA2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Partnership Concurrency</a:t>
            </a:r>
          </a:p>
        </p:txBody>
      </p:sp>
    </p:spTree>
    <p:extLst>
      <p:ext uri="{BB962C8B-B14F-4D97-AF65-F5344CB8AC3E}">
        <p14:creationId xmlns:p14="http://schemas.microsoft.com/office/powerpoint/2010/main" val="3200023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9F4FE0-7DA9-4877-BCBD-000A3108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66" y="0"/>
            <a:ext cx="10237267" cy="675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0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27D228-CECC-41F0-98A0-7AF441235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47010"/>
            <a:ext cx="10915650" cy="64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8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A198-504B-4490-AC8A-2D094ECF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0E3C-082D-48CE-91DF-FDEF5075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day of survey mean degree higher than 0 month offset for main partnerships?</a:t>
            </a:r>
          </a:p>
          <a:p>
            <a:r>
              <a:rPr lang="en-US" dirty="0"/>
              <a:t>Why is day of survey mean degree lower than 0 month offset for casual partnerships?</a:t>
            </a:r>
          </a:p>
          <a:p>
            <a:r>
              <a:rPr lang="en-US" dirty="0"/>
              <a:t>Why is there decline in mean degree with additional months of offsetting?</a:t>
            </a:r>
          </a:p>
          <a:p>
            <a:r>
              <a:rPr lang="en-US" dirty="0"/>
              <a:t>Test hypotheses for mechanisms responsible for the above.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6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D2DC-70D9-442C-AE23-CA420384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138"/>
            <a:ext cx="10515600" cy="1325563"/>
          </a:xfrm>
        </p:spPr>
        <p:txBody>
          <a:bodyPr/>
          <a:lstStyle/>
          <a:p>
            <a:r>
              <a:rPr lang="en-US" dirty="0"/>
              <a:t>Goal of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8201-3C27-4D4B-A3AF-F9B7958E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" y="1466850"/>
            <a:ext cx="10772775" cy="5105399"/>
          </a:xfrm>
        </p:spPr>
        <p:txBody>
          <a:bodyPr>
            <a:normAutofit/>
          </a:bodyPr>
          <a:lstStyle/>
          <a:p>
            <a:r>
              <a:rPr lang="en-US" sz="3200" dirty="0"/>
              <a:t>To introduce or provide further knowledge around the topic of partnership concurrency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To suggest that:</a:t>
            </a:r>
            <a:br>
              <a:rPr lang="en-US" sz="3200" dirty="0"/>
            </a:br>
            <a:endParaRPr lang="en-US" sz="3200" dirty="0"/>
          </a:p>
          <a:p>
            <a:pPr lvl="1"/>
            <a:r>
              <a:rPr lang="en-US" sz="3200" dirty="0"/>
              <a:t>There are different ways to measure partnership concurrency – with some methods being perhaps less prone to bias/misinterpretation (/more useful) than others</a:t>
            </a:r>
          </a:p>
          <a:p>
            <a:pPr lvl="1"/>
            <a:r>
              <a:rPr lang="en-US" sz="3200" dirty="0"/>
              <a:t>Methods for data collection of partnership concurrency in surveys should be clearly articulated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3B81-3BA9-44B2-B623-34EFBC82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- Partnership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DF42-DDEE-4BF6-8346-0C5E9DC74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579404"/>
            <a:ext cx="11239500" cy="469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“Having two or more partnerships that overlap in time” -aidsfree.usaid.gov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Figure thumbnail gr1">
            <a:extLst>
              <a:ext uri="{FF2B5EF4-FFF2-40B4-BE49-F238E27FC236}">
                <a16:creationId xmlns:a16="http://schemas.microsoft.com/office/drawing/2014/main" id="{B31D4288-80C7-4050-B1DD-12573725D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476625"/>
            <a:ext cx="61150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795D92F-E8A2-4BE7-AE5B-57E55A677DA9}"/>
              </a:ext>
            </a:extLst>
          </p:cNvPr>
          <p:cNvSpPr/>
          <p:nvPr/>
        </p:nvSpPr>
        <p:spPr>
          <a:xfrm>
            <a:off x="1514475" y="6437591"/>
            <a:ext cx="822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3"/>
              </a:rPr>
              <a:t>https://www.thelancet.com/journals/lancet/article/PIIS0140-6736(09)62040-7/fulltext</a:t>
            </a:r>
            <a:endParaRPr lang="en-US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518D89-A8AB-49FB-A769-6D42B09038D5}"/>
              </a:ext>
            </a:extLst>
          </p:cNvPr>
          <p:cNvSpPr/>
          <p:nvPr/>
        </p:nvSpPr>
        <p:spPr>
          <a:xfrm>
            <a:off x="476250" y="2089964"/>
            <a:ext cx="108775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“Overlapping sexual partnerships in which sexual intercourse with one partner occurs between two acts of intercourse with another partner” </a:t>
            </a:r>
          </a:p>
          <a:p>
            <a:r>
              <a:rPr lang="en-US" sz="2000" dirty="0"/>
              <a:t>– UNAIDS Reference Group on Estimates, Modelling, and Projections: Working Group on Measuring Concurrent Sexual Partnerships</a:t>
            </a:r>
          </a:p>
        </p:txBody>
      </p:sp>
    </p:spTree>
    <p:extLst>
      <p:ext uri="{BB962C8B-B14F-4D97-AF65-F5344CB8AC3E}">
        <p14:creationId xmlns:p14="http://schemas.microsoft.com/office/powerpoint/2010/main" val="254096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15EB-462A-44A0-8DF9-294CBF02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– Mean Degree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2C76-E8AC-4330-BAE2-D6036347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degree of a sexual partnership network</a:t>
            </a:r>
          </a:p>
          <a:p>
            <a:pPr lvl="1"/>
            <a:r>
              <a:rPr lang="en-US" dirty="0"/>
              <a:t>a measure of partnership network connectivity </a:t>
            </a:r>
          </a:p>
          <a:p>
            <a:pPr lvl="1"/>
            <a:r>
              <a:rPr lang="en-US" dirty="0"/>
              <a:t>represents the average number of partnerships </a:t>
            </a:r>
            <a:r>
              <a:rPr lang="en-US" u="sng" dirty="0"/>
              <a:t>at a point in time</a:t>
            </a:r>
            <a:r>
              <a:rPr lang="en-US" dirty="0"/>
              <a:t> which are</a:t>
            </a:r>
          </a:p>
          <a:p>
            <a:pPr lvl="2"/>
            <a:r>
              <a:rPr lang="en-US" dirty="0"/>
              <a:t>active</a:t>
            </a:r>
          </a:p>
          <a:p>
            <a:pPr lvl="2"/>
            <a:r>
              <a:rPr lang="en-US" dirty="0"/>
              <a:t>ongoing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2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4691-B3FB-48F1-9B6E-4C8457CA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– RADAR and ART-Net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79D-843D-425D-893B-CDF691FC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822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RADAR Project</a:t>
            </a:r>
          </a:p>
          <a:p>
            <a:pPr lvl="1"/>
            <a:r>
              <a:rPr lang="en-US" dirty="0"/>
              <a:t>Stands for: Research on Adverse Drug Events and Reports</a:t>
            </a:r>
          </a:p>
          <a:p>
            <a:pPr lvl="1"/>
            <a:r>
              <a:rPr lang="en-US" dirty="0"/>
              <a:t>Purpose: To understand the interplay of HIV and substance use</a:t>
            </a:r>
          </a:p>
          <a:p>
            <a:pPr lvl="1"/>
            <a:r>
              <a:rPr lang="en-US" dirty="0"/>
              <a:t>Northwestern University Feinberg School of Medicine</a:t>
            </a:r>
          </a:p>
          <a:p>
            <a:pPr lvl="1"/>
            <a:r>
              <a:rPr lang="en-US" dirty="0"/>
              <a:t>16-29 year old YMSM in Chicago</a:t>
            </a:r>
          </a:p>
          <a:p>
            <a:pPr lvl="1"/>
            <a:r>
              <a:rPr lang="en-US" dirty="0"/>
              <a:t>Number of Participants</a:t>
            </a:r>
          </a:p>
          <a:p>
            <a:pPr lvl="1"/>
            <a:r>
              <a:rPr lang="en-US" dirty="0"/>
              <a:t>Longitudinal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DE1611-6E62-43F1-BB70-50361111904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8482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ART-Net Study</a:t>
            </a:r>
          </a:p>
          <a:p>
            <a:pPr lvl="1"/>
            <a:r>
              <a:rPr lang="en-US" dirty="0"/>
              <a:t>Stands for: ART Network(?)</a:t>
            </a:r>
          </a:p>
          <a:p>
            <a:pPr lvl="1"/>
            <a:r>
              <a:rPr lang="en-US" dirty="0"/>
              <a:t>Purpose: Modeling Antiretroviral-Based Prevention among Men Who Have Sex with Men in the United States</a:t>
            </a:r>
          </a:p>
          <a:p>
            <a:pPr lvl="1"/>
            <a:r>
              <a:rPr lang="en-US" dirty="0"/>
              <a:t>Emory University</a:t>
            </a:r>
          </a:p>
          <a:p>
            <a:pPr lvl="1"/>
            <a:r>
              <a:rPr lang="en-US" dirty="0"/>
              <a:t>Subset of AMIS</a:t>
            </a:r>
          </a:p>
          <a:p>
            <a:pPr lvl="1"/>
            <a:r>
              <a:rPr lang="en-US" dirty="0"/>
              <a:t>Number of Individuals</a:t>
            </a:r>
          </a:p>
          <a:p>
            <a:pPr lvl="1"/>
            <a:r>
              <a:rPr lang="en-US" dirty="0"/>
              <a:t>Cross-sectional egocentric network design</a:t>
            </a:r>
          </a:p>
        </p:txBody>
      </p:sp>
    </p:spTree>
    <p:extLst>
      <p:ext uri="{BB962C8B-B14F-4D97-AF65-F5344CB8AC3E}">
        <p14:creationId xmlns:p14="http://schemas.microsoft.com/office/powerpoint/2010/main" val="335227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1EEC-A683-4B95-AD9E-664F195A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50802-7F0F-4E2A-B725-9BC7F35E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Estimate partnership mean degree from the RADAR dataset using two methods and compare results from these methods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Like the </a:t>
            </a:r>
            <a:r>
              <a:rPr lang="en-US" dirty="0" err="1"/>
              <a:t>ARTnet</a:t>
            </a:r>
            <a:r>
              <a:rPr lang="en-US" dirty="0"/>
              <a:t> study, the RADAR survey asks participants to consider their sexual partnerships. But in contrast to </a:t>
            </a:r>
            <a:r>
              <a:rPr lang="en-US" dirty="0" err="1"/>
              <a:t>ARTnet</a:t>
            </a:r>
            <a:r>
              <a:rPr lang="en-US" dirty="0"/>
              <a:t>, participants are not asked to identify whether these partnerships are active and ongoing at the day of survey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Provide a recommendation for how RADAR partnership data may be used to estimate mean degree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ARTnet</a:t>
            </a:r>
            <a:r>
              <a:rPr lang="en-US" dirty="0"/>
              <a:t> to identify the relationship between partnership concurrency and mean degree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9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5B47-3E34-42A5-ABA9-FF855864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"/>
            <a:ext cx="10515600" cy="952500"/>
          </a:xfrm>
        </p:spPr>
        <p:txBody>
          <a:bodyPr>
            <a:normAutofit/>
          </a:bodyPr>
          <a:lstStyle/>
          <a:p>
            <a:r>
              <a:rPr lang="en-US" sz="3200" dirty="0"/>
              <a:t>Defining an Active and Ongoing Partnership - </a:t>
            </a:r>
            <a:r>
              <a:rPr lang="en-US" sz="3200" dirty="0" err="1"/>
              <a:t>ARTnet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015BB-827B-4604-AE5A-A87911B12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2501"/>
            <a:ext cx="10515600" cy="593725"/>
          </a:xfrm>
        </p:spPr>
        <p:txBody>
          <a:bodyPr>
            <a:normAutofit/>
          </a:bodyPr>
          <a:lstStyle/>
          <a:p>
            <a:r>
              <a:rPr lang="en-US" sz="3200" dirty="0"/>
              <a:t>Partnerships in the past 12 months – censored at max 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E070F2-7E32-42AA-9A15-B93B42A1D3A4}"/>
              </a:ext>
            </a:extLst>
          </p:cNvPr>
          <p:cNvSpPr txBox="1">
            <a:spLocks/>
          </p:cNvSpPr>
          <p:nvPr/>
        </p:nvSpPr>
        <p:spPr>
          <a:xfrm>
            <a:off x="838200" y="1905001"/>
            <a:ext cx="4933950" cy="348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Method 1 – Day of Survey</a:t>
            </a:r>
          </a:p>
          <a:p>
            <a:pPr lvl="1"/>
            <a:r>
              <a:rPr lang="en-US" sz="2800" dirty="0"/>
              <a:t>Uses explicit </a:t>
            </a:r>
            <a:r>
              <a:rPr lang="en-US" sz="2800" dirty="0" err="1"/>
              <a:t>ARTnet</a:t>
            </a:r>
            <a:r>
              <a:rPr lang="en-US" sz="2800" dirty="0"/>
              <a:t> Survey question</a:t>
            </a:r>
          </a:p>
          <a:p>
            <a:pPr lvl="1"/>
            <a:r>
              <a:rPr lang="en-US" sz="2800" dirty="0"/>
              <a:t>On the day of survey, asked: “Do you think you will have sex with [partner] again?”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0BC78A-0ECF-485F-A2D4-BDC462122C40}"/>
              </a:ext>
            </a:extLst>
          </p:cNvPr>
          <p:cNvSpPr txBox="1">
            <a:spLocks/>
          </p:cNvSpPr>
          <p:nvPr/>
        </p:nvSpPr>
        <p:spPr>
          <a:xfrm>
            <a:off x="6419850" y="1905001"/>
            <a:ext cx="4933950" cy="34813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Method 2 – Month Offset</a:t>
            </a:r>
          </a:p>
          <a:p>
            <a:pPr lvl="1"/>
            <a:r>
              <a:rPr lang="en-US" sz="2800" dirty="0"/>
              <a:t>Derived from reported partnership start and end dates </a:t>
            </a:r>
          </a:p>
          <a:p>
            <a:pPr lvl="2"/>
            <a:r>
              <a:rPr lang="en-US" sz="2400" dirty="0"/>
              <a:t>Start date are dates of first sex with partner</a:t>
            </a:r>
          </a:p>
          <a:p>
            <a:pPr lvl="2"/>
            <a:r>
              <a:rPr lang="en-US" sz="2400" dirty="0"/>
              <a:t>Uncertain on end date, but values right censored to date of survey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505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26D41A-8078-4779-8355-794245FEA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86" y="314326"/>
            <a:ext cx="11368139" cy="62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3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D422-8737-48FC-9478-2195B05D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063625"/>
          </a:xfrm>
        </p:spPr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32B37-D636-4FC9-A3D7-D0AC5FCED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5" y="2000250"/>
            <a:ext cx="1196139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Partnership Concurrency</vt:lpstr>
      <vt:lpstr>Goal of this Presentation</vt:lpstr>
      <vt:lpstr>Definitions - Partnership Concurrency</vt:lpstr>
      <vt:lpstr>Definitions – Mean Degree</vt:lpstr>
      <vt:lpstr>Definitions – RADAR and ART-Net</vt:lpstr>
      <vt:lpstr>Overview</vt:lpstr>
      <vt:lpstr>Defining an Active and Ongoing Partnership - ARTnet</vt:lpstr>
      <vt:lpstr>PowerPoint Presentation</vt:lpstr>
      <vt:lpstr>Preliminary Results</vt:lpstr>
      <vt:lpstr>PowerPoint Presentation</vt:lpstr>
      <vt:lpstr>PowerPoint Presentation</vt:lpstr>
      <vt:lpstr>Follow-Up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Recommendation for Estimating Mean Degree in the RADAR Project Sexual Network of Chicago YMSM, Suggestions from the ART-Net Study</dc:title>
  <dc:creator>Connor Van Meter</dc:creator>
  <cp:lastModifiedBy>Connor Van Meter</cp:lastModifiedBy>
  <cp:revision>35</cp:revision>
  <dcterms:created xsi:type="dcterms:W3CDTF">2020-02-05T22:18:59Z</dcterms:created>
  <dcterms:modified xsi:type="dcterms:W3CDTF">2020-02-19T16:33:45Z</dcterms:modified>
</cp:coreProperties>
</file>