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71" r:id="rId2"/>
    <p:sldId id="273" r:id="rId3"/>
    <p:sldId id="257" r:id="rId4"/>
    <p:sldId id="258" r:id="rId5"/>
    <p:sldId id="259" r:id="rId6"/>
    <p:sldId id="260" r:id="rId7"/>
    <p:sldId id="261" r:id="rId8"/>
    <p:sldId id="262" r:id="rId9"/>
    <p:sldId id="272" r:id="rId10"/>
    <p:sldId id="263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03" autoAdjust="0"/>
    <p:restoredTop sz="94660"/>
  </p:normalViewPr>
  <p:slideViewPr>
    <p:cSldViewPr snapToGrid="0" showGuides="1">
      <p:cViewPr varScale="1">
        <p:scale>
          <a:sx n="119" d="100"/>
          <a:sy n="119" d="100"/>
        </p:scale>
        <p:origin x="96" y="1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9CB9AC0-9B39-4E63-A3A3-8B275332B41D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8BD64C-140B-42E5-9C85-7AD5714FE9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819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5D614E8-CBA9-4DFC-8D38-890C0983E0B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1974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6698-438B-4186-AE94-CC6A955F0D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EEBC79-7C91-4A4B-8B91-FBFA67CDB9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376DA5-B580-4D39-ACCD-39BBA95BCC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3D7A47-0221-4401-B7DE-53C72916D0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ADF7B6-D968-453B-97AD-1EDE608F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6894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3790C-3980-4134-92B5-8F335B9CF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1AEC693-0269-4ED8-93A8-FF44FF8E4C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EA1F99-F83E-46D4-A1DC-87C04AB8C4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4EA70C-4C6A-463C-A03E-C7ECABC4AF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AD3D1A-CDF8-4C52-8C00-78443761E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718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2047AA1-9F0C-4BA0-9760-845896AE0E8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F83653-DCE5-4E34-87AF-475DB761EA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D6D1B8-1525-4CFA-97F1-1A98AFA22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28893-FE75-486F-A614-EFEDC5461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B627-EE5B-490F-B2E8-22F88D51B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206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A4D9F-262E-4C5E-B224-C8F11B67B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16138E-8E06-4842-A9CD-432EFE82AF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F010F-F082-463E-A593-72C16B55E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9A5207-8E4B-4537-901D-F77DD3C110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F9D16-B1B0-4344-B8AE-6C04E28EC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23199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CFB71-418A-4536-A4A8-53F9FE49A7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B764E7-EB8F-4040-8DE2-ECDA88C61E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02941-F2FC-4D07-AE48-330AF6B97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54ADD-823F-4607-BCA7-5B978E309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47FEF0-19F8-4B07-8BC5-C68819A4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21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C9F39-FC18-44C7-8958-D96516293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E399F-609A-4D2C-91E8-99D2C25BC6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8F826E-8D9D-44F4-97C1-37305587B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1D5EC-4BAA-4912-9645-577B8F84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C7E3D-1C32-4A1F-8249-DB1351D1E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B271FB-6464-41CF-A2F7-329D537F8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8124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2C240-64AB-408B-B0D5-6679537101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194C07-EEE3-4E0D-9E73-835F6DA7AB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4E100-8A57-4137-9E34-B57CB86CC1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A8F568-EE45-4CEE-B466-9DB247201A2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7E97B4-D3EA-4CC0-AFC9-9D9C00F6A2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A2D228-A6F9-4BAF-93D8-1ADDA76C7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3BFF69-DA89-454E-A02C-AAED62014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7F53713-436F-4153-89A5-A5E36B44A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14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BC88E-4B22-48F3-BF39-2C1E24AC7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49C467-D076-49F7-96AA-25E65DCF0F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3C675-0DBB-4CB1-9CCE-4D3A7B19E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B5F5B4-0E26-47AC-9EF0-19E225461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685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A2C59B-B1E0-46A0-949C-C64D7C137E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376092-6043-487D-A91E-1DFAEDB8C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39180D-6F1F-4D2D-BA0F-A07AAC2033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4467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E1D92-7CD5-44B4-BEB1-815396C48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E09C0E-7FB3-454E-B6DE-F34FEAC1FC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45CE7-A4D4-474A-965B-86082F1C7B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5278A0-4989-4BF6-9DC5-71A6EC2A2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147976-A0F3-4120-9FA2-DF1FA0C67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CD3D6C-9205-4558-BEF5-C473E51B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3175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2F569-C18A-45D3-B448-EE2059DDDE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571E764-A1CE-40AE-8363-05FB7582605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9147E-B6B3-4BAD-A4A8-0E41AEA7E8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427A10-E3F9-4E58-8F46-A8684E65C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0E048F-20A3-4554-ABE6-27C65469822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7D55F3-C195-499D-B499-37DCBAF4EE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706D3A-E861-4031-A96E-E24BAF4B60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4066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070EA8-60BA-4582-8D50-A2E3114C37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088AC-87F2-4A34-A645-8487B8AAB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1E631-5AF6-4C6A-97DA-7E4CC41F20A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0E048F-20A3-4554-ABE6-27C654698225}" type="datetimeFigureOut">
              <a:rPr lang="en-US" smtClean="0"/>
              <a:t>12/5/2024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EB3BD-5DE9-46EF-8AB7-96AC994A1B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D61D4-9F9E-4C32-B4ED-B4B8A91F8AA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4E3E22-5C10-4660-A611-1C5ED55C28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021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5A38-0323-4831-B4A8-58D5DD0C88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/>
              <a:t>Introduction to R Programming and Collaborative Science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9A13A8A-AA36-432A-B14E-7CF54646A31D}"/>
              </a:ext>
            </a:extLst>
          </p:cNvPr>
          <p:cNvSpPr txBox="1">
            <a:spLocks/>
          </p:cNvSpPr>
          <p:nvPr/>
        </p:nvSpPr>
        <p:spPr>
          <a:xfrm>
            <a:off x="3158578" y="4472618"/>
            <a:ext cx="5606092" cy="254672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Pranav Pandit</a:t>
            </a:r>
          </a:p>
          <a:p>
            <a:r>
              <a:rPr lang="en-US" sz="2000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BVSc &amp; AH, MPVM, PhD</a:t>
            </a:r>
          </a:p>
          <a:p>
            <a:r>
              <a:rPr lang="en-US" sz="1800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Department of Population Health and Reproduction, School of Veterinary Medicine, UC Davis</a:t>
            </a:r>
          </a:p>
          <a:p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Slides Courtesy: Dr. 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Nistara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latin typeface="Arial"/>
                <a:cs typeface="Arial"/>
              </a:rPr>
              <a:t> Randhawa</a:t>
            </a:r>
          </a:p>
        </p:txBody>
      </p:sp>
      <p:pic>
        <p:nvPicPr>
          <p:cNvPr id="5" name="Picture 4" descr="A group of people standing next to a cow&#10;&#10;Description automatically generated">
            <a:extLst>
              <a:ext uri="{FF2B5EF4-FFF2-40B4-BE49-F238E27FC236}">
                <a16:creationId xmlns:a16="http://schemas.microsoft.com/office/drawing/2014/main" id="{D1140EB8-D95B-4E01-8A96-D503950EDD9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22322" y="2836503"/>
            <a:ext cx="3657600" cy="2572512"/>
          </a:xfrm>
          <a:prstGeom prst="rect">
            <a:avLst/>
          </a:prstGeom>
        </p:spPr>
      </p:pic>
      <p:pic>
        <p:nvPicPr>
          <p:cNvPr id="6" name="Picture 5" descr="A close up of a logo&#10;&#10;Description automatically generated">
            <a:extLst>
              <a:ext uri="{FF2B5EF4-FFF2-40B4-BE49-F238E27FC236}">
                <a16:creationId xmlns:a16="http://schemas.microsoft.com/office/drawing/2014/main" id="{D1E2F69F-B959-4CEE-AFF3-FFF14043374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6797" b="-6797"/>
          <a:stretch/>
        </p:blipFill>
        <p:spPr>
          <a:xfrm>
            <a:off x="0" y="2634708"/>
            <a:ext cx="3657600" cy="2918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2609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239DB1-192A-4734-B53A-013A28E72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/>
              <a:t>Naming files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550CB-1C44-4AF2-B052-49C64D71C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+mj-lt"/>
              </a:rPr>
              <a:t>Descriptive</a:t>
            </a:r>
          </a:p>
          <a:p>
            <a:r>
              <a:rPr lang="en-US" sz="1800" dirty="0">
                <a:latin typeface="+mj-lt"/>
              </a:rPr>
              <a:t>Consistent</a:t>
            </a:r>
          </a:p>
          <a:p>
            <a:r>
              <a:rPr lang="en-US" sz="1800" dirty="0">
                <a:latin typeface="+mj-lt"/>
              </a:rPr>
              <a:t>Human readable</a:t>
            </a:r>
          </a:p>
          <a:p>
            <a:r>
              <a:rPr lang="en-US" sz="1800" dirty="0">
                <a:latin typeface="+mj-lt"/>
              </a:rPr>
              <a:t>Machine readable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F36673-E78C-4650-8F4B-E2CCF72F0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2091" y="650494"/>
            <a:ext cx="4259312" cy="5324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4434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5FB6-9FE3-4434-AD43-3D59D7B1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RStudio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D88F-A139-4441-96D5-ECB80BA4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275D12-7FA1-4B37-9D99-3AA2F0917F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0540" y="1824590"/>
            <a:ext cx="7110919" cy="4352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4481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5FB6-9FE3-4434-AD43-3D59D7B1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RStudio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D88F-A139-4441-96D5-ECB80BA4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72A9A78-50C7-45ED-A9A7-9515C0C41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87" y="1825625"/>
            <a:ext cx="714582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389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05FB6-9FE3-4434-AD43-3D59D7B13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RStudio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CD88F-A139-4441-96D5-ECB80BA49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97922F3-B3D0-41E7-9A70-2FC33FA1E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3086" y="1825625"/>
            <a:ext cx="7145827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4865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F2DFC-E48F-426B-A9AC-0DFB87C01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data management and wrangling concepts in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1B76C4-E1D6-4582-8AF2-6929F4048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Refer to the code demonstration </a:t>
            </a:r>
          </a:p>
          <a:p>
            <a:endParaRPr lang="en-US" dirty="0">
              <a:latin typeface="+mj-lt"/>
            </a:endParaRPr>
          </a:p>
          <a:p>
            <a:pPr marL="0" indent="0" algn="ctr">
              <a:buNone/>
            </a:pPr>
            <a:r>
              <a:rPr lang="en-US" sz="3600" dirty="0">
                <a:latin typeface="+mj-lt"/>
              </a:rPr>
              <a:t>“</a:t>
            </a:r>
            <a:r>
              <a:rPr lang="en-US" sz="3600" i="1" dirty="0">
                <a:highlight>
                  <a:srgbClr val="C0C0C0"/>
                </a:highlight>
                <a:latin typeface="+mj-lt"/>
              </a:rPr>
              <a:t>Introduction to R.html</a:t>
            </a:r>
            <a:r>
              <a:rPr lang="en-US" sz="3600" dirty="0">
                <a:latin typeface="+mj-lt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24321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24E51-C93A-6502-80B0-B16A0018BE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C1D892-1759-A832-DC4D-990E3279E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latin typeface="+mj-lt"/>
              </a:rPr>
              <a:t>Introduction to R Programming</a:t>
            </a:r>
          </a:p>
          <a:p>
            <a:pPr lvl="1"/>
            <a:r>
              <a:rPr lang="en-US" sz="3200" dirty="0">
                <a:latin typeface="+mj-lt"/>
              </a:rPr>
              <a:t>Basics of R syntax and data types</a:t>
            </a:r>
          </a:p>
          <a:p>
            <a:r>
              <a:rPr lang="en-US" sz="3600" dirty="0">
                <a:latin typeface="+mj-lt"/>
              </a:rPr>
              <a:t>Project management</a:t>
            </a:r>
          </a:p>
          <a:p>
            <a:pPr lvl="1"/>
            <a:r>
              <a:rPr lang="en-US" sz="3200" dirty="0">
                <a:latin typeface="+mj-lt"/>
              </a:rPr>
              <a:t>Setting up </a:t>
            </a:r>
            <a:r>
              <a:rPr lang="en-US" sz="3200" dirty="0" err="1">
                <a:latin typeface="+mj-lt"/>
              </a:rPr>
              <a:t>Jupyter</a:t>
            </a:r>
            <a:r>
              <a:rPr lang="en-US" sz="3200" dirty="0">
                <a:latin typeface="+mj-lt"/>
              </a:rPr>
              <a:t> and Anaconda Environments</a:t>
            </a:r>
          </a:p>
          <a:p>
            <a:r>
              <a:rPr lang="en-US" sz="3600" dirty="0">
                <a:latin typeface="+mj-lt"/>
              </a:rPr>
              <a:t>Collaborative and Reproducible Science</a:t>
            </a:r>
          </a:p>
          <a:p>
            <a:pPr lvl="1"/>
            <a:r>
              <a:rPr lang="en-US" sz="3200" dirty="0">
                <a:latin typeface="+mj-lt"/>
              </a:rPr>
              <a:t>Best Practices for collaborative research and reproducibility</a:t>
            </a:r>
          </a:p>
          <a:p>
            <a:endParaRPr lang="en-US" sz="36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38558349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BAB5D-168D-49F5-8A46-9FD8B5CD7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is valuable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67F79B-F08B-4283-BF3E-7A2DD0230A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Great effort is put in to collect data systematically </a:t>
            </a:r>
          </a:p>
          <a:p>
            <a:r>
              <a:rPr lang="en-US" dirty="0">
                <a:latin typeface="+mj-lt"/>
              </a:rPr>
              <a:t>Hard work, meticulous planning, and recourses are put in to collect the data</a:t>
            </a:r>
          </a:p>
        </p:txBody>
      </p:sp>
    </p:spTree>
    <p:extLst>
      <p:ext uri="{BB962C8B-B14F-4D97-AF65-F5344CB8AC3E}">
        <p14:creationId xmlns:p14="http://schemas.microsoft.com/office/powerpoint/2010/main" val="2756361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578914-D658-4336-B33D-CDBD3D751D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BE591F-0ED4-455A-A868-64B3CE2C2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+mj-lt"/>
              </a:rPr>
              <a:t>For safe storage and sharing</a:t>
            </a:r>
          </a:p>
          <a:p>
            <a:r>
              <a:rPr lang="en-US" dirty="0">
                <a:latin typeface="+mj-lt"/>
              </a:rPr>
              <a:t>Generating reproducible research </a:t>
            </a:r>
          </a:p>
          <a:p>
            <a:endParaRPr lang="en-US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270508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B7E290-485D-4224-AC1D-53C1F6B0B9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Collaborate effectively</a:t>
            </a:r>
          </a:p>
        </p:txBody>
      </p:sp>
      <p:pic>
        <p:nvPicPr>
          <p:cNvPr id="5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96AC1CEB-E766-4AAD-92A0-9B7C1EF012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7895" y="1690688"/>
            <a:ext cx="2116080" cy="4351338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DF07E62-33B6-443E-A467-A9AC77AE690A}"/>
              </a:ext>
            </a:extLst>
          </p:cNvPr>
          <p:cNvSpPr txBox="1"/>
          <p:nvPr/>
        </p:nvSpPr>
        <p:spPr>
          <a:xfrm>
            <a:off x="1138136" y="6042026"/>
            <a:ext cx="199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You</a:t>
            </a:r>
          </a:p>
        </p:txBody>
      </p:sp>
      <p:pic>
        <p:nvPicPr>
          <p:cNvPr id="7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48BE4569-0835-41B3-B3B7-659D27DF0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48648" y="1748353"/>
            <a:ext cx="1070397" cy="2201079"/>
          </a:xfrm>
          <a:prstGeom prst="rect">
            <a:avLst/>
          </a:prstGeom>
        </p:spPr>
      </p:pic>
      <p:pic>
        <p:nvPicPr>
          <p:cNvPr id="8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4518326D-C277-43E9-AEB7-E512A891D1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22324" y="2125776"/>
            <a:ext cx="1070397" cy="2201079"/>
          </a:xfrm>
          <a:prstGeom prst="rect">
            <a:avLst/>
          </a:prstGeom>
        </p:spPr>
      </p:pic>
      <p:pic>
        <p:nvPicPr>
          <p:cNvPr id="9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10535E39-2D7A-4916-9994-FF8B7F6B6C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464148"/>
            <a:ext cx="1070397" cy="220107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070C7FD-B5F3-4335-B310-075EF8C1EFD4}"/>
              </a:ext>
            </a:extLst>
          </p:cNvPr>
          <p:cNvSpPr txBox="1"/>
          <p:nvPr/>
        </p:nvSpPr>
        <p:spPr>
          <a:xfrm>
            <a:off x="5098080" y="4334946"/>
            <a:ext cx="199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Colleagues</a:t>
            </a:r>
          </a:p>
        </p:txBody>
      </p:sp>
      <p:pic>
        <p:nvPicPr>
          <p:cNvPr id="11" name="Content Placeholder 4" descr="Shape&#10;&#10;Description automatically generated with low confidence">
            <a:extLst>
              <a:ext uri="{FF2B5EF4-FFF2-40B4-BE49-F238E27FC236}">
                <a16:creationId xmlns:a16="http://schemas.microsoft.com/office/drawing/2014/main" id="{256AC732-DD99-4747-9006-A7B16BFEC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2451" y="1716098"/>
            <a:ext cx="2116080" cy="435133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5F1396D-2168-4973-8C1A-C8DB7812D3CE}"/>
              </a:ext>
            </a:extLst>
          </p:cNvPr>
          <p:cNvSpPr txBox="1"/>
          <p:nvPr/>
        </p:nvSpPr>
        <p:spPr>
          <a:xfrm>
            <a:off x="8402451" y="6042026"/>
            <a:ext cx="19958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+mj-lt"/>
              </a:rPr>
              <a:t>Future you</a:t>
            </a:r>
          </a:p>
        </p:txBody>
      </p:sp>
    </p:spTree>
    <p:extLst>
      <p:ext uri="{BB962C8B-B14F-4D97-AF65-F5344CB8AC3E}">
        <p14:creationId xmlns:p14="http://schemas.microsoft.com/office/powerpoint/2010/main" val="224258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D5654F-F0B8-4114-9369-F1B185944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06FB63-3D47-4A97-8E45-4B4A282BCB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b="0" i="0" u="none" strike="noStrike" baseline="0" dirty="0">
                <a:solidFill>
                  <a:srgbClr val="414141"/>
                </a:solidFill>
                <a:latin typeface="+mj-lt"/>
              </a:rPr>
              <a:t>Organize your project folder</a:t>
            </a:r>
          </a:p>
          <a:p>
            <a:pPr algn="l"/>
            <a:r>
              <a:rPr lang="en-US" sz="3200" b="0" i="0" u="none" strike="noStrike" baseline="0" dirty="0">
                <a:solidFill>
                  <a:srgbClr val="414141"/>
                </a:solidFill>
                <a:latin typeface="+mj-lt"/>
              </a:rPr>
              <a:t>Protect your raw data</a:t>
            </a:r>
          </a:p>
          <a:p>
            <a:pPr algn="l"/>
            <a:r>
              <a:rPr lang="en-US" sz="3200" b="0" i="0" u="none" strike="noStrike" baseline="0" dirty="0">
                <a:solidFill>
                  <a:srgbClr val="414141"/>
                </a:solidFill>
                <a:latin typeface="+mj-lt"/>
              </a:rPr>
              <a:t>Name your files effectively</a:t>
            </a:r>
          </a:p>
          <a:p>
            <a:pPr algn="l"/>
            <a:r>
              <a:rPr lang="en-US" sz="3200" b="0" i="0" u="none" strike="noStrike" baseline="0" dirty="0">
                <a:solidFill>
                  <a:srgbClr val="414141"/>
                </a:solidFill>
                <a:latin typeface="+mj-lt"/>
              </a:rPr>
              <a:t>Track your project’s changes</a:t>
            </a:r>
          </a:p>
          <a:p>
            <a:pPr algn="l"/>
            <a:r>
              <a:rPr lang="en-US" sz="3200" b="0" i="0" u="none" strike="noStrike" baseline="0" dirty="0">
                <a:solidFill>
                  <a:srgbClr val="414141"/>
                </a:solidFill>
                <a:latin typeface="+mj-lt"/>
              </a:rPr>
              <a:t>Backup your project</a:t>
            </a:r>
            <a:endParaRPr lang="en-US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242877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2CE63-DEC4-40D2-B99D-318F10ABA7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8" y="338328"/>
            <a:ext cx="3685032" cy="1608328"/>
          </a:xfrm>
        </p:spPr>
        <p:txBody>
          <a:bodyPr>
            <a:normAutofit/>
          </a:bodyPr>
          <a:lstStyle/>
          <a:p>
            <a:r>
              <a:rPr lang="en-US" sz="3600" dirty="0"/>
              <a:t>Project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8136B0-1E08-45E6-A7AF-D1685FDFD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4100" y="338328"/>
            <a:ext cx="6675627" cy="1605083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+mj-lt"/>
              </a:rPr>
              <a:t>AnimalsSampled_Export_May16_0438.csv</a:t>
            </a:r>
            <a:br>
              <a:rPr lang="en-US" sz="2000" dirty="0">
                <a:latin typeface="+mj-lt"/>
              </a:rPr>
            </a:br>
            <a:r>
              <a:rPr lang="en-US" sz="2000" dirty="0">
                <a:latin typeface="+mj-lt"/>
              </a:rPr>
              <a:t>Site_Exoort_May18_2353.csv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AAE9118-0436-4488-AC4A-C14DF6A7B6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" y="2211010"/>
            <a:ext cx="12192002" cy="464699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Rounded Rectangle 26">
            <a:extLst>
              <a:ext uri="{FF2B5EF4-FFF2-40B4-BE49-F238E27FC236}">
                <a16:creationId xmlns:a16="http://schemas.microsoft.com/office/drawing/2014/main" id="{1B10F861-B8F1-49C7-BD58-EAB20CEE7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564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F22101-0D5D-4A23-B5C3-95E1B4640F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0894" y="2742397"/>
            <a:ext cx="4194908" cy="3291840"/>
          </a:xfrm>
          <a:prstGeom prst="rect">
            <a:avLst/>
          </a:prstGeom>
        </p:spPr>
      </p:pic>
      <p:sp>
        <p:nvSpPr>
          <p:cNvPr id="21" name="Rounded Rectangle 16">
            <a:extLst>
              <a:ext uri="{FF2B5EF4-FFF2-40B4-BE49-F238E27FC236}">
                <a16:creationId xmlns:a16="http://schemas.microsoft.com/office/drawing/2014/main" id="{61F6E425-22AB-4DA2-8FAC-58ADB58EF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4749" y="2423160"/>
            <a:ext cx="5613569" cy="3930315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9041786-3BE5-4D4A-A166-43FA0DC7E4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19985" y="2742397"/>
            <a:ext cx="4004946" cy="3435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19132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E16251-DCCC-4FF5-92D2-C3A619F30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anchor="b">
            <a:normAutofit/>
          </a:bodyPr>
          <a:lstStyle/>
          <a:p>
            <a:r>
              <a:rPr lang="en-US" sz="3600" dirty="0"/>
              <a:t>Protect your raw data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83D61-7021-4D27-BE84-06A36EA866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5066" y="2031101"/>
            <a:ext cx="4282984" cy="3511943"/>
          </a:xfrm>
        </p:spPr>
        <p:txBody>
          <a:bodyPr anchor="ctr">
            <a:normAutofit/>
          </a:bodyPr>
          <a:lstStyle/>
          <a:p>
            <a:r>
              <a:rPr lang="en-US" sz="1800" dirty="0">
                <a:latin typeface="+mj-lt"/>
              </a:rPr>
              <a:t>Do not edit raw data directly</a:t>
            </a:r>
          </a:p>
          <a:p>
            <a:r>
              <a:rPr lang="en-US" sz="1800" dirty="0">
                <a:latin typeface="+mj-lt"/>
              </a:rPr>
              <a:t>Copy and worn with it so the original data is not modified </a:t>
            </a:r>
          </a:p>
          <a:p>
            <a:endParaRPr lang="en-US" sz="18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AF64B5A-2A66-4C83-ABAD-0E12EF71EB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898924"/>
            <a:ext cx="5628018" cy="4827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0876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2410C0E-F0C4-3809-BAF5-5AD517A10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 fontScale="90000"/>
          </a:bodyPr>
          <a:lstStyle/>
          <a:p>
            <a:r>
              <a:rPr lang="en-US" sz="4000" dirty="0"/>
              <a:t>Version Control you data and code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6" name="Rectangle 15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EE2FF-2181-6760-3BDF-1D33443D59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r>
              <a:rPr lang="en-US" sz="2000" dirty="0">
                <a:latin typeface="+mj-lt"/>
              </a:rPr>
              <a:t>Git: </a:t>
            </a:r>
            <a:r>
              <a:rPr lang="en-US" sz="2000" dirty="0">
                <a:latin typeface="+mj-lt"/>
                <a:hlinkClick r:id="rId2"/>
              </a:rPr>
              <a:t>https://github.com/</a:t>
            </a:r>
            <a:r>
              <a:rPr lang="en-US" sz="2000" dirty="0">
                <a:latin typeface="+mj-lt"/>
              </a:rPr>
              <a:t> </a:t>
            </a:r>
          </a:p>
          <a:p>
            <a:r>
              <a:rPr lang="en-US" sz="2000" dirty="0">
                <a:latin typeface="+mj-lt"/>
              </a:rPr>
              <a:t>Drive/Box/Dropbox</a:t>
            </a:r>
          </a:p>
          <a:p>
            <a:r>
              <a:rPr lang="en-US" sz="2000" dirty="0">
                <a:latin typeface="+mj-lt"/>
              </a:rPr>
              <a:t>Local external hard-disk</a:t>
            </a:r>
          </a:p>
          <a:p>
            <a:endParaRPr lang="en-US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8893F-DF1F-A361-7073-9DAD4A9BE4B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2318" b="3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155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8062</TotalTime>
  <Words>229</Words>
  <Application>Microsoft Office PowerPoint</Application>
  <PresentationFormat>Widescreen</PresentationFormat>
  <Paragraphs>50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Introduction to R Programming and Collaborative Science</vt:lpstr>
      <vt:lpstr>Learning Objectives</vt:lpstr>
      <vt:lpstr>Data is valuable</vt:lpstr>
      <vt:lpstr>Data management </vt:lpstr>
      <vt:lpstr>Collaborate effectively</vt:lpstr>
      <vt:lpstr>Data management</vt:lpstr>
      <vt:lpstr>Project folder</vt:lpstr>
      <vt:lpstr>Protect your raw data</vt:lpstr>
      <vt:lpstr>Version Control you data and code</vt:lpstr>
      <vt:lpstr>Naming files</vt:lpstr>
      <vt:lpstr>RStudio </vt:lpstr>
      <vt:lpstr>RStudio </vt:lpstr>
      <vt:lpstr>RStudio </vt:lpstr>
      <vt:lpstr>Important data management and wrangling concepts in 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 and data managment</dc:title>
  <dc:creator>Pranav Sudhir Pandit</dc:creator>
  <cp:lastModifiedBy>Pranav Pandit</cp:lastModifiedBy>
  <cp:revision>26</cp:revision>
  <dcterms:created xsi:type="dcterms:W3CDTF">2022-03-16T23:07:27Z</dcterms:created>
  <dcterms:modified xsi:type="dcterms:W3CDTF">2024-12-05T20:16:03Z</dcterms:modified>
</cp:coreProperties>
</file>