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3" r:id="rId3"/>
    <p:sldId id="257" r:id="rId4"/>
    <p:sldId id="258" r:id="rId5"/>
    <p:sldId id="260" r:id="rId6"/>
    <p:sldId id="274" r:id="rId7"/>
    <p:sldId id="275" r:id="rId8"/>
    <p:sldId id="277" r:id="rId9"/>
    <p:sldId id="276" r:id="rId10"/>
    <p:sldId id="272" r:id="rId11"/>
    <p:sldId id="256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0" y="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9AC0-9B39-4E63-A3A3-8B275332B41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D64C-140B-42E5-9C85-7AD5714F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614E8-CBA9-4DFC-8D38-890C0983E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823913" y="1006475"/>
            <a:ext cx="6124575" cy="3446463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59500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A 10‐point checklist to guide researchers toward greater reproducibility in their research. Researchers should give careful thought before, during, and after analysis to ensure reproducibility of their work.</a:t>
            </a:r>
          </a:p>
          <a:p>
            <a:r>
              <a:rPr lang="en-US" sz="2000" b="0" strike="noStrike" spc="-1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6698-438B-4186-AE94-CC6A955F0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EBC79-7C91-4A4B-8B91-FBFA67CD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6DA5-B580-4D39-ACCD-39BBA95B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7A47-0221-4401-B7DE-53C72916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F7B6-D968-453B-97AD-1EDE608F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790C-3980-4134-92B5-8F335B9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EC693-0269-4ED8-93A8-FF44FF8E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1F99-F83E-46D4-A1DC-87C04AB8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A70C-4C6A-463C-A03E-C7ECABC4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3D1A-CDF8-4C52-8C00-7844376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47AA1-9F0C-4BA0-9760-845896AE0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3653-DCE5-4E34-87AF-475DB761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D1B8-1525-4CFA-97F1-1A98AFA2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8893-FE75-486F-A614-EFEDC546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B627-EE5B-490F-B2E8-22F88D5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6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1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4D9F-262E-4C5E-B224-C8F11B6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138E-8E06-4842-A9CD-432EFE82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010F-F082-463E-A593-72C16B55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5207-8E4B-4537-901D-F77DD3C1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9D16-B1B0-4344-B8AE-6C04E28E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B71-418A-4536-A4A8-53F9FE49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64E7-EB8F-4040-8DE2-ECDA88C6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2941-F2FC-4D07-AE48-330AF6B9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4ADD-823F-4607-BCA7-5B978E30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FEF0-19F8-4B07-8BC5-C68819A4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9F39-FC18-44C7-8958-D965162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399F-609A-4D2C-91E8-99D2C25B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F826E-8D9D-44F4-97C1-37305587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D5EC-4BAA-4912-9645-577B8F84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7E3D-1C32-4A1F-8249-DB1351D1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71FB-6464-41CF-A2F7-329D537F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C240-64AB-408B-B0D5-66795371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94C07-EEE3-4E0D-9E73-835F6DA7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E100-8A57-4137-9E34-B57CB86C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8F568-EE45-4CEE-B466-9DB247201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97B4-D3EA-4CC0-AFC9-9D9C00F6A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D228-A6F9-4BAF-93D8-1ADDA76C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FF69-DA89-454E-A02C-AAED620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3713-436F-4153-89A5-A5E36B4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C88E-4B22-48F3-BF39-2C1E24AC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9C467-D076-49F7-96AA-25E65DCF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3C675-0DBB-4CB1-9CCE-4D3A7B19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5F5B4-0E26-47AC-9EF0-19E22546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2C59B-B1E0-46A0-949C-C64D7C1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76092-6043-487D-A91E-1DFAEDB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9180D-6F1F-4D2D-BA0F-A07AAC20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1D92-7CD5-44B4-BEB1-815396C4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9C0E-7FB3-454E-B6DE-F34FEAC1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5CE7-A4D4-474A-965B-86082F1C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78A0-4989-4BF6-9DC5-71A6EC2A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7976-A0F3-4120-9FA2-DF1FA0C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D3D6C-9205-4558-BEF5-C473E51B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569-C18A-45D3-B448-EE2059DD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1E764-A1CE-40AE-8363-05FB7582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147E-B6B3-4BAD-A4A8-0E41AEA7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7A10-E3F9-4E58-8F46-A8684E65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55F3-C195-499D-B499-37DCBAF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6D3A-E861-4031-A96E-E24BAF4B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70EA8-60BA-4582-8D50-A2E3114C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88AC-87F2-4A34-A645-8487B8AA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E631-5AF6-4C6A-97DA-7E4CC41F2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048F-20A3-4554-ABE6-27C654698225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B3BD-5DE9-46EF-8AB7-96AC994A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61D4-9F9E-4C32-B4ED-B4B8A91F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A38-0323-4831-B4A8-58D5DD0C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 Programming and Collaborative Science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A13A8A-AA36-432A-B14E-7CF54646A31D}"/>
              </a:ext>
            </a:extLst>
          </p:cNvPr>
          <p:cNvSpPr txBox="1">
            <a:spLocks/>
          </p:cNvSpPr>
          <p:nvPr/>
        </p:nvSpPr>
        <p:spPr>
          <a:xfrm>
            <a:off x="3158578" y="4973650"/>
            <a:ext cx="5606092" cy="165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Pranav Pandit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BVSc &amp; AH, MPVM, PhD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Department of Population Health and Reproduction, School of Veterinary Medicine, UC Davis</a:t>
            </a:r>
          </a:p>
        </p:txBody>
      </p:sp>
      <p:pic>
        <p:nvPicPr>
          <p:cNvPr id="5" name="Picture 4" descr="A group of people standing next to a cow&#10;&#10;Description automatically generated">
            <a:extLst>
              <a:ext uri="{FF2B5EF4-FFF2-40B4-BE49-F238E27FC236}">
                <a16:creationId xmlns:a16="http://schemas.microsoft.com/office/drawing/2014/main" id="{D1140EB8-D95B-4E01-8A96-D503950ED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2322" y="2836503"/>
            <a:ext cx="3657600" cy="257251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E2F69F-B959-4CEE-AFF3-FFF1404337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7" b="-6797"/>
          <a:stretch/>
        </p:blipFill>
        <p:spPr>
          <a:xfrm>
            <a:off x="0" y="2634708"/>
            <a:ext cx="3657600" cy="29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10C0E-F0C4-3809-BAF5-5AD517A1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Version Control you data and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E2FF-2181-6760-3BDF-1D33443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Git: </a:t>
            </a:r>
            <a:r>
              <a:rPr lang="en-US" sz="2000" dirty="0">
                <a:latin typeface="+mj-lt"/>
                <a:hlinkClick r:id="rId2"/>
              </a:rPr>
              <a:t>https://github.com/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Drive/Box/Dropbox</a:t>
            </a:r>
          </a:p>
          <a:p>
            <a:r>
              <a:rPr lang="en-US" sz="2000" dirty="0">
                <a:latin typeface="+mj-lt"/>
              </a:rPr>
              <a:t>Local external hard-disk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8893F-DF1F-A361-7073-9DAD4A9B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Main graphic"/>
          <p:cNvPicPr/>
          <p:nvPr/>
        </p:nvPicPr>
        <p:blipFill>
          <a:blip r:embed="rId3"/>
          <a:stretch/>
        </p:blipFill>
        <p:spPr>
          <a:xfrm>
            <a:off x="3556000" y="0"/>
            <a:ext cx="5080000" cy="6728616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8CD8FE2-E1AB-D255-A17F-DC721111F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55920"/>
            <a:ext cx="2964514" cy="14020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2DFC-E48F-426B-A9AC-0DFB87C0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management and wrangling concepts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6C4-E1D6-4582-8AF2-6929F404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Refer to the code demonstration </a:t>
            </a:r>
          </a:p>
          <a:p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“</a:t>
            </a:r>
            <a:r>
              <a:rPr lang="en-US" sz="3600" i="1" dirty="0">
                <a:highlight>
                  <a:srgbClr val="C0C0C0"/>
                </a:highlight>
                <a:latin typeface="+mj-lt"/>
              </a:rPr>
              <a:t>Introduction to R.html</a:t>
            </a:r>
            <a:r>
              <a:rPr lang="en-US" sz="3600" dirty="0"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32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4E51-C93A-6502-80B0-B16A0018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D892-1759-A832-DC4D-990E3279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Introduction to R Programming</a:t>
            </a:r>
          </a:p>
          <a:p>
            <a:pPr lvl="1"/>
            <a:r>
              <a:rPr lang="en-US" sz="3200" dirty="0">
                <a:latin typeface="+mj-lt"/>
              </a:rPr>
              <a:t>Basics of R syntax and data types</a:t>
            </a:r>
          </a:p>
          <a:p>
            <a:r>
              <a:rPr lang="en-US" sz="3600" dirty="0">
                <a:latin typeface="+mj-lt"/>
              </a:rPr>
              <a:t>Project management</a:t>
            </a:r>
          </a:p>
          <a:p>
            <a:pPr lvl="1"/>
            <a:r>
              <a:rPr lang="en-US" sz="3200" dirty="0">
                <a:latin typeface="+mj-lt"/>
              </a:rPr>
              <a:t>Setting up Google </a:t>
            </a:r>
            <a:r>
              <a:rPr lang="en-US" sz="3200" dirty="0" err="1">
                <a:latin typeface="+mj-lt"/>
              </a:rPr>
              <a:t>Colab</a:t>
            </a:r>
            <a:r>
              <a:rPr lang="en-US" sz="3200" dirty="0">
                <a:latin typeface="+mj-lt"/>
              </a:rPr>
              <a:t> and coding environments</a:t>
            </a:r>
          </a:p>
          <a:p>
            <a:r>
              <a:rPr lang="en-US" sz="3600" dirty="0">
                <a:latin typeface="+mj-lt"/>
              </a:rPr>
              <a:t>Collaborative and Reproducible Science</a:t>
            </a:r>
          </a:p>
          <a:p>
            <a:pPr lvl="1"/>
            <a:r>
              <a:rPr lang="en-US" sz="3200" dirty="0">
                <a:latin typeface="+mj-lt"/>
              </a:rPr>
              <a:t>Best Practices for collaborative research and reproducibility</a:t>
            </a: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58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BAB5D-168D-49F5-8A46-9FD8B5CD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Data is valuable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F79B-F08B-4283-BF3E-7A2DD023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Great effort is put in to collect data systematically </a:t>
            </a:r>
          </a:p>
          <a:p>
            <a:r>
              <a:rPr lang="en-US" sz="2000" dirty="0">
                <a:latin typeface="+mj-lt"/>
              </a:rPr>
              <a:t>Hard work, meticulous planning, and recourses are put in to collect the data</a:t>
            </a:r>
          </a:p>
        </p:txBody>
      </p:sp>
      <p:pic>
        <p:nvPicPr>
          <p:cNvPr id="5" name="Picture 4" descr="A group of people in the jungle&#10;&#10;AI-generated content may be incorrect.">
            <a:extLst>
              <a:ext uri="{FF2B5EF4-FFF2-40B4-BE49-F238E27FC236}">
                <a16:creationId xmlns:a16="http://schemas.microsoft.com/office/drawing/2014/main" id="{D4129556-71E5-58FE-B885-E03910DFD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8" r="7674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63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8914-D658-4336-B33D-CDBD3D7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591F-0ED4-455A-A868-64B3CE2C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For safe storage and sharing</a:t>
            </a:r>
          </a:p>
          <a:p>
            <a:r>
              <a:rPr lang="en-US" dirty="0">
                <a:latin typeface="+mj-lt"/>
              </a:rPr>
              <a:t>Generating reproducible research 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7F0E4-3A38-E095-988E-9C5169265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1" y="650494"/>
            <a:ext cx="4259312" cy="5324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33FDC9-6FA9-81C6-C53F-BFDA515F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3540"/>
            <a:ext cx="4259312" cy="201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654F-F0B8-4114-9369-F1B1859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FB63-3D47-4A97-8E45-4B4A282B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Organize your project folder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Protect your raw data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Name your files effectively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Track your project’s changes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Backup your project</a:t>
            </a:r>
            <a:endParaRPr lang="en-US" sz="4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FD0467-656D-F00F-CA39-FCD2240B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1" y="650494"/>
            <a:ext cx="425931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1B31-CE78-140A-9BBD-AA0C5696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9588" cy="1325563"/>
          </a:xfrm>
        </p:spPr>
        <p:txBody>
          <a:bodyPr/>
          <a:lstStyle/>
          <a:p>
            <a:r>
              <a:rPr lang="en-US" dirty="0"/>
              <a:t>Anatomy of a 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7477-7FB1-1A14-8619-2747EA37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9182" cy="4351338"/>
          </a:xfrm>
        </p:spPr>
        <p:txBody>
          <a:bodyPr/>
          <a:lstStyle/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Every R project should start with an .</a:t>
            </a:r>
            <a:r>
              <a:rPr lang="en-US" sz="3200" dirty="0" err="1">
                <a:solidFill>
                  <a:srgbClr val="414141"/>
                </a:solidFill>
                <a:latin typeface="+mj-lt"/>
              </a:rPr>
              <a:t>Rproj</a:t>
            </a:r>
            <a:r>
              <a:rPr lang="en-US" sz="3200" dirty="0">
                <a:solidFill>
                  <a:srgbClr val="414141"/>
                </a:solidFill>
                <a:latin typeface="+mj-lt"/>
              </a:rPr>
              <a:t> file (</a:t>
            </a:r>
            <a:r>
              <a:rPr lang="en-US" sz="3200" dirty="0" err="1">
                <a:solidFill>
                  <a:srgbClr val="414141"/>
                </a:solidFill>
                <a:latin typeface="+mj-lt"/>
              </a:rPr>
              <a:t>rstudio</a:t>
            </a:r>
            <a:r>
              <a:rPr lang="en-US" sz="3200" dirty="0">
                <a:solidFill>
                  <a:srgbClr val="414141"/>
                </a:solidFill>
                <a:latin typeface="+mj-lt"/>
              </a:rPr>
              <a:t>). 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Keep raw data immutable — never overwrite it.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Modularize code by task.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Store outputs (plots, summaries) separately.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27AC9-118C-6CAB-6E46-F3E8C66144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1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3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281F-6CAC-042C-6B00-0875D6A2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9588" cy="1325563"/>
          </a:xfrm>
        </p:spPr>
        <p:txBody>
          <a:bodyPr>
            <a:normAutofit/>
          </a:bodyPr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FC4F0-44EC-3317-45EF-1EEE4F4A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5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Use </a:t>
            </a:r>
            <a:r>
              <a:rPr lang="en-US" sz="3200" dirty="0" err="1">
                <a:solidFill>
                  <a:srgbClr val="414141"/>
                </a:solidFill>
                <a:latin typeface="+mj-lt"/>
              </a:rPr>
              <a:t>snake_case</a:t>
            </a:r>
            <a:r>
              <a:rPr lang="en-US" sz="3200" dirty="0">
                <a:solidFill>
                  <a:srgbClr val="414141"/>
                </a:solidFill>
                <a:latin typeface="+mj-lt"/>
              </a:rPr>
              <a:t> or kebab-case (no spaces).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Prefix with order if sequential: 01_, 02_, 03_.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Include date (YYYYMMDD) or version (v1.0).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Example: 20251020_west_nile_cleaning.R or bird_migration_2024_raw.csv.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2288F-D694-1D4F-FAD2-E9F1A77A7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1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7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1D031-EB05-7CD1-91B2-133B4AF2C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7FF4-BB33-4663-1D39-06847AA3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9588" cy="1325563"/>
          </a:xfrm>
        </p:spPr>
        <p:txBody>
          <a:bodyPr>
            <a:normAutofit/>
          </a:bodyPr>
          <a:lstStyle/>
          <a:p>
            <a:r>
              <a:rPr lang="en-US" dirty="0"/>
              <a:t>Naming Conventions</a:t>
            </a:r>
            <a:endParaRPr lang="en-US" sz="3600" dirty="0">
              <a:solidFill>
                <a:srgbClr val="414141"/>
              </a:solidFill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87E82-4697-186B-59D3-C72F617E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588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e.g., camelCase or </a:t>
            </a:r>
            <a:r>
              <a:rPr lang="en-US" sz="3500" dirty="0" err="1">
                <a:solidFill>
                  <a:srgbClr val="414141"/>
                </a:solidFill>
                <a:latin typeface="+mj-lt"/>
              </a:rPr>
              <a:t>snake_case</a:t>
            </a:r>
            <a:r>
              <a:rPr lang="en-US" sz="3500" dirty="0">
                <a:solidFill>
                  <a:srgbClr val="414141"/>
                </a:solidFill>
                <a:latin typeface="+mj-lt"/>
              </a:rPr>
              <a:t> to name objects 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embedding meaningful information in object names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using “_mat” as a suffix :: matrices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“_</a:t>
            </a:r>
            <a:r>
              <a:rPr lang="en-US" sz="3500" dirty="0" err="1">
                <a:solidFill>
                  <a:srgbClr val="414141"/>
                </a:solidFill>
                <a:latin typeface="+mj-lt"/>
              </a:rPr>
              <a:t>df</a:t>
            </a:r>
            <a:r>
              <a:rPr lang="en-US" sz="3500" dirty="0">
                <a:solidFill>
                  <a:srgbClr val="414141"/>
                </a:solidFill>
                <a:latin typeface="+mj-lt"/>
              </a:rPr>
              <a:t>” :: denote data frames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3500" dirty="0">
              <a:solidFill>
                <a:srgbClr val="41414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Descriptive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Consistent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Human readable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solidFill>
                  <a:srgbClr val="414141"/>
                </a:solidFill>
                <a:latin typeface="+mj-lt"/>
              </a:rPr>
              <a:t>Machine readable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E89D3-B62E-38F5-B43C-4FAC52E35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1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9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F180E-D9C3-BA77-A3F1-5702008BE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710-4EDB-391D-8C63-32CF9CDA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39588" cy="1325563"/>
          </a:xfrm>
        </p:spPr>
        <p:txBody>
          <a:bodyPr>
            <a:normAutofit/>
          </a:bodyPr>
          <a:lstStyle/>
          <a:p>
            <a:r>
              <a:rPr lang="en-US" dirty="0"/>
              <a:t>Data Management and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7EDC-20E8-D2FE-1717-DD3CF467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588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Store raw and derived data separately.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Maintain a data dictionary (data_description.xlsx).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Keep metadata about data source and processing.</a:t>
            </a:r>
          </a:p>
          <a:p>
            <a:r>
              <a:rPr lang="en-US" sz="3200" dirty="0">
                <a:solidFill>
                  <a:srgbClr val="414141"/>
                </a:solidFill>
                <a:latin typeface="+mj-lt"/>
              </a:rPr>
              <a:t>Backup options: Box, Google Drive, GitHub, or </a:t>
            </a:r>
            <a:r>
              <a:rPr lang="en-US" sz="3200" dirty="0" err="1">
                <a:solidFill>
                  <a:srgbClr val="414141"/>
                </a:solidFill>
                <a:latin typeface="+mj-lt"/>
              </a:rPr>
              <a:t>rsync</a:t>
            </a:r>
            <a:r>
              <a:rPr lang="en-US" sz="3200" dirty="0">
                <a:solidFill>
                  <a:srgbClr val="414141"/>
                </a:solidFill>
                <a:latin typeface="+mj-lt"/>
              </a:rPr>
              <a:t>/</a:t>
            </a:r>
            <a:r>
              <a:rPr lang="en-US" sz="3200" dirty="0" err="1">
                <a:solidFill>
                  <a:srgbClr val="414141"/>
                </a:solidFill>
                <a:latin typeface="+mj-lt"/>
              </a:rPr>
              <a:t>Backblaze</a:t>
            </a:r>
            <a:r>
              <a:rPr lang="en-US" sz="3200" dirty="0">
                <a:solidFill>
                  <a:srgbClr val="414141"/>
                </a:solidFill>
                <a:latin typeface="+mj-lt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7BF55-C4E4-0058-4FDF-6B0C0236EA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1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93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8140</TotalTime>
  <Words>468</Words>
  <Application>Microsoft Office PowerPoint</Application>
  <PresentationFormat>Widescreen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R Programming and Collaborative Science</vt:lpstr>
      <vt:lpstr>Learning Objectives</vt:lpstr>
      <vt:lpstr>Data is valuable</vt:lpstr>
      <vt:lpstr>Data management </vt:lpstr>
      <vt:lpstr>Data management</vt:lpstr>
      <vt:lpstr>Anatomy of a Working Directory</vt:lpstr>
      <vt:lpstr>Naming Conventions</vt:lpstr>
      <vt:lpstr>Naming Conventions</vt:lpstr>
      <vt:lpstr>Data Management and Backup</vt:lpstr>
      <vt:lpstr>Version Control you data and code</vt:lpstr>
      <vt:lpstr>PowerPoint Presentation</vt:lpstr>
      <vt:lpstr>Important data management and wrangling concepts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data managment</dc:title>
  <dc:creator>Pranav Sudhir Pandit</dc:creator>
  <cp:lastModifiedBy>Pranav Sudhir Pandit</cp:lastModifiedBy>
  <cp:revision>34</cp:revision>
  <dcterms:created xsi:type="dcterms:W3CDTF">2022-03-16T23:07:27Z</dcterms:created>
  <dcterms:modified xsi:type="dcterms:W3CDTF">2025-10-22T18:36:19Z</dcterms:modified>
</cp:coreProperties>
</file>