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2" r:id="rId5"/>
  </p:sldMasterIdLst>
  <p:notesMasterIdLst>
    <p:notesMasterId r:id="rId7"/>
  </p:notesMasterIdLst>
  <p:sldIdLst>
    <p:sldId id="326" r:id="rId6"/>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95" userDrawn="1">
          <p15:clr>
            <a:srgbClr val="A4A3A4"/>
          </p15:clr>
        </p15:guide>
        <p15:guide id="4" orient="horz" pos="5171" userDrawn="1">
          <p15:clr>
            <a:srgbClr val="A4A3A4"/>
          </p15:clr>
        </p15:guide>
        <p15:guide id="5" pos="2024" userDrawn="1">
          <p15:clr>
            <a:srgbClr val="A4A3A4"/>
          </p15:clr>
        </p15:guide>
        <p15:guide id="6" pos="2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5"/>
    <a:srgbClr val="FFD604"/>
    <a:srgbClr val="000000"/>
    <a:srgbClr val="282827"/>
    <a:srgbClr val="D79E4D"/>
    <a:srgbClr val="C7AC65"/>
    <a:srgbClr val="F8931A"/>
    <a:srgbClr val="666666"/>
    <a:srgbClr val="D9D9D9"/>
    <a:srgbClr val="0A3C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1" autoAdjust="0"/>
    <p:restoredTop sz="94385" autoAdjust="0"/>
  </p:normalViewPr>
  <p:slideViewPr>
    <p:cSldViewPr snapToGrid="0">
      <p:cViewPr>
        <p:scale>
          <a:sx n="81" d="100"/>
          <a:sy n="81" d="100"/>
        </p:scale>
        <p:origin x="2896" y="136"/>
      </p:cViewPr>
      <p:guideLst>
        <p:guide pos="2160"/>
        <p:guide orient="horz" pos="295"/>
        <p:guide orient="horz" pos="5171"/>
        <p:guide pos="2024"/>
        <p:guide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120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10/7/21</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dirty="0"/>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2" y="0"/>
            <a:ext cx="4563071"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 name="Title 1"/>
          <p:cNvSpPr>
            <a:spLocks noGrp="1"/>
          </p:cNvSpPr>
          <p:nvPr>
            <p:ph type="title" hasCustomPrompt="1"/>
          </p:nvPr>
        </p:nvSpPr>
        <p:spPr bwMode="white">
          <a:xfrm>
            <a:off x="3187603" y="4001500"/>
            <a:ext cx="3582388" cy="683029"/>
          </a:xfrm>
          <a:noFill/>
        </p:spPr>
        <p:txBody>
          <a:bodyPr anchor="t"/>
          <a:lstStyle>
            <a:lvl1pPr>
              <a:lnSpc>
                <a:spcPts val="1913"/>
              </a:lnSpc>
              <a:tabLst>
                <a:tab pos="161628" algn="l"/>
              </a:tabLst>
              <a:defRPr sz="18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3190639" y="4693524"/>
            <a:ext cx="3576314" cy="487680"/>
          </a:xfrm>
        </p:spPr>
        <p:txBody>
          <a:bodyPr>
            <a:noAutofit/>
          </a:bodyPr>
          <a:lstStyle>
            <a:lvl1pPr marL="0" indent="0">
              <a:buNone/>
              <a:defRPr sz="1013" b="0" i="0" cap="all" baseline="0">
                <a:solidFill>
                  <a:schemeClr val="bg1"/>
                </a:solidFill>
                <a:latin typeface="Gotham HTF Book" pitchFamily="2" charset="77"/>
              </a:defRPr>
            </a:lvl1pPr>
            <a:lvl2pPr marL="97334" indent="0">
              <a:buNone/>
              <a:defRPr sz="900" b="0">
                <a:latin typeface="+mn-lt"/>
              </a:defRPr>
            </a:lvl2pPr>
            <a:lvl3pPr marL="223242" indent="0">
              <a:buNone/>
              <a:defRPr sz="900" b="0">
                <a:latin typeface="+mn-lt"/>
              </a:defRPr>
            </a:lvl3pPr>
            <a:lvl4pPr marL="354509" indent="0">
              <a:buNone/>
              <a:defRPr sz="900" b="0">
                <a:latin typeface="+mn-lt"/>
              </a:defRPr>
            </a:lvl4pPr>
            <a:lvl5pPr marL="480417" indent="0">
              <a:buNone/>
              <a:defRPr sz="900" b="0">
                <a:latin typeface="+mn-lt"/>
              </a:defRPr>
            </a:lvl5pPr>
          </a:lstStyle>
          <a:p>
            <a:pPr lvl="0"/>
            <a:r>
              <a:rPr lang="en-US" dirty="0"/>
              <a:t>Subtitle / Date goes here</a:t>
            </a:r>
          </a:p>
        </p:txBody>
      </p:sp>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471488" y="8475136"/>
            <a:ext cx="1543050" cy="486833"/>
          </a:xfrm>
          <a:prstGeom prst="rect">
            <a:avLst/>
          </a:prstGeom>
        </p:spPr>
        <p:txBody>
          <a:bodyPr/>
          <a:lstStyle/>
          <a:p>
            <a:fld id="{C6580127-D32E-7E42-BA04-734BDF4D8D1C}" type="datetime1">
              <a:rPr lang="en-GB" smtClean="0"/>
              <a:t>07/10/2021</a:t>
            </a:fld>
            <a:endParaRPr lang="en-US"/>
          </a:p>
        </p:txBody>
      </p:sp>
      <p:sp>
        <p:nvSpPr>
          <p:cNvPr id="6" name="Footer Placeholder 5"/>
          <p:cNvSpPr>
            <a:spLocks noGrp="1"/>
          </p:cNvSpPr>
          <p:nvPr>
            <p:ph type="ftr" sz="quarter" idx="11"/>
          </p:nvPr>
        </p:nvSpPr>
        <p:spPr/>
        <p:txBody>
          <a:bodyPr/>
          <a:lstStyle/>
          <a:p>
            <a:r>
              <a:rPr lang="en-US"/>
              <a:t>An introduction to ECR</a:t>
            </a:r>
          </a:p>
        </p:txBody>
      </p:sp>
      <p:sp>
        <p:nvSpPr>
          <p:cNvPr id="7" name="Slide Number Placeholder 6"/>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426736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471488" y="8475136"/>
            <a:ext cx="1543050" cy="486833"/>
          </a:xfrm>
          <a:prstGeom prst="rect">
            <a:avLst/>
          </a:prstGeom>
        </p:spPr>
        <p:txBody>
          <a:bodyPr/>
          <a:lstStyle/>
          <a:p>
            <a:fld id="{17D6D0BA-C00B-6147-AA91-986DF7D2C874}" type="datetime1">
              <a:rPr lang="en-GB" smtClean="0"/>
              <a:t>07/10/2021</a:t>
            </a:fld>
            <a:endParaRPr lang="en-US"/>
          </a:p>
        </p:txBody>
      </p:sp>
      <p:sp>
        <p:nvSpPr>
          <p:cNvPr id="8" name="Footer Placeholder 7"/>
          <p:cNvSpPr>
            <a:spLocks noGrp="1"/>
          </p:cNvSpPr>
          <p:nvPr>
            <p:ph type="ftr" sz="quarter" idx="11"/>
          </p:nvPr>
        </p:nvSpPr>
        <p:spPr/>
        <p:txBody>
          <a:bodyPr/>
          <a:lstStyle/>
          <a:p>
            <a:r>
              <a:rPr lang="en-US"/>
              <a:t>An introduction to ECR</a:t>
            </a:r>
          </a:p>
        </p:txBody>
      </p:sp>
      <p:sp>
        <p:nvSpPr>
          <p:cNvPr id="9" name="Slide Number Placeholder 8"/>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3779676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471488" y="8475136"/>
            <a:ext cx="1543050" cy="486833"/>
          </a:xfrm>
          <a:prstGeom prst="rect">
            <a:avLst/>
          </a:prstGeom>
        </p:spPr>
        <p:txBody>
          <a:bodyPr/>
          <a:lstStyle/>
          <a:p>
            <a:fld id="{F0FED50E-F3FF-F347-ADAC-A4CC9ACFA5F3}" type="datetime1">
              <a:rPr lang="en-GB" smtClean="0"/>
              <a:t>07/10/2021</a:t>
            </a:fld>
            <a:endParaRPr lang="en-US"/>
          </a:p>
        </p:txBody>
      </p:sp>
      <p:sp>
        <p:nvSpPr>
          <p:cNvPr id="4" name="Footer Placeholder 3"/>
          <p:cNvSpPr>
            <a:spLocks noGrp="1"/>
          </p:cNvSpPr>
          <p:nvPr>
            <p:ph type="ftr" sz="quarter" idx="11"/>
          </p:nvPr>
        </p:nvSpPr>
        <p:spPr/>
        <p:txBody>
          <a:bodyPr/>
          <a:lstStyle/>
          <a:p>
            <a:r>
              <a:rPr lang="en-US"/>
              <a:t>An introduction to ECR</a:t>
            </a:r>
          </a:p>
        </p:txBody>
      </p:sp>
      <p:sp>
        <p:nvSpPr>
          <p:cNvPr id="5" name="Slide Number Placeholder 4"/>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2286108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1488" y="8475136"/>
            <a:ext cx="1543050" cy="486833"/>
          </a:xfrm>
          <a:prstGeom prst="rect">
            <a:avLst/>
          </a:prstGeom>
        </p:spPr>
        <p:txBody>
          <a:bodyPr/>
          <a:lstStyle/>
          <a:p>
            <a:fld id="{ED93EDB6-4C6C-2649-B2D9-46F441831436}" type="datetime1">
              <a:rPr lang="en-GB" smtClean="0"/>
              <a:t>07/10/2021</a:t>
            </a:fld>
            <a:endParaRPr lang="en-US"/>
          </a:p>
        </p:txBody>
      </p:sp>
      <p:sp>
        <p:nvSpPr>
          <p:cNvPr id="3" name="Footer Placeholder 2"/>
          <p:cNvSpPr>
            <a:spLocks noGrp="1"/>
          </p:cNvSpPr>
          <p:nvPr>
            <p:ph type="ftr" sz="quarter" idx="11"/>
          </p:nvPr>
        </p:nvSpPr>
        <p:spPr/>
        <p:txBody>
          <a:bodyPr/>
          <a:lstStyle/>
          <a:p>
            <a:r>
              <a:rPr lang="en-US"/>
              <a:t>An introduction to ECR</a:t>
            </a:r>
          </a:p>
        </p:txBody>
      </p:sp>
      <p:sp>
        <p:nvSpPr>
          <p:cNvPr id="4" name="Slide Number Placeholder 3"/>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109727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471488" y="8475136"/>
            <a:ext cx="1543050" cy="486833"/>
          </a:xfrm>
          <a:prstGeom prst="rect">
            <a:avLst/>
          </a:prstGeom>
        </p:spPr>
        <p:txBody>
          <a:bodyPr/>
          <a:lstStyle/>
          <a:p>
            <a:fld id="{78936BF8-3386-BA46-A699-A1094078DCB2}" type="datetime1">
              <a:rPr lang="en-GB" smtClean="0"/>
              <a:t>07/10/2021</a:t>
            </a:fld>
            <a:endParaRPr lang="en-US"/>
          </a:p>
        </p:txBody>
      </p:sp>
      <p:sp>
        <p:nvSpPr>
          <p:cNvPr id="6" name="Footer Placeholder 5"/>
          <p:cNvSpPr>
            <a:spLocks noGrp="1"/>
          </p:cNvSpPr>
          <p:nvPr>
            <p:ph type="ftr" sz="quarter" idx="11"/>
          </p:nvPr>
        </p:nvSpPr>
        <p:spPr/>
        <p:txBody>
          <a:bodyPr/>
          <a:lstStyle/>
          <a:p>
            <a:r>
              <a:rPr lang="en-US"/>
              <a:t>An introduction to ECR</a:t>
            </a:r>
          </a:p>
        </p:txBody>
      </p:sp>
      <p:sp>
        <p:nvSpPr>
          <p:cNvPr id="7" name="Slide Number Placeholder 6"/>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1342739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471488" y="8475136"/>
            <a:ext cx="1543050" cy="486833"/>
          </a:xfrm>
          <a:prstGeom prst="rect">
            <a:avLst/>
          </a:prstGeom>
        </p:spPr>
        <p:txBody>
          <a:bodyPr/>
          <a:lstStyle/>
          <a:p>
            <a:fld id="{4E950719-8297-9641-83E3-09C38FA2C288}" type="datetime1">
              <a:rPr lang="en-GB" smtClean="0"/>
              <a:t>07/10/2021</a:t>
            </a:fld>
            <a:endParaRPr lang="en-US"/>
          </a:p>
        </p:txBody>
      </p:sp>
      <p:sp>
        <p:nvSpPr>
          <p:cNvPr id="6" name="Footer Placeholder 5"/>
          <p:cNvSpPr>
            <a:spLocks noGrp="1"/>
          </p:cNvSpPr>
          <p:nvPr>
            <p:ph type="ftr" sz="quarter" idx="11"/>
          </p:nvPr>
        </p:nvSpPr>
        <p:spPr/>
        <p:txBody>
          <a:bodyPr/>
          <a:lstStyle/>
          <a:p>
            <a:r>
              <a:rPr lang="en-US"/>
              <a:t>An introduction to ECR</a:t>
            </a:r>
          </a:p>
        </p:txBody>
      </p:sp>
      <p:sp>
        <p:nvSpPr>
          <p:cNvPr id="7" name="Slide Number Placeholder 6"/>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3551905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471488" y="8475136"/>
            <a:ext cx="1543050" cy="486833"/>
          </a:xfrm>
          <a:prstGeom prst="rect">
            <a:avLst/>
          </a:prstGeom>
        </p:spPr>
        <p:txBody>
          <a:bodyPr/>
          <a:lstStyle/>
          <a:p>
            <a:fld id="{1B9C95A5-1D87-6847-A64D-62ACFC726002}" type="datetime1">
              <a:rPr lang="en-GB" smtClean="0"/>
              <a:t>07/10/2021</a:t>
            </a:fld>
            <a:endParaRPr lang="en-US"/>
          </a:p>
        </p:txBody>
      </p:sp>
      <p:sp>
        <p:nvSpPr>
          <p:cNvPr id="5" name="Footer Placeholder 4"/>
          <p:cNvSpPr>
            <a:spLocks noGrp="1"/>
          </p:cNvSpPr>
          <p:nvPr>
            <p:ph type="ftr" sz="quarter" idx="11"/>
          </p:nvPr>
        </p:nvSpPr>
        <p:spPr/>
        <p:txBody>
          <a:bodyPr/>
          <a:lstStyle/>
          <a:p>
            <a:r>
              <a:rPr lang="en-US"/>
              <a:t>An introduction to ECR</a:t>
            </a:r>
          </a:p>
        </p:txBody>
      </p:sp>
      <p:sp>
        <p:nvSpPr>
          <p:cNvPr id="6" name="Slide Number Placeholder 5"/>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3060891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471488" y="8475136"/>
            <a:ext cx="1543050" cy="486833"/>
          </a:xfrm>
          <a:prstGeom prst="rect">
            <a:avLst/>
          </a:prstGeom>
        </p:spPr>
        <p:txBody>
          <a:bodyPr/>
          <a:lstStyle/>
          <a:p>
            <a:fld id="{5590AF24-3E86-7343-BD05-CAC0A876C08D}" type="datetime1">
              <a:rPr lang="en-GB" smtClean="0"/>
              <a:t>07/10/2021</a:t>
            </a:fld>
            <a:endParaRPr lang="en-US"/>
          </a:p>
        </p:txBody>
      </p:sp>
      <p:sp>
        <p:nvSpPr>
          <p:cNvPr id="5" name="Footer Placeholder 4"/>
          <p:cNvSpPr>
            <a:spLocks noGrp="1"/>
          </p:cNvSpPr>
          <p:nvPr>
            <p:ph type="ftr" sz="quarter" idx="11"/>
          </p:nvPr>
        </p:nvSpPr>
        <p:spPr/>
        <p:txBody>
          <a:bodyPr/>
          <a:lstStyle/>
          <a:p>
            <a:r>
              <a:rPr lang="en-US"/>
              <a:t>An introduction to ECR</a:t>
            </a:r>
          </a:p>
        </p:txBody>
      </p:sp>
      <p:sp>
        <p:nvSpPr>
          <p:cNvPr id="6" name="Slide Number Placeholder 5"/>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179717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nchor="b"/>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296863" y="1820864"/>
            <a:ext cx="6264276" cy="6819900"/>
          </a:xfrm>
          <a:prstGeom prst="rect">
            <a:avLst/>
          </a:prstGeom>
        </p:spPr>
        <p:txBody>
          <a:bodyPr vert="horz" lIns="73152" tIns="0" rIns="73152" bIns="73152" rtlCol="0">
            <a:noAutofit/>
          </a:bodyPr>
          <a:lstStyle>
            <a:lvl2pPr marL="97334" indent="-97334">
              <a:spcBef>
                <a:spcPts val="338"/>
              </a:spcBef>
              <a:defRPr/>
            </a:lvl2pPr>
            <a:lvl3pPr marL="227707" indent="-97334">
              <a:defRPr/>
            </a:lvl3pPr>
            <a:lvl4pPr marL="351830" indent="-91976">
              <a:defRPr/>
            </a:lvl4pPr>
            <a:lvl5pPr marL="482203" indent="-9822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296863" y="468314"/>
            <a:ext cx="6264276" cy="480432"/>
          </a:xfrm>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6863" y="468313"/>
            <a:ext cx="6264276" cy="477463"/>
          </a:xfrm>
          <a:noFill/>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24CE4-8100-BD40-800B-77957FEC1B03}" type="datetime1">
              <a:rPr lang="en-GB" smtClean="0"/>
              <a:t>07/10/2021</a:t>
            </a:fld>
            <a:endParaRPr lang="en-US"/>
          </a:p>
        </p:txBody>
      </p:sp>
      <p:sp>
        <p:nvSpPr>
          <p:cNvPr id="3" name="Footer Placeholder 2"/>
          <p:cNvSpPr>
            <a:spLocks noGrp="1"/>
          </p:cNvSpPr>
          <p:nvPr>
            <p:ph type="ftr" sz="quarter" idx="11"/>
          </p:nvPr>
        </p:nvSpPr>
        <p:spPr/>
        <p:txBody>
          <a:bodyPr/>
          <a:lstStyle/>
          <a:p>
            <a:r>
              <a:rPr lang="en-US"/>
              <a:t>An introduction to ECR</a:t>
            </a:r>
          </a:p>
        </p:txBody>
      </p:sp>
      <p:sp>
        <p:nvSpPr>
          <p:cNvPr id="4" name="Slide Number Placeholder 3"/>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179302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A649FD-29AD-974C-AAA0-C65461D091B1}" type="datetime1">
              <a:rPr lang="en-GB" smtClean="0"/>
              <a:t>07/10/2021</a:t>
            </a:fld>
            <a:endParaRPr lang="en-GB"/>
          </a:p>
        </p:txBody>
      </p:sp>
      <p:sp>
        <p:nvSpPr>
          <p:cNvPr id="5" name="Footer Placeholder 4"/>
          <p:cNvSpPr>
            <a:spLocks noGrp="1"/>
          </p:cNvSpPr>
          <p:nvPr>
            <p:ph type="ftr" sz="quarter" idx="11"/>
          </p:nvPr>
        </p:nvSpPr>
        <p:spPr/>
        <p:txBody>
          <a:bodyPr/>
          <a:lstStyle/>
          <a:p>
            <a:r>
              <a:rPr lang="en-GB"/>
              <a:t>An introduction to ECR</a:t>
            </a:r>
          </a:p>
        </p:txBody>
      </p:sp>
      <p:sp>
        <p:nvSpPr>
          <p:cNvPr id="6" name="Slide Number Placeholder 5"/>
          <p:cNvSpPr>
            <a:spLocks noGrp="1"/>
          </p:cNvSpPr>
          <p:nvPr>
            <p:ph type="sldNum" sz="quarter" idx="12"/>
          </p:nvPr>
        </p:nvSpPr>
        <p:spPr/>
        <p:txBody>
          <a:bodyPr/>
          <a:lstStyle/>
          <a:p>
            <a:fld id="{899868A4-F001-44B5-A3A0-1E76CD287C01}" type="slidenum">
              <a:rPr lang="en-GB" smtClean="0"/>
              <a:t>‹#›</a:t>
            </a:fld>
            <a:endParaRPr lang="en-GB"/>
          </a:p>
        </p:txBody>
      </p:sp>
    </p:spTree>
    <p:extLst>
      <p:ext uri="{BB962C8B-B14F-4D97-AF65-F5344CB8AC3E}">
        <p14:creationId xmlns:p14="http://schemas.microsoft.com/office/powerpoint/2010/main" val="33168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471488" y="8475136"/>
            <a:ext cx="1543050" cy="486833"/>
          </a:xfrm>
          <a:prstGeom prst="rect">
            <a:avLst/>
          </a:prstGeom>
        </p:spPr>
        <p:txBody>
          <a:bodyPr/>
          <a:lstStyle/>
          <a:p>
            <a:fld id="{EFF5CBF0-5CA0-4E45-A968-940FCB3452C4}" type="datetime1">
              <a:rPr lang="en-GB" smtClean="0"/>
              <a:t>07/10/2021</a:t>
            </a:fld>
            <a:endParaRPr lang="en-US"/>
          </a:p>
        </p:txBody>
      </p:sp>
      <p:sp>
        <p:nvSpPr>
          <p:cNvPr id="5" name="Footer Placeholder 4"/>
          <p:cNvSpPr>
            <a:spLocks noGrp="1"/>
          </p:cNvSpPr>
          <p:nvPr>
            <p:ph type="ftr" sz="quarter" idx="11"/>
          </p:nvPr>
        </p:nvSpPr>
        <p:spPr/>
        <p:txBody>
          <a:bodyPr/>
          <a:lstStyle/>
          <a:p>
            <a:r>
              <a:rPr lang="en-US"/>
              <a:t>An introduction to ECR</a:t>
            </a:r>
          </a:p>
        </p:txBody>
      </p:sp>
      <p:sp>
        <p:nvSpPr>
          <p:cNvPr id="6" name="Slide Number Placeholder 5"/>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226703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471488" y="8475136"/>
            <a:ext cx="1543050" cy="486833"/>
          </a:xfrm>
          <a:prstGeom prst="rect">
            <a:avLst/>
          </a:prstGeom>
        </p:spPr>
        <p:txBody>
          <a:bodyPr/>
          <a:lstStyle/>
          <a:p>
            <a:fld id="{BEEF2699-9E2B-9E43-B2B6-496150F72A1A}" type="datetime1">
              <a:rPr lang="en-GB" smtClean="0"/>
              <a:t>07/10/2021</a:t>
            </a:fld>
            <a:endParaRPr lang="en-US"/>
          </a:p>
        </p:txBody>
      </p:sp>
      <p:sp>
        <p:nvSpPr>
          <p:cNvPr id="5" name="Footer Placeholder 4"/>
          <p:cNvSpPr>
            <a:spLocks noGrp="1"/>
          </p:cNvSpPr>
          <p:nvPr>
            <p:ph type="ftr" sz="quarter" idx="11"/>
          </p:nvPr>
        </p:nvSpPr>
        <p:spPr/>
        <p:txBody>
          <a:bodyPr/>
          <a:lstStyle/>
          <a:p>
            <a:r>
              <a:rPr lang="en-US"/>
              <a:t>An introduction to ECR</a:t>
            </a:r>
          </a:p>
        </p:txBody>
      </p:sp>
      <p:sp>
        <p:nvSpPr>
          <p:cNvPr id="6" name="Slide Number Placeholder 5"/>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223793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71488" y="8475136"/>
            <a:ext cx="1543050" cy="486833"/>
          </a:xfrm>
          <a:prstGeom prst="rect">
            <a:avLst/>
          </a:prstGeom>
        </p:spPr>
        <p:txBody>
          <a:bodyPr/>
          <a:lstStyle/>
          <a:p>
            <a:fld id="{25B6E594-E7AA-8F40-B4F3-5D559C362088}" type="datetime1">
              <a:rPr lang="en-GB" smtClean="0"/>
              <a:t>07/10/2021</a:t>
            </a:fld>
            <a:endParaRPr lang="en-US"/>
          </a:p>
        </p:txBody>
      </p:sp>
      <p:sp>
        <p:nvSpPr>
          <p:cNvPr id="5" name="Footer Placeholder 4"/>
          <p:cNvSpPr>
            <a:spLocks noGrp="1"/>
          </p:cNvSpPr>
          <p:nvPr>
            <p:ph type="ftr" sz="quarter" idx="11"/>
          </p:nvPr>
        </p:nvSpPr>
        <p:spPr/>
        <p:txBody>
          <a:bodyPr/>
          <a:lstStyle/>
          <a:p>
            <a:r>
              <a:rPr lang="en-US"/>
              <a:t>An introduction to ECR</a:t>
            </a:r>
          </a:p>
        </p:txBody>
      </p:sp>
      <p:sp>
        <p:nvSpPr>
          <p:cNvPr id="6" name="Slide Number Placeholder 5"/>
          <p:cNvSpPr>
            <a:spLocks noGrp="1"/>
          </p:cNvSpPr>
          <p:nvPr>
            <p:ph type="sldNum" sz="quarter" idx="12"/>
          </p:nvPr>
        </p:nvSpPr>
        <p:spPr/>
        <p:txBody>
          <a:bodyPr/>
          <a:lstStyle/>
          <a:p>
            <a:fld id="{7E260360-B404-C844-8651-31E0380F9243}" type="slidenum">
              <a:rPr lang="en-US" smtClean="0"/>
              <a:t>‹#›</a:t>
            </a:fld>
            <a:endParaRPr lang="en-US"/>
          </a:p>
        </p:txBody>
      </p:sp>
    </p:spTree>
    <p:extLst>
      <p:ext uri="{BB962C8B-B14F-4D97-AF65-F5344CB8AC3E}">
        <p14:creationId xmlns:p14="http://schemas.microsoft.com/office/powerpoint/2010/main" val="3429461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864" y="468314"/>
            <a:ext cx="6264277" cy="475615"/>
          </a:xfrm>
          <a:prstGeom prst="rect">
            <a:avLst/>
          </a:prstGeom>
          <a:noFill/>
        </p:spPr>
        <p:txBody>
          <a:bodyPr vert="horz" lIns="72000" tIns="54000" rIns="72000" bIns="36000" rtlCol="0" anchor="b" anchorCtr="0">
            <a:noAutofit/>
          </a:bodyPr>
          <a:lstStyle/>
          <a:p>
            <a:r>
              <a:rPr lang="en-US" dirty="0"/>
              <a:t>CLICK TO ADD TITLE</a:t>
            </a:r>
          </a:p>
        </p:txBody>
      </p:sp>
      <p:sp>
        <p:nvSpPr>
          <p:cNvPr id="3" name="Text Placeholder 2"/>
          <p:cNvSpPr>
            <a:spLocks noGrp="1"/>
          </p:cNvSpPr>
          <p:nvPr>
            <p:ph type="body" idx="1"/>
          </p:nvPr>
        </p:nvSpPr>
        <p:spPr>
          <a:xfrm>
            <a:off x="296863" y="1820863"/>
            <a:ext cx="6264276" cy="6819900"/>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214909" y="877824"/>
            <a:ext cx="6428184" cy="7315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algn="ctr"/>
            <a:endParaRPr lang="en-US" sz="1013"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5242659" y="8531567"/>
            <a:ext cx="1543050" cy="486833"/>
          </a:xfrm>
          <a:prstGeom prst="rect">
            <a:avLst/>
          </a:prstGeom>
        </p:spPr>
        <p:txBody>
          <a:bodyPr vert="horz" lIns="91440" tIns="45720" rIns="91440" bIns="45720" rtlCol="0" anchor="ctr"/>
          <a:lstStyle>
            <a:lvl1pPr algn="r">
              <a:defRPr sz="591">
                <a:solidFill>
                  <a:schemeClr val="bg1"/>
                </a:solidFill>
              </a:defRPr>
            </a:lvl1pPr>
          </a:lstStyle>
          <a:p>
            <a:fld id="{01EC1BC0-C4E4-1248-9539-942F5F23DC83}" type="slidenum">
              <a:rPr lang="en-US" smtClean="0"/>
              <a:pPr/>
              <a:t>‹#›</a:t>
            </a:fld>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 id="2147483694" r:id="rId5"/>
    <p:sldLayoutId id="21474836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p:titleStyle>
    <p:bodyStyle>
      <a:lvl1pPr marL="0" indent="0" algn="l" defTabSz="514350" rtl="0" eaLnBrk="1" latinLnBrk="0" hangingPunct="1">
        <a:lnSpc>
          <a:spcPct val="100000"/>
        </a:lnSpc>
        <a:spcBef>
          <a:spcPts val="675"/>
        </a:spcBef>
        <a:spcAft>
          <a:spcPts val="169"/>
        </a:spcAft>
        <a:buClr>
          <a:schemeClr val="tx1"/>
        </a:buClr>
        <a:buSzPct val="100000"/>
        <a:buFont typeface="Arial" panose="020B0604020202020204" pitchFamily="34" charset="0"/>
        <a:buNone/>
        <a:defRPr sz="1125" b="0" i="0" kern="1200">
          <a:solidFill>
            <a:schemeClr val="bg1"/>
          </a:solidFill>
          <a:latin typeface="Gotham HTF Book" pitchFamily="2" charset="77"/>
          <a:ea typeface="+mn-ea"/>
          <a:cs typeface="Arial" pitchFamily="34" charset="0"/>
        </a:defRPr>
      </a:lvl1pPr>
      <a:lvl2pPr marL="97334" indent="-97334" algn="l" defTabSz="514350" rtl="0" eaLnBrk="1" latinLnBrk="0" hangingPunct="1">
        <a:lnSpc>
          <a:spcPct val="100000"/>
        </a:lnSpc>
        <a:spcBef>
          <a:spcPts val="0"/>
        </a:spcBef>
        <a:spcAft>
          <a:spcPts val="169"/>
        </a:spcAft>
        <a:buClr>
          <a:schemeClr val="accent2"/>
        </a:buClr>
        <a:buFont typeface="Arial" pitchFamily="34" charset="0"/>
        <a:buChar char="•"/>
        <a:defRPr sz="1013" b="0" i="0" kern="1200">
          <a:solidFill>
            <a:schemeClr val="bg1"/>
          </a:solidFill>
          <a:latin typeface="Gotham HTF Book" pitchFamily="2" charset="77"/>
          <a:ea typeface="+mn-ea"/>
          <a:cs typeface="Arial" pitchFamily="34" charset="0"/>
        </a:defRPr>
      </a:lvl2pPr>
      <a:lvl3pPr marL="227707" indent="-97334" algn="l" defTabSz="514350" rtl="0" eaLnBrk="1" latinLnBrk="0" hangingPunct="1">
        <a:lnSpc>
          <a:spcPct val="100000"/>
        </a:lnSpc>
        <a:spcBef>
          <a:spcPts val="0"/>
        </a:spcBef>
        <a:spcAft>
          <a:spcPts val="169"/>
        </a:spcAft>
        <a:buClr>
          <a:schemeClr val="accent2"/>
        </a:buClr>
        <a:buSzPct val="112000"/>
        <a:buFont typeface="Arial" panose="020B0604020202020204" pitchFamily="34" charset="0"/>
        <a:buChar char="◦"/>
        <a:defRPr sz="900" b="0" i="0" kern="1200">
          <a:solidFill>
            <a:schemeClr val="bg1"/>
          </a:solidFill>
          <a:latin typeface="Gotham HTF Book" pitchFamily="2" charset="77"/>
          <a:ea typeface="+mn-ea"/>
          <a:cs typeface="Arial" pitchFamily="34" charset="0"/>
        </a:defRPr>
      </a:lvl3pPr>
      <a:lvl4pPr marL="351830" indent="-91976" algn="l" defTabSz="514350" rtl="0" eaLnBrk="1" latinLnBrk="0" hangingPunct="1">
        <a:lnSpc>
          <a:spcPct val="100000"/>
        </a:lnSpc>
        <a:spcBef>
          <a:spcPts val="0"/>
        </a:spcBef>
        <a:spcAft>
          <a:spcPts val="169"/>
        </a:spcAft>
        <a:buClr>
          <a:schemeClr val="accent2"/>
        </a:buClr>
        <a:buFont typeface="Arial" pitchFamily="34" charset="0"/>
        <a:buChar char="•"/>
        <a:defRPr sz="788" b="0" i="0" kern="1200">
          <a:solidFill>
            <a:schemeClr val="bg1"/>
          </a:solidFill>
          <a:latin typeface="Gotham HTF Book" pitchFamily="2" charset="77"/>
          <a:ea typeface="+mn-ea"/>
          <a:cs typeface="Arial" pitchFamily="34" charset="0"/>
        </a:defRPr>
      </a:lvl4pPr>
      <a:lvl5pPr marL="482203" indent="-98227" algn="l" defTabSz="514350" rtl="0" eaLnBrk="1" latinLnBrk="0" hangingPunct="1">
        <a:lnSpc>
          <a:spcPct val="100000"/>
        </a:lnSpc>
        <a:spcBef>
          <a:spcPts val="0"/>
        </a:spcBef>
        <a:spcAft>
          <a:spcPts val="169"/>
        </a:spcAft>
        <a:buClr>
          <a:schemeClr val="accent2"/>
        </a:buClr>
        <a:buFont typeface="Arial" pitchFamily="34" charset="0"/>
        <a:buChar char="-"/>
        <a:defRPr sz="675" b="0" i="0" kern="1200">
          <a:solidFill>
            <a:schemeClr val="bg1"/>
          </a:solidFill>
          <a:latin typeface="Gotham HTF Book" pitchFamily="2" charset="77"/>
          <a:ea typeface="+mn-ea"/>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4320" userDrawn="1">
          <p15:clr>
            <a:srgbClr val="F26B43"/>
          </p15:clr>
        </p15:guide>
        <p15:guide id="4" pos="476" userDrawn="1">
          <p15:clr>
            <a:srgbClr val="F26B43"/>
          </p15:clr>
        </p15:guide>
        <p15:guide id="5" pos="961" userDrawn="1">
          <p15:clr>
            <a:srgbClr val="F26B43"/>
          </p15:clr>
        </p15:guide>
        <p15:guide id="6" pos="1446" userDrawn="1">
          <p15:clr>
            <a:srgbClr val="F26B43"/>
          </p15:clr>
        </p15:guide>
        <p15:guide id="7" pos="1918" userDrawn="1">
          <p15:clr>
            <a:srgbClr val="F26B43"/>
          </p15:clr>
        </p15:guide>
        <p15:guide id="8" pos="2415" userDrawn="1">
          <p15:clr>
            <a:srgbClr val="F26B43"/>
          </p15:clr>
        </p15:guide>
        <p15:guide id="9" pos="2874" userDrawn="1">
          <p15:clr>
            <a:srgbClr val="F26B43"/>
          </p15:clr>
        </p15:guide>
        <p15:guide id="10" pos="3359" userDrawn="1">
          <p15:clr>
            <a:srgbClr val="F26B43"/>
          </p15:clr>
        </p15:guide>
        <p15:guide id="11" pos="3844" userDrawn="1">
          <p15:clr>
            <a:srgbClr val="F26B43"/>
          </p15:clr>
        </p15:guide>
        <p15:guide id="12" orient="horz" pos="1147" userDrawn="1">
          <p15:clr>
            <a:srgbClr val="F26B43"/>
          </p15:clr>
        </p15:guide>
        <p15:guide id="13" orient="horz" pos="2305" userDrawn="1">
          <p15:clr>
            <a:srgbClr val="F26B43"/>
          </p15:clr>
        </p15:guide>
        <p15:guide id="14" orient="horz" pos="3455" userDrawn="1">
          <p15:clr>
            <a:srgbClr val="F26B43"/>
          </p15:clr>
        </p15:guide>
        <p15:guide id="15" orient="horz" pos="4604" userDrawn="1">
          <p15:clr>
            <a:srgbClr val="F26B43"/>
          </p15:clr>
        </p15:guide>
        <p15:guide id="16" orient="horz" pos="5760" userDrawn="1">
          <p15:clr>
            <a:srgbClr val="F26B43"/>
          </p15:clr>
        </p15:guide>
        <p15:guide id="17" orient="horz" userDrawn="1">
          <p15:clr>
            <a:srgbClr val="F26B43"/>
          </p15:clr>
        </p15:guide>
        <p15:guide id="18" orient="horz" pos="544" userDrawn="1">
          <p15:clr>
            <a:srgbClr val="F26B43"/>
          </p15:clr>
        </p15:guide>
        <p15:guide id="19" pos="187" userDrawn="1">
          <p15:clr>
            <a:srgbClr val="F26B43"/>
          </p15:clr>
        </p15:guide>
        <p15:guide id="20" pos="4133" userDrawn="1">
          <p15:clr>
            <a:srgbClr val="F26B43"/>
          </p15:clr>
        </p15:guide>
        <p15:guide id="21" orient="horz" pos="5443" userDrawn="1">
          <p15:clr>
            <a:srgbClr val="F26B43"/>
          </p15:clr>
        </p15:guide>
        <p15:guide id="22" orient="horz" pos="29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574095" y="8544411"/>
            <a:ext cx="2314575" cy="486833"/>
          </a:xfrm>
          <a:prstGeom prst="rect">
            <a:avLst/>
          </a:prstGeom>
        </p:spPr>
        <p:txBody>
          <a:bodyPr vert="horz" lIns="91440" tIns="45720" rIns="91440" bIns="45720" rtlCol="0" anchor="ctr"/>
          <a:lstStyle>
            <a:lvl1pPr algn="l">
              <a:defRPr sz="800" b="0" i="0">
                <a:solidFill>
                  <a:srgbClr val="000000"/>
                </a:solidFill>
                <a:latin typeface="Gotham HTF Book" pitchFamily="2" charset="77"/>
              </a:defRPr>
            </a:lvl1pPr>
          </a:lstStyle>
          <a:p>
            <a:r>
              <a:rPr lang="en-US"/>
              <a:t>An introduction to ECR</a:t>
            </a:r>
          </a:p>
        </p:txBody>
      </p:sp>
      <p:sp>
        <p:nvSpPr>
          <p:cNvPr id="6" name="Slide Number Placeholder 5"/>
          <p:cNvSpPr>
            <a:spLocks noGrp="1"/>
          </p:cNvSpPr>
          <p:nvPr>
            <p:ph type="sldNum" sz="quarter" idx="4"/>
          </p:nvPr>
        </p:nvSpPr>
        <p:spPr>
          <a:xfrm>
            <a:off x="4760334" y="8544411"/>
            <a:ext cx="1543050" cy="486833"/>
          </a:xfrm>
          <a:prstGeom prst="rect">
            <a:avLst/>
          </a:prstGeom>
        </p:spPr>
        <p:txBody>
          <a:bodyPr vert="horz" lIns="91440" tIns="45720" rIns="91440" bIns="45720" rtlCol="0" anchor="ctr"/>
          <a:lstStyle>
            <a:lvl1pPr algn="r">
              <a:defRPr sz="800" b="0" i="0">
                <a:solidFill>
                  <a:srgbClr val="000000"/>
                </a:solidFill>
                <a:latin typeface="Gotham HTF Book" pitchFamily="2" charset="77"/>
              </a:defRPr>
            </a:lvl1pPr>
          </a:lstStyle>
          <a:p>
            <a:fld id="{7E260360-B404-C844-8651-31E0380F9243}" type="slidenum">
              <a:rPr lang="en-US" smtClean="0"/>
              <a:pPr/>
              <a:t>‹#›</a:t>
            </a:fld>
            <a:endParaRPr lang="en-US"/>
          </a:p>
        </p:txBody>
      </p:sp>
    </p:spTree>
    <p:extLst>
      <p:ext uri="{BB962C8B-B14F-4D97-AF65-F5344CB8AC3E}">
        <p14:creationId xmlns:p14="http://schemas.microsoft.com/office/powerpoint/2010/main" val="153033203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dt="0"/>
  <p:txStyles>
    <p:titleStyle>
      <a:lvl1pPr algn="l" defTabSz="685800" rtl="0" eaLnBrk="1" latinLnBrk="0" hangingPunct="1">
        <a:lnSpc>
          <a:spcPct val="90000"/>
        </a:lnSpc>
        <a:spcBef>
          <a:spcPct val="0"/>
        </a:spcBef>
        <a:buNone/>
        <a:defRPr sz="3300" kern="1200">
          <a:solidFill>
            <a:schemeClr val="tx1"/>
          </a:solidFill>
          <a:latin typeface="Gotham HTF Book" pitchFamily="2" charset="77"/>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Gotham HTF Book"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Gotham HTF Book" pitchFamily="2" charset="77"/>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Gotham HTF Book" pitchFamily="2" charset="77"/>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otham HTF Book" pitchFamily="2" charset="77"/>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Gotham HTF Book" pitchFamily="2" charset="77"/>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4">
          <p15:clr>
            <a:srgbClr val="F26B43"/>
          </p15:clr>
        </p15:guide>
        <p15:guide id="2" pos="3906">
          <p15:clr>
            <a:srgbClr val="F26B43"/>
          </p15:clr>
        </p15:guide>
        <p15:guide id="3" orient="horz" pos="204">
          <p15:clr>
            <a:srgbClr val="F26B43"/>
          </p15:clr>
        </p15:guide>
        <p15:guide id="4" orient="horz" pos="555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0F548AEF-46F8-564A-91FA-CFB9A5F3EA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36899">
            <a:off x="1363421" y="982376"/>
            <a:ext cx="4459802" cy="1676555"/>
          </a:xfrm>
          <a:prstGeom prst="rect">
            <a:avLst/>
          </a:prstGeom>
        </p:spPr>
      </p:pic>
      <p:pic>
        <p:nvPicPr>
          <p:cNvPr id="19" name="Picture 18">
            <a:extLst>
              <a:ext uri="{FF2B5EF4-FFF2-40B4-BE49-F238E27FC236}">
                <a16:creationId xmlns:a16="http://schemas.microsoft.com/office/drawing/2014/main" id="{8B21E561-CB8A-5E44-8667-9B2C37841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474" y="2116518"/>
            <a:ext cx="516200" cy="404357"/>
          </a:xfrm>
          <a:prstGeom prst="rect">
            <a:avLst/>
          </a:prstGeom>
        </p:spPr>
      </p:pic>
      <p:sp>
        <p:nvSpPr>
          <p:cNvPr id="5" name="Footer Placeholder 4">
            <a:extLst>
              <a:ext uri="{FF2B5EF4-FFF2-40B4-BE49-F238E27FC236}">
                <a16:creationId xmlns:a16="http://schemas.microsoft.com/office/drawing/2014/main" id="{C61F8F42-6C84-A249-9376-B09F7C2D01D0}"/>
              </a:ext>
            </a:extLst>
          </p:cNvPr>
          <p:cNvSpPr>
            <a:spLocks noGrp="1"/>
          </p:cNvSpPr>
          <p:nvPr>
            <p:ph type="ftr" sz="quarter" idx="11"/>
          </p:nvPr>
        </p:nvSpPr>
        <p:spPr>
          <a:xfrm>
            <a:off x="574095" y="8544411"/>
            <a:ext cx="2314575" cy="486833"/>
          </a:xfrm>
        </p:spPr>
        <p:txBody>
          <a:bodyPr/>
          <a:lstStyle/>
          <a:p>
            <a:r>
              <a:rPr lang="en-US" dirty="0"/>
              <a:t>ECAP on a page v10</a:t>
            </a:r>
          </a:p>
        </p:txBody>
      </p:sp>
      <p:pic>
        <p:nvPicPr>
          <p:cNvPr id="7" name="Picture 6">
            <a:extLst>
              <a:ext uri="{FF2B5EF4-FFF2-40B4-BE49-F238E27FC236}">
                <a16:creationId xmlns:a16="http://schemas.microsoft.com/office/drawing/2014/main" id="{921BA4C6-8EEF-7A40-80AE-AC936DC5F64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157" t="25421" r="26159" b="18038"/>
          <a:stretch/>
        </p:blipFill>
        <p:spPr>
          <a:xfrm>
            <a:off x="649686" y="224656"/>
            <a:ext cx="727885" cy="1218460"/>
          </a:xfrm>
          <a:prstGeom prst="rect">
            <a:avLst/>
          </a:prstGeom>
        </p:spPr>
      </p:pic>
      <p:sp>
        <p:nvSpPr>
          <p:cNvPr id="107" name="Rectangle 106">
            <a:extLst>
              <a:ext uri="{FF2B5EF4-FFF2-40B4-BE49-F238E27FC236}">
                <a16:creationId xmlns:a16="http://schemas.microsoft.com/office/drawing/2014/main" id="{EC0D8717-080C-DA49-954C-DF2E1B2E9547}"/>
              </a:ext>
            </a:extLst>
          </p:cNvPr>
          <p:cNvSpPr/>
          <p:nvPr/>
        </p:nvSpPr>
        <p:spPr>
          <a:xfrm>
            <a:off x="653142" y="7451991"/>
            <a:ext cx="5547633" cy="523220"/>
          </a:xfrm>
          <a:prstGeom prst="rect">
            <a:avLst/>
          </a:prstGeom>
        </p:spPr>
        <p:txBody>
          <a:bodyPr wrap="square">
            <a:spAutoFit/>
          </a:bodyPr>
          <a:lstStyle/>
          <a:p>
            <a:pPr algn="ctr">
              <a:spcBef>
                <a:spcPts val="600"/>
              </a:spcBef>
              <a:spcAft>
                <a:spcPts val="600"/>
              </a:spcAft>
            </a:pPr>
            <a:r>
              <a:rPr lang="en-GB" sz="1400" dirty="0">
                <a:solidFill>
                  <a:schemeClr val="bg1"/>
                </a:solidFill>
                <a:latin typeface="Gotham HTF Book" pitchFamily="2" charset="77"/>
                <a:cs typeface="Arial" pitchFamily="34" charset="0"/>
              </a:rPr>
              <a:t>Autonomous | Censorship Resistant | Governance-Free |</a:t>
            </a:r>
            <a:br>
              <a:rPr lang="en-GB" sz="1400" dirty="0">
                <a:solidFill>
                  <a:schemeClr val="bg1"/>
                </a:solidFill>
                <a:latin typeface="Gotham HTF Book" pitchFamily="2" charset="77"/>
                <a:cs typeface="Arial" pitchFamily="34" charset="0"/>
              </a:rPr>
            </a:br>
            <a:r>
              <a:rPr lang="en-GB" sz="1400" dirty="0">
                <a:solidFill>
                  <a:schemeClr val="bg1"/>
                </a:solidFill>
                <a:latin typeface="Gotham HTF Book" pitchFamily="2" charset="77"/>
                <a:cs typeface="Arial" pitchFamily="34" charset="0"/>
              </a:rPr>
              <a:t>Tax-efficient | Transparent | Trustless</a:t>
            </a:r>
          </a:p>
        </p:txBody>
      </p:sp>
      <p:sp>
        <p:nvSpPr>
          <p:cNvPr id="31" name="Footer Placeholder 4">
            <a:extLst>
              <a:ext uri="{FF2B5EF4-FFF2-40B4-BE49-F238E27FC236}">
                <a16:creationId xmlns:a16="http://schemas.microsoft.com/office/drawing/2014/main" id="{258A07D4-B281-9541-A46B-78E9B1620E01}"/>
              </a:ext>
            </a:extLst>
          </p:cNvPr>
          <p:cNvSpPr txBox="1">
            <a:spLocks/>
          </p:cNvSpPr>
          <p:nvPr/>
        </p:nvSpPr>
        <p:spPr>
          <a:xfrm>
            <a:off x="2305652" y="8544411"/>
            <a:ext cx="2314575" cy="486833"/>
          </a:xfrm>
          <a:prstGeom prst="rect">
            <a:avLst/>
          </a:prstGeom>
        </p:spPr>
        <p:txBody>
          <a:bodyPr vert="horz" lIns="0" tIns="45720" rIns="0" bIns="45720" rtlCol="0" anchor="ctr"/>
          <a:lstStyle>
            <a:defPPr>
              <a:defRPr lang="en-US"/>
            </a:defPPr>
            <a:lvl1pPr marL="0" algn="l" defTabSz="457200" rtl="0" eaLnBrk="1" latinLnBrk="0" hangingPunct="1">
              <a:defRPr sz="800" b="0" i="0" kern="1200">
                <a:solidFill>
                  <a:srgbClr val="000000"/>
                </a:solidFill>
                <a:latin typeface="Gotham HTF Book" pitchFamily="2" charset="77"/>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5</a:t>
            </a:r>
            <a:r>
              <a:rPr lang="en-US" baseline="30000" dirty="0"/>
              <a:t>th</a:t>
            </a:r>
            <a:r>
              <a:rPr lang="en-US" dirty="0"/>
              <a:t> October 2021</a:t>
            </a:r>
          </a:p>
        </p:txBody>
      </p:sp>
      <p:sp>
        <p:nvSpPr>
          <p:cNvPr id="32" name="TextBox 31">
            <a:extLst>
              <a:ext uri="{FF2B5EF4-FFF2-40B4-BE49-F238E27FC236}">
                <a16:creationId xmlns:a16="http://schemas.microsoft.com/office/drawing/2014/main" id="{8D7D753C-B179-C74B-A1CF-342828B92EA9}"/>
              </a:ext>
            </a:extLst>
          </p:cNvPr>
          <p:cNvSpPr txBox="1"/>
          <p:nvPr/>
        </p:nvSpPr>
        <p:spPr>
          <a:xfrm>
            <a:off x="2009423" y="3476851"/>
            <a:ext cx="2568778" cy="341632"/>
          </a:xfrm>
          <a:prstGeom prst="rect">
            <a:avLst/>
          </a:prstGeom>
          <a:noFill/>
        </p:spPr>
        <p:txBody>
          <a:bodyPr wrap="square">
            <a:spAutoFit/>
          </a:bodyPr>
          <a:lstStyle/>
          <a:p>
            <a:pPr algn="ctr">
              <a:lnSpc>
                <a:spcPct val="90000"/>
              </a:lnSpc>
            </a:pPr>
            <a:r>
              <a:rPr lang="en-US" sz="900" dirty="0">
                <a:solidFill>
                  <a:schemeClr val="tx2"/>
                </a:solidFill>
                <a:latin typeface="Gotham HTF Book" pitchFamily="2" charset="77"/>
                <a:cs typeface="Arial" pitchFamily="34" charset="0"/>
              </a:rPr>
              <a:t>A portion of system cashflows accrue to ECAP, fueling token buyback</a:t>
            </a:r>
            <a:endParaRPr lang="en-US" sz="900" dirty="0">
              <a:solidFill>
                <a:schemeClr val="tx2"/>
              </a:solidFill>
              <a:latin typeface="Gotham HTF Book" pitchFamily="2" charset="77"/>
            </a:endParaRPr>
          </a:p>
        </p:txBody>
      </p:sp>
      <p:pic>
        <p:nvPicPr>
          <p:cNvPr id="38" name="Graphic 37">
            <a:extLst>
              <a:ext uri="{FF2B5EF4-FFF2-40B4-BE49-F238E27FC236}">
                <a16:creationId xmlns:a16="http://schemas.microsoft.com/office/drawing/2014/main" id="{63696E01-89FE-4162-8151-23FEE37D472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5350628" y="8016752"/>
            <a:ext cx="877981" cy="877981"/>
          </a:xfrm>
          <a:prstGeom prst="rect">
            <a:avLst/>
          </a:prstGeom>
        </p:spPr>
      </p:pic>
      <p:sp>
        <p:nvSpPr>
          <p:cNvPr id="37" name="TextBox 36">
            <a:extLst>
              <a:ext uri="{FF2B5EF4-FFF2-40B4-BE49-F238E27FC236}">
                <a16:creationId xmlns:a16="http://schemas.microsoft.com/office/drawing/2014/main" id="{FC3C35A4-95F7-B84C-8476-D8F11907F7F9}"/>
              </a:ext>
            </a:extLst>
          </p:cNvPr>
          <p:cNvSpPr txBox="1"/>
          <p:nvPr/>
        </p:nvSpPr>
        <p:spPr>
          <a:xfrm>
            <a:off x="599721" y="4432334"/>
            <a:ext cx="5601053" cy="1041824"/>
          </a:xfrm>
          <a:prstGeom prst="rect">
            <a:avLst/>
          </a:prstGeom>
          <a:noFill/>
        </p:spPr>
        <p:txBody>
          <a:bodyPr wrap="square">
            <a:spAutoFit/>
          </a:bodyPr>
          <a:lstStyle/>
          <a:p>
            <a:pPr>
              <a:lnSpc>
                <a:spcPct val="90000"/>
              </a:lnSpc>
              <a:spcAft>
                <a:spcPts val="600"/>
              </a:spcAft>
            </a:pPr>
            <a:r>
              <a:rPr lang="en-US" sz="900" dirty="0">
                <a:solidFill>
                  <a:schemeClr val="tx2"/>
                </a:solidFill>
                <a:latin typeface="Gotham HTF Book" pitchFamily="2" charset="77"/>
                <a:cs typeface="Arial" pitchFamily="34" charset="0"/>
              </a:rPr>
              <a:t>ECAP tokens are designed to absorb a small slice of value from each new asset created in the entire Epicenter ecosystem and store this value in a limited fixed supply of tokens. For every transaction that occurs, these tokens accrue a tiny slither of value from each. Over time, as the network grows, the use cases grow and the volume grows, these small slithers may start to add up to significant value.</a:t>
            </a:r>
          </a:p>
          <a:p>
            <a:pPr>
              <a:lnSpc>
                <a:spcPct val="90000"/>
              </a:lnSpc>
              <a:spcAft>
                <a:spcPts val="600"/>
              </a:spcAft>
            </a:pPr>
            <a:r>
              <a:rPr lang="en-US" sz="900" dirty="0">
                <a:solidFill>
                  <a:schemeClr val="tx2"/>
                </a:solidFill>
                <a:latin typeface="Gotham HTF Book" pitchFamily="2" charset="77"/>
                <a:cs typeface="Arial" pitchFamily="34" charset="0"/>
              </a:rPr>
              <a:t>This is used to buy back tokens from the market and burn them. This creates a downward pressure on the number of tokens in existence.</a:t>
            </a:r>
          </a:p>
        </p:txBody>
      </p:sp>
      <p:sp>
        <p:nvSpPr>
          <p:cNvPr id="39" name="TextBox 38">
            <a:extLst>
              <a:ext uri="{FF2B5EF4-FFF2-40B4-BE49-F238E27FC236}">
                <a16:creationId xmlns:a16="http://schemas.microsoft.com/office/drawing/2014/main" id="{E7935141-7CE8-5B43-B99D-7F4BF7DA6984}"/>
              </a:ext>
            </a:extLst>
          </p:cNvPr>
          <p:cNvSpPr txBox="1"/>
          <p:nvPr/>
        </p:nvSpPr>
        <p:spPr>
          <a:xfrm>
            <a:off x="584992" y="4174461"/>
            <a:ext cx="1988037" cy="276999"/>
          </a:xfrm>
          <a:prstGeom prst="rect">
            <a:avLst/>
          </a:prstGeom>
          <a:noFill/>
        </p:spPr>
        <p:txBody>
          <a:bodyPr wrap="square">
            <a:spAutoFit/>
          </a:bodyPr>
          <a:lstStyle/>
          <a:p>
            <a:r>
              <a:rPr lang="en-US" sz="1200" b="1" dirty="0">
                <a:solidFill>
                  <a:schemeClr val="bg1"/>
                </a:solidFill>
                <a:latin typeface="Gotham HTF" pitchFamily="2" charset="77"/>
                <a:cs typeface="Arial" pitchFamily="34" charset="0"/>
              </a:rPr>
              <a:t>WHAT IS ECAP?</a:t>
            </a:r>
            <a:endParaRPr lang="en-US" sz="1200" b="1" dirty="0">
              <a:solidFill>
                <a:schemeClr val="bg1"/>
              </a:solidFill>
              <a:latin typeface="Gotham HTF" pitchFamily="2" charset="77"/>
            </a:endParaRPr>
          </a:p>
        </p:txBody>
      </p:sp>
      <p:grpSp>
        <p:nvGrpSpPr>
          <p:cNvPr id="18" name="Group 17">
            <a:extLst>
              <a:ext uri="{FF2B5EF4-FFF2-40B4-BE49-F238E27FC236}">
                <a16:creationId xmlns:a16="http://schemas.microsoft.com/office/drawing/2014/main" id="{A8AC23DC-7FD4-8C4D-8AB5-AC979F0DBF21}"/>
              </a:ext>
            </a:extLst>
          </p:cNvPr>
          <p:cNvGrpSpPr/>
          <p:nvPr/>
        </p:nvGrpSpPr>
        <p:grpSpPr>
          <a:xfrm>
            <a:off x="4781338" y="112756"/>
            <a:ext cx="1946294" cy="1784980"/>
            <a:chOff x="75275" y="70905"/>
            <a:chExt cx="2882044" cy="2643173"/>
          </a:xfrm>
        </p:grpSpPr>
        <p:sp>
          <p:nvSpPr>
            <p:cNvPr id="16" name="Oval 15">
              <a:extLst>
                <a:ext uri="{FF2B5EF4-FFF2-40B4-BE49-F238E27FC236}">
                  <a16:creationId xmlns:a16="http://schemas.microsoft.com/office/drawing/2014/main" id="{2AC14464-993E-1749-9FD8-2EEA9C41B62D}"/>
                </a:ext>
              </a:extLst>
            </p:cNvPr>
            <p:cNvSpPr/>
            <p:nvPr/>
          </p:nvSpPr>
          <p:spPr>
            <a:xfrm>
              <a:off x="176849" y="152738"/>
              <a:ext cx="2458294" cy="2458294"/>
            </a:xfrm>
            <a:prstGeom prst="ellipse">
              <a:avLst/>
            </a:prstGeom>
            <a:gradFill flip="none" rotWithShape="1">
              <a:gsLst>
                <a:gs pos="0">
                  <a:schemeClr val="bg2"/>
                </a:gs>
                <a:gs pos="46000">
                  <a:srgbClr val="FFFFFF"/>
                </a:gs>
                <a:gs pos="70000">
                  <a:schemeClr val="bg2">
                    <a:lumMod val="0"/>
                    <a:lumOff val="10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3D64449-EC0C-724E-A6DF-5A6C25E43516}"/>
                </a:ext>
              </a:extLst>
            </p:cNvPr>
            <p:cNvPicPr>
              <a:picLocks noChangeAspect="1"/>
            </p:cNvPicPr>
            <p:nvPr/>
          </p:nvPicPr>
          <p:blipFill>
            <a:blip r:embed="rId7">
              <a:extLst>
                <a:ext uri="{28A0092B-C50C-407E-A947-70E740481C1C}">
                  <a14:useLocalDpi xmlns:a14="http://schemas.microsoft.com/office/drawing/2010/main" val="0"/>
                </a:ext>
              </a:extLst>
            </a:blip>
            <a:srcRect t="4144" b="4144"/>
            <a:stretch/>
          </p:blipFill>
          <p:spPr>
            <a:xfrm>
              <a:off x="75275" y="70905"/>
              <a:ext cx="2882044" cy="2643173"/>
            </a:xfrm>
            <a:prstGeom prst="rect">
              <a:avLst/>
            </a:prstGeom>
          </p:spPr>
        </p:pic>
        <p:pic>
          <p:nvPicPr>
            <p:cNvPr id="13" name="Picture 12">
              <a:extLst>
                <a:ext uri="{FF2B5EF4-FFF2-40B4-BE49-F238E27FC236}">
                  <a16:creationId xmlns:a16="http://schemas.microsoft.com/office/drawing/2014/main" id="{B09D8287-1A84-3C4D-AEC7-4DB5B94190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3804" y="1014875"/>
              <a:ext cx="939946" cy="657962"/>
            </a:xfrm>
            <a:prstGeom prst="rect">
              <a:avLst/>
            </a:prstGeom>
          </p:spPr>
        </p:pic>
      </p:grpSp>
      <p:sp>
        <p:nvSpPr>
          <p:cNvPr id="50" name="Rectangle 49">
            <a:extLst>
              <a:ext uri="{FF2B5EF4-FFF2-40B4-BE49-F238E27FC236}">
                <a16:creationId xmlns:a16="http://schemas.microsoft.com/office/drawing/2014/main" id="{FE41169E-6F7A-E548-AC75-7331A523FCE6}"/>
              </a:ext>
            </a:extLst>
          </p:cNvPr>
          <p:cNvSpPr/>
          <p:nvPr/>
        </p:nvSpPr>
        <p:spPr>
          <a:xfrm>
            <a:off x="1413017" y="553744"/>
            <a:ext cx="4099844" cy="646331"/>
          </a:xfrm>
          <a:prstGeom prst="rect">
            <a:avLst/>
          </a:prstGeom>
        </p:spPr>
        <p:txBody>
          <a:bodyPr wrap="square">
            <a:spAutoFit/>
          </a:bodyPr>
          <a:lstStyle/>
          <a:p>
            <a:pPr>
              <a:spcBef>
                <a:spcPts val="600"/>
              </a:spcBef>
              <a:spcAft>
                <a:spcPts val="600"/>
              </a:spcAft>
            </a:pPr>
            <a:r>
              <a:rPr lang="en-GB" b="1" dirty="0">
                <a:solidFill>
                  <a:schemeClr val="tx2"/>
                </a:solidFill>
                <a:latin typeface="Gotham HTF Black" pitchFamily="2" charset="77"/>
                <a:cs typeface="Arial" pitchFamily="34" charset="0"/>
              </a:rPr>
              <a:t>EPICENTER CAPITAL ACCUMULATION PROTOCOL</a:t>
            </a:r>
          </a:p>
        </p:txBody>
      </p:sp>
      <p:pic>
        <p:nvPicPr>
          <p:cNvPr id="6" name="Picture 5">
            <a:extLst>
              <a:ext uri="{FF2B5EF4-FFF2-40B4-BE49-F238E27FC236}">
                <a16:creationId xmlns:a16="http://schemas.microsoft.com/office/drawing/2014/main" id="{ACDDF879-693C-E340-8773-3CC0C84A09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5525" y="1710098"/>
            <a:ext cx="3167797" cy="2485057"/>
          </a:xfrm>
          <a:prstGeom prst="rect">
            <a:avLst/>
          </a:prstGeom>
        </p:spPr>
      </p:pic>
      <p:pic>
        <p:nvPicPr>
          <p:cNvPr id="4" name="Picture 3">
            <a:extLst>
              <a:ext uri="{FF2B5EF4-FFF2-40B4-BE49-F238E27FC236}">
                <a16:creationId xmlns:a16="http://schemas.microsoft.com/office/drawing/2014/main" id="{C0539A9C-FBEA-9F4F-8369-E5C95A6093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85163" y="2116518"/>
            <a:ext cx="777768" cy="777768"/>
          </a:xfrm>
          <a:prstGeom prst="ellipse">
            <a:avLst/>
          </a:prstGeom>
        </p:spPr>
      </p:pic>
      <p:sp>
        <p:nvSpPr>
          <p:cNvPr id="12" name="Freeform 11">
            <a:extLst>
              <a:ext uri="{FF2B5EF4-FFF2-40B4-BE49-F238E27FC236}">
                <a16:creationId xmlns:a16="http://schemas.microsoft.com/office/drawing/2014/main" id="{AF742762-753E-2246-AD72-099220ACCFD6}"/>
              </a:ext>
            </a:extLst>
          </p:cNvPr>
          <p:cNvSpPr/>
          <p:nvPr/>
        </p:nvSpPr>
        <p:spPr>
          <a:xfrm>
            <a:off x="4293991" y="2308028"/>
            <a:ext cx="1570824" cy="1358630"/>
          </a:xfrm>
          <a:custGeom>
            <a:avLst/>
            <a:gdLst>
              <a:gd name="connsiteX0" fmla="*/ 0 w 1461977"/>
              <a:gd name="connsiteY0" fmla="*/ 382772 h 2264735"/>
              <a:gd name="connsiteX1" fmla="*/ 1461977 w 1461977"/>
              <a:gd name="connsiteY1" fmla="*/ 0 h 2264735"/>
              <a:gd name="connsiteX2" fmla="*/ 1052624 w 1461977"/>
              <a:gd name="connsiteY2" fmla="*/ 2264735 h 2264735"/>
              <a:gd name="connsiteX3" fmla="*/ 733647 w 1461977"/>
              <a:gd name="connsiteY3" fmla="*/ 1929809 h 2264735"/>
              <a:gd name="connsiteX4" fmla="*/ 0 w 1461977"/>
              <a:gd name="connsiteY4" fmla="*/ 382772 h 2264735"/>
              <a:gd name="connsiteX0" fmla="*/ 0 w 1628231"/>
              <a:gd name="connsiteY0" fmla="*/ 0 h 2333226"/>
              <a:gd name="connsiteX1" fmla="*/ 1628231 w 1628231"/>
              <a:gd name="connsiteY1" fmla="*/ 68491 h 2333226"/>
              <a:gd name="connsiteX2" fmla="*/ 1218878 w 1628231"/>
              <a:gd name="connsiteY2" fmla="*/ 2333226 h 2333226"/>
              <a:gd name="connsiteX3" fmla="*/ 899901 w 1628231"/>
              <a:gd name="connsiteY3" fmla="*/ 1998300 h 2333226"/>
              <a:gd name="connsiteX4" fmla="*/ 0 w 1628231"/>
              <a:gd name="connsiteY4" fmla="*/ 0 h 2333226"/>
              <a:gd name="connsiteX0" fmla="*/ 0 w 1570824"/>
              <a:gd name="connsiteY0" fmla="*/ 0 h 2333226"/>
              <a:gd name="connsiteX1" fmla="*/ 1570824 w 1570824"/>
              <a:gd name="connsiteY1" fmla="*/ 129998 h 2333226"/>
              <a:gd name="connsiteX2" fmla="*/ 1218878 w 1570824"/>
              <a:gd name="connsiteY2" fmla="*/ 2333226 h 2333226"/>
              <a:gd name="connsiteX3" fmla="*/ 899901 w 1570824"/>
              <a:gd name="connsiteY3" fmla="*/ 1998300 h 2333226"/>
              <a:gd name="connsiteX4" fmla="*/ 0 w 1570824"/>
              <a:gd name="connsiteY4" fmla="*/ 0 h 2333226"/>
              <a:gd name="connsiteX0" fmla="*/ 0 w 1570824"/>
              <a:gd name="connsiteY0" fmla="*/ 0 h 2333226"/>
              <a:gd name="connsiteX1" fmla="*/ 1570824 w 1570824"/>
              <a:gd name="connsiteY1" fmla="*/ 129998 h 2333226"/>
              <a:gd name="connsiteX2" fmla="*/ 1218878 w 1570824"/>
              <a:gd name="connsiteY2" fmla="*/ 2333226 h 2333226"/>
              <a:gd name="connsiteX3" fmla="*/ 510359 w 1570824"/>
              <a:gd name="connsiteY3" fmla="*/ 1358630 h 2333226"/>
              <a:gd name="connsiteX4" fmla="*/ 0 w 1570824"/>
              <a:gd name="connsiteY4" fmla="*/ 0 h 2333226"/>
              <a:gd name="connsiteX0" fmla="*/ 0 w 1570824"/>
              <a:gd name="connsiteY0" fmla="*/ 0 h 1358630"/>
              <a:gd name="connsiteX1" fmla="*/ 1570824 w 1570824"/>
              <a:gd name="connsiteY1" fmla="*/ 129998 h 1358630"/>
              <a:gd name="connsiteX2" fmla="*/ 1058961 w 1570824"/>
              <a:gd name="connsiteY2" fmla="*/ 1254808 h 1358630"/>
              <a:gd name="connsiteX3" fmla="*/ 510359 w 1570824"/>
              <a:gd name="connsiteY3" fmla="*/ 1358630 h 1358630"/>
              <a:gd name="connsiteX4" fmla="*/ 0 w 1570824"/>
              <a:gd name="connsiteY4" fmla="*/ 0 h 1358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0824" h="1358630">
                <a:moveTo>
                  <a:pt x="0" y="0"/>
                </a:moveTo>
                <a:lnTo>
                  <a:pt x="1570824" y="129998"/>
                </a:lnTo>
                <a:lnTo>
                  <a:pt x="1058961" y="1254808"/>
                </a:lnTo>
                <a:lnTo>
                  <a:pt x="510359" y="1358630"/>
                </a:lnTo>
                <a:lnTo>
                  <a:pt x="0" y="0"/>
                </a:lnTo>
                <a:close/>
              </a:path>
            </a:pathLst>
          </a:custGeom>
          <a:gradFill flip="none" rotWithShape="1">
            <a:gsLst>
              <a:gs pos="0">
                <a:srgbClr val="363635">
                  <a:tint val="66000"/>
                  <a:satMod val="160000"/>
                </a:srgbClr>
              </a:gs>
              <a:gs pos="50000">
                <a:srgbClr val="363635">
                  <a:tint val="44500"/>
                  <a:satMod val="160000"/>
                  <a:alpha val="57191"/>
                </a:srgbClr>
              </a:gs>
              <a:gs pos="99000">
                <a:srgbClr val="363635">
                  <a:tint val="23500"/>
                  <a:satMod val="160000"/>
                  <a:alpha val="5118"/>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8E5F8B9-EEC5-6947-A4F9-9D92494D3835}"/>
              </a:ext>
            </a:extLst>
          </p:cNvPr>
          <p:cNvGrpSpPr/>
          <p:nvPr/>
        </p:nvGrpSpPr>
        <p:grpSpPr>
          <a:xfrm>
            <a:off x="4764262" y="2440365"/>
            <a:ext cx="1821131" cy="1821131"/>
            <a:chOff x="4509919" y="2254073"/>
            <a:chExt cx="2499073" cy="2499073"/>
          </a:xfrm>
        </p:grpSpPr>
        <p:pic>
          <p:nvPicPr>
            <p:cNvPr id="9" name="Picture 8">
              <a:extLst>
                <a:ext uri="{FF2B5EF4-FFF2-40B4-BE49-F238E27FC236}">
                  <a16:creationId xmlns:a16="http://schemas.microsoft.com/office/drawing/2014/main" id="{08A6511F-827E-E949-9E1F-162B646FB4C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17016" y="2255174"/>
              <a:ext cx="2490724" cy="2490724"/>
            </a:xfrm>
            <a:prstGeom prst="ellipse">
              <a:avLst/>
            </a:prstGeom>
          </p:spPr>
        </p:pic>
        <p:sp>
          <p:nvSpPr>
            <p:cNvPr id="14" name="Oval 13">
              <a:extLst>
                <a:ext uri="{FF2B5EF4-FFF2-40B4-BE49-F238E27FC236}">
                  <a16:creationId xmlns:a16="http://schemas.microsoft.com/office/drawing/2014/main" id="{389E25E1-87A0-324A-824B-53C6D2DCF41C}"/>
                </a:ext>
              </a:extLst>
            </p:cNvPr>
            <p:cNvSpPr/>
            <p:nvPr/>
          </p:nvSpPr>
          <p:spPr>
            <a:xfrm>
              <a:off x="4509919" y="2254073"/>
              <a:ext cx="2499073" cy="249907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Connector 21">
            <a:extLst>
              <a:ext uri="{FF2B5EF4-FFF2-40B4-BE49-F238E27FC236}">
                <a16:creationId xmlns:a16="http://schemas.microsoft.com/office/drawing/2014/main" id="{49FBF4BF-CD92-E74C-BC79-10882917401A}"/>
              </a:ext>
            </a:extLst>
          </p:cNvPr>
          <p:cNvCxnSpPr>
            <a:cxnSpLocks/>
          </p:cNvCxnSpPr>
          <p:nvPr/>
        </p:nvCxnSpPr>
        <p:spPr>
          <a:xfrm>
            <a:off x="2330674" y="2299494"/>
            <a:ext cx="1963317" cy="19202"/>
          </a:xfrm>
          <a:prstGeom prst="line">
            <a:avLst/>
          </a:prstGeom>
          <a:ln w="38100" cap="rnd">
            <a:solidFill>
              <a:srgbClr val="00B050"/>
            </a:solidFill>
            <a:prstDash val="sysDot"/>
          </a:ln>
          <a:effectLst>
            <a:glow rad="47763">
              <a:srgbClr val="92D050">
                <a:alpha val="34374"/>
              </a:srgbClr>
            </a:glow>
          </a:effectLst>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0039D205-18C3-B14D-A59A-754CCC018C4F}"/>
              </a:ext>
            </a:extLst>
          </p:cNvPr>
          <p:cNvGrpSpPr/>
          <p:nvPr/>
        </p:nvGrpSpPr>
        <p:grpSpPr>
          <a:xfrm>
            <a:off x="1579010" y="5656471"/>
            <a:ext cx="4003785" cy="1556188"/>
            <a:chOff x="2161616" y="5656471"/>
            <a:chExt cx="4003785" cy="1556188"/>
          </a:xfrm>
        </p:grpSpPr>
        <p:sp>
          <p:nvSpPr>
            <p:cNvPr id="34" name="Graphic 17">
              <a:extLst>
                <a:ext uri="{FF2B5EF4-FFF2-40B4-BE49-F238E27FC236}">
                  <a16:creationId xmlns:a16="http://schemas.microsoft.com/office/drawing/2014/main" id="{659B7A25-1A1F-0945-A0A4-2BF4A49A35E2}"/>
                </a:ext>
              </a:extLst>
            </p:cNvPr>
            <p:cNvSpPr/>
            <p:nvPr/>
          </p:nvSpPr>
          <p:spPr>
            <a:xfrm flipV="1">
              <a:off x="2458203" y="5960893"/>
              <a:ext cx="2162882" cy="979193"/>
            </a:xfrm>
            <a:custGeom>
              <a:avLst/>
              <a:gdLst>
                <a:gd name="connsiteX0" fmla="*/ 0 w 2415470"/>
                <a:gd name="connsiteY0" fmla="*/ 0 h 1721706"/>
                <a:gd name="connsiteX1" fmla="*/ 198287 w 2415470"/>
                <a:gd name="connsiteY1" fmla="*/ 0 h 1721706"/>
                <a:gd name="connsiteX2" fmla="*/ 198287 w 2415470"/>
                <a:gd name="connsiteY2" fmla="*/ 163390 h 1721706"/>
                <a:gd name="connsiteX3" fmla="*/ 405785 w 2415470"/>
                <a:gd name="connsiteY3" fmla="*/ 163390 h 1721706"/>
                <a:gd name="connsiteX4" fmla="*/ 405785 w 2415470"/>
                <a:gd name="connsiteY4" fmla="*/ 337452 h 1721706"/>
                <a:gd name="connsiteX5" fmla="*/ 604361 w 2415470"/>
                <a:gd name="connsiteY5" fmla="*/ 337452 h 1721706"/>
                <a:gd name="connsiteX6" fmla="*/ 604361 w 2415470"/>
                <a:gd name="connsiteY6" fmla="*/ 478395 h 1721706"/>
                <a:gd name="connsiteX7" fmla="*/ 802964 w 2415470"/>
                <a:gd name="connsiteY7" fmla="*/ 478395 h 1721706"/>
                <a:gd name="connsiteX8" fmla="*/ 802964 w 2415470"/>
                <a:gd name="connsiteY8" fmla="*/ 627581 h 1721706"/>
                <a:gd name="connsiteX9" fmla="*/ 1005383 w 2415470"/>
                <a:gd name="connsiteY9" fmla="*/ 625593 h 1721706"/>
                <a:gd name="connsiteX10" fmla="*/ 1005383 w 2415470"/>
                <a:gd name="connsiteY10" fmla="*/ 768523 h 1721706"/>
                <a:gd name="connsiteX11" fmla="*/ 1203959 w 2415470"/>
                <a:gd name="connsiteY11" fmla="*/ 768523 h 1721706"/>
                <a:gd name="connsiteX12" fmla="*/ 1203959 w 2415470"/>
                <a:gd name="connsiteY12" fmla="*/ 901149 h 1721706"/>
                <a:gd name="connsiteX13" fmla="*/ 1413326 w 2415470"/>
                <a:gd name="connsiteY13" fmla="*/ 897911 h 1721706"/>
                <a:gd name="connsiteX14" fmla="*/ 1413326 w 2415470"/>
                <a:gd name="connsiteY14" fmla="*/ 1050335 h 1721706"/>
                <a:gd name="connsiteX15" fmla="*/ 1612165 w 2415470"/>
                <a:gd name="connsiteY15" fmla="*/ 1050335 h 1721706"/>
                <a:gd name="connsiteX16" fmla="*/ 1612165 w 2415470"/>
                <a:gd name="connsiteY16" fmla="*/ 1191204 h 1721706"/>
                <a:gd name="connsiteX17" fmla="*/ 1810768 w 2415470"/>
                <a:gd name="connsiteY17" fmla="*/ 1191204 h 1721706"/>
                <a:gd name="connsiteX18" fmla="*/ 1810768 w 2415470"/>
                <a:gd name="connsiteY18" fmla="*/ 1315586 h 1721706"/>
                <a:gd name="connsiteX19" fmla="*/ 2009370 w 2415470"/>
                <a:gd name="connsiteY19" fmla="*/ 1315586 h 1721706"/>
                <a:gd name="connsiteX20" fmla="*/ 2009370 w 2415470"/>
                <a:gd name="connsiteY20" fmla="*/ 1464772 h 1721706"/>
                <a:gd name="connsiteX21" fmla="*/ 2213894 w 2415470"/>
                <a:gd name="connsiteY21" fmla="*/ 1464772 h 1721706"/>
                <a:gd name="connsiteX22" fmla="*/ 2213894 w 2415470"/>
                <a:gd name="connsiteY22" fmla="*/ 1597398 h 1721706"/>
                <a:gd name="connsiteX23" fmla="*/ 2415471 w 2415470"/>
                <a:gd name="connsiteY23" fmla="*/ 1597398 h 1721706"/>
                <a:gd name="connsiteX24" fmla="*/ 2415471 w 2415470"/>
                <a:gd name="connsiteY24" fmla="*/ 1721707 h 1721706"/>
                <a:gd name="connsiteX0" fmla="*/ 0 w 2415471"/>
                <a:gd name="connsiteY0" fmla="*/ 0 h 1597399"/>
                <a:gd name="connsiteX1" fmla="*/ 198287 w 2415471"/>
                <a:gd name="connsiteY1" fmla="*/ 0 h 1597399"/>
                <a:gd name="connsiteX2" fmla="*/ 198287 w 2415471"/>
                <a:gd name="connsiteY2" fmla="*/ 163390 h 1597399"/>
                <a:gd name="connsiteX3" fmla="*/ 405785 w 2415471"/>
                <a:gd name="connsiteY3" fmla="*/ 163390 h 1597399"/>
                <a:gd name="connsiteX4" fmla="*/ 405785 w 2415471"/>
                <a:gd name="connsiteY4" fmla="*/ 337452 h 1597399"/>
                <a:gd name="connsiteX5" fmla="*/ 604361 w 2415471"/>
                <a:gd name="connsiteY5" fmla="*/ 337452 h 1597399"/>
                <a:gd name="connsiteX6" fmla="*/ 604361 w 2415471"/>
                <a:gd name="connsiteY6" fmla="*/ 478395 h 1597399"/>
                <a:gd name="connsiteX7" fmla="*/ 802964 w 2415471"/>
                <a:gd name="connsiteY7" fmla="*/ 478395 h 1597399"/>
                <a:gd name="connsiteX8" fmla="*/ 802964 w 2415471"/>
                <a:gd name="connsiteY8" fmla="*/ 627581 h 1597399"/>
                <a:gd name="connsiteX9" fmla="*/ 1005383 w 2415471"/>
                <a:gd name="connsiteY9" fmla="*/ 625593 h 1597399"/>
                <a:gd name="connsiteX10" fmla="*/ 1005383 w 2415471"/>
                <a:gd name="connsiteY10" fmla="*/ 768523 h 1597399"/>
                <a:gd name="connsiteX11" fmla="*/ 1203959 w 2415471"/>
                <a:gd name="connsiteY11" fmla="*/ 768523 h 1597399"/>
                <a:gd name="connsiteX12" fmla="*/ 1203959 w 2415471"/>
                <a:gd name="connsiteY12" fmla="*/ 901149 h 1597399"/>
                <a:gd name="connsiteX13" fmla="*/ 1413326 w 2415471"/>
                <a:gd name="connsiteY13" fmla="*/ 897911 h 1597399"/>
                <a:gd name="connsiteX14" fmla="*/ 1413326 w 2415471"/>
                <a:gd name="connsiteY14" fmla="*/ 1050335 h 1597399"/>
                <a:gd name="connsiteX15" fmla="*/ 1612165 w 2415471"/>
                <a:gd name="connsiteY15" fmla="*/ 1050335 h 1597399"/>
                <a:gd name="connsiteX16" fmla="*/ 1612165 w 2415471"/>
                <a:gd name="connsiteY16" fmla="*/ 1191204 h 1597399"/>
                <a:gd name="connsiteX17" fmla="*/ 1810768 w 2415471"/>
                <a:gd name="connsiteY17" fmla="*/ 1191204 h 1597399"/>
                <a:gd name="connsiteX18" fmla="*/ 1810768 w 2415471"/>
                <a:gd name="connsiteY18" fmla="*/ 1315586 h 1597399"/>
                <a:gd name="connsiteX19" fmla="*/ 2009370 w 2415471"/>
                <a:gd name="connsiteY19" fmla="*/ 1315586 h 1597399"/>
                <a:gd name="connsiteX20" fmla="*/ 2009370 w 2415471"/>
                <a:gd name="connsiteY20" fmla="*/ 1464772 h 1597399"/>
                <a:gd name="connsiteX21" fmla="*/ 2213894 w 2415471"/>
                <a:gd name="connsiteY21" fmla="*/ 1464772 h 1597399"/>
                <a:gd name="connsiteX22" fmla="*/ 2213894 w 2415471"/>
                <a:gd name="connsiteY22" fmla="*/ 1597398 h 1597399"/>
                <a:gd name="connsiteX23" fmla="*/ 2415471 w 2415471"/>
                <a:gd name="connsiteY23" fmla="*/ 1597398 h 159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15471" h="1597399">
                  <a:moveTo>
                    <a:pt x="0" y="0"/>
                  </a:moveTo>
                  <a:lnTo>
                    <a:pt x="198287" y="0"/>
                  </a:lnTo>
                  <a:lnTo>
                    <a:pt x="198287" y="163390"/>
                  </a:lnTo>
                  <a:lnTo>
                    <a:pt x="405785" y="163390"/>
                  </a:lnTo>
                  <a:lnTo>
                    <a:pt x="405785" y="337452"/>
                  </a:lnTo>
                  <a:lnTo>
                    <a:pt x="604361" y="337452"/>
                  </a:lnTo>
                  <a:lnTo>
                    <a:pt x="604361" y="478395"/>
                  </a:lnTo>
                  <a:lnTo>
                    <a:pt x="802964" y="478395"/>
                  </a:lnTo>
                  <a:lnTo>
                    <a:pt x="802964" y="627581"/>
                  </a:lnTo>
                  <a:lnTo>
                    <a:pt x="1005383" y="625593"/>
                  </a:lnTo>
                  <a:lnTo>
                    <a:pt x="1005383" y="768523"/>
                  </a:lnTo>
                  <a:lnTo>
                    <a:pt x="1203959" y="768523"/>
                  </a:lnTo>
                  <a:lnTo>
                    <a:pt x="1203959" y="901149"/>
                  </a:lnTo>
                  <a:lnTo>
                    <a:pt x="1413326" y="897911"/>
                  </a:lnTo>
                  <a:lnTo>
                    <a:pt x="1413326" y="1050335"/>
                  </a:lnTo>
                  <a:lnTo>
                    <a:pt x="1612165" y="1050335"/>
                  </a:lnTo>
                  <a:lnTo>
                    <a:pt x="1612165" y="1191204"/>
                  </a:lnTo>
                  <a:lnTo>
                    <a:pt x="1810768" y="1191204"/>
                  </a:lnTo>
                  <a:lnTo>
                    <a:pt x="1810768" y="1315586"/>
                  </a:lnTo>
                  <a:lnTo>
                    <a:pt x="2009370" y="1315586"/>
                  </a:lnTo>
                  <a:lnTo>
                    <a:pt x="2009370" y="1464772"/>
                  </a:lnTo>
                  <a:lnTo>
                    <a:pt x="2213894" y="1464772"/>
                  </a:lnTo>
                  <a:lnTo>
                    <a:pt x="2213894" y="1597398"/>
                  </a:lnTo>
                  <a:lnTo>
                    <a:pt x="2415471" y="1597398"/>
                  </a:lnTo>
                </a:path>
              </a:pathLst>
            </a:custGeom>
            <a:noFill/>
            <a:ln w="28872" cap="rnd">
              <a:solidFill>
                <a:srgbClr val="C00000"/>
              </a:solidFill>
              <a:prstDash val="solid"/>
              <a:round/>
            </a:ln>
          </p:spPr>
          <p:txBody>
            <a:bodyPr rtlCol="0" anchor="ctr"/>
            <a:lstStyle/>
            <a:p>
              <a:endParaRPr lang="en-US" dirty="0"/>
            </a:p>
          </p:txBody>
        </p:sp>
        <p:grpSp>
          <p:nvGrpSpPr>
            <p:cNvPr id="2" name="Group 1">
              <a:extLst>
                <a:ext uri="{FF2B5EF4-FFF2-40B4-BE49-F238E27FC236}">
                  <a16:creationId xmlns:a16="http://schemas.microsoft.com/office/drawing/2014/main" id="{E4BE8176-2BD1-A544-B121-8D3CFDBA7C74}"/>
                </a:ext>
              </a:extLst>
            </p:cNvPr>
            <p:cNvGrpSpPr/>
            <p:nvPr/>
          </p:nvGrpSpPr>
          <p:grpSpPr>
            <a:xfrm>
              <a:off x="2161616" y="5656471"/>
              <a:ext cx="4003785" cy="1556188"/>
              <a:chOff x="591445" y="5638277"/>
              <a:chExt cx="3386018" cy="1316075"/>
            </a:xfrm>
          </p:grpSpPr>
          <p:cxnSp>
            <p:nvCxnSpPr>
              <p:cNvPr id="11" name="Straight Connector 10">
                <a:extLst>
                  <a:ext uri="{FF2B5EF4-FFF2-40B4-BE49-F238E27FC236}">
                    <a16:creationId xmlns:a16="http://schemas.microsoft.com/office/drawing/2014/main" id="{5E019D49-79DC-3249-8DC8-5BA8243E04BC}"/>
                  </a:ext>
                </a:extLst>
              </p:cNvPr>
              <p:cNvCxnSpPr>
                <a:cxnSpLocks/>
              </p:cNvCxnSpPr>
              <p:nvPr/>
            </p:nvCxnSpPr>
            <p:spPr>
              <a:xfrm>
                <a:off x="871326" y="5814595"/>
                <a:ext cx="2683628" cy="0"/>
              </a:xfrm>
              <a:prstGeom prst="line">
                <a:avLst/>
              </a:prstGeom>
              <a:ln w="22225"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B85AAE8-75BF-3940-BC67-74110C394AFD}"/>
                  </a:ext>
                </a:extLst>
              </p:cNvPr>
              <p:cNvSpPr txBox="1"/>
              <p:nvPr/>
            </p:nvSpPr>
            <p:spPr>
              <a:xfrm>
                <a:off x="1046484" y="5638277"/>
                <a:ext cx="1462881" cy="313159"/>
              </a:xfrm>
              <a:prstGeom prst="rect">
                <a:avLst/>
              </a:prstGeom>
              <a:noFill/>
            </p:spPr>
            <p:txBody>
              <a:bodyPr wrap="square" anchor="ctr">
                <a:spAutoFit/>
              </a:bodyPr>
              <a:lstStyle/>
              <a:p>
                <a:pPr algn="ctr">
                  <a:lnSpc>
                    <a:spcPct val="120000"/>
                  </a:lnSpc>
                </a:pPr>
                <a:r>
                  <a:rPr lang="en-US" sz="800" dirty="0">
                    <a:solidFill>
                      <a:schemeClr val="tx2"/>
                    </a:solidFill>
                    <a:latin typeface="Gotham HTF Book" pitchFamily="2" charset="77"/>
                    <a:cs typeface="Arial" pitchFamily="34" charset="0"/>
                  </a:rPr>
                  <a:t>1,000 ECAP tokens</a:t>
                </a:r>
                <a:br>
                  <a:rPr lang="en-US" sz="800" dirty="0">
                    <a:solidFill>
                      <a:schemeClr val="tx2"/>
                    </a:solidFill>
                    <a:latin typeface="Gotham HTF Book" pitchFamily="2" charset="77"/>
                    <a:cs typeface="Arial" pitchFamily="34" charset="0"/>
                  </a:rPr>
                </a:br>
                <a:r>
                  <a:rPr lang="en-US" sz="800" dirty="0">
                    <a:solidFill>
                      <a:schemeClr val="tx2"/>
                    </a:solidFill>
                    <a:latin typeface="Gotham HTF Book" pitchFamily="2" charset="77"/>
                    <a:cs typeface="Arial" pitchFamily="34" charset="0"/>
                  </a:rPr>
                  <a:t>max supply</a:t>
                </a:r>
                <a:endParaRPr lang="en-US" sz="800" dirty="0">
                  <a:solidFill>
                    <a:schemeClr val="tx2"/>
                  </a:solidFill>
                  <a:latin typeface="Gotham HTF Book" pitchFamily="2" charset="77"/>
                </a:endParaRPr>
              </a:p>
            </p:txBody>
          </p:sp>
          <p:sp>
            <p:nvSpPr>
              <p:cNvPr id="73" name="Graphic 17">
                <a:extLst>
                  <a:ext uri="{FF2B5EF4-FFF2-40B4-BE49-F238E27FC236}">
                    <a16:creationId xmlns:a16="http://schemas.microsoft.com/office/drawing/2014/main" id="{4F27D177-56DD-9549-BAA7-5AC5044E081D}"/>
                  </a:ext>
                </a:extLst>
              </p:cNvPr>
              <p:cNvSpPr/>
              <p:nvPr/>
            </p:nvSpPr>
            <p:spPr>
              <a:xfrm>
                <a:off x="846302" y="5809182"/>
                <a:ext cx="1829159" cy="828108"/>
              </a:xfrm>
              <a:custGeom>
                <a:avLst/>
                <a:gdLst>
                  <a:gd name="connsiteX0" fmla="*/ 0 w 2415470"/>
                  <a:gd name="connsiteY0" fmla="*/ 0 h 1721706"/>
                  <a:gd name="connsiteX1" fmla="*/ 198287 w 2415470"/>
                  <a:gd name="connsiteY1" fmla="*/ 0 h 1721706"/>
                  <a:gd name="connsiteX2" fmla="*/ 198287 w 2415470"/>
                  <a:gd name="connsiteY2" fmla="*/ 163390 h 1721706"/>
                  <a:gd name="connsiteX3" fmla="*/ 405785 w 2415470"/>
                  <a:gd name="connsiteY3" fmla="*/ 163390 h 1721706"/>
                  <a:gd name="connsiteX4" fmla="*/ 405785 w 2415470"/>
                  <a:gd name="connsiteY4" fmla="*/ 337452 h 1721706"/>
                  <a:gd name="connsiteX5" fmla="*/ 604361 w 2415470"/>
                  <a:gd name="connsiteY5" fmla="*/ 337452 h 1721706"/>
                  <a:gd name="connsiteX6" fmla="*/ 604361 w 2415470"/>
                  <a:gd name="connsiteY6" fmla="*/ 478395 h 1721706"/>
                  <a:gd name="connsiteX7" fmla="*/ 802964 w 2415470"/>
                  <a:gd name="connsiteY7" fmla="*/ 478395 h 1721706"/>
                  <a:gd name="connsiteX8" fmla="*/ 802964 w 2415470"/>
                  <a:gd name="connsiteY8" fmla="*/ 627581 h 1721706"/>
                  <a:gd name="connsiteX9" fmla="*/ 1005383 w 2415470"/>
                  <a:gd name="connsiteY9" fmla="*/ 625593 h 1721706"/>
                  <a:gd name="connsiteX10" fmla="*/ 1005383 w 2415470"/>
                  <a:gd name="connsiteY10" fmla="*/ 768523 h 1721706"/>
                  <a:gd name="connsiteX11" fmla="*/ 1203959 w 2415470"/>
                  <a:gd name="connsiteY11" fmla="*/ 768523 h 1721706"/>
                  <a:gd name="connsiteX12" fmla="*/ 1203959 w 2415470"/>
                  <a:gd name="connsiteY12" fmla="*/ 901149 h 1721706"/>
                  <a:gd name="connsiteX13" fmla="*/ 1413326 w 2415470"/>
                  <a:gd name="connsiteY13" fmla="*/ 897911 h 1721706"/>
                  <a:gd name="connsiteX14" fmla="*/ 1413326 w 2415470"/>
                  <a:gd name="connsiteY14" fmla="*/ 1050335 h 1721706"/>
                  <a:gd name="connsiteX15" fmla="*/ 1612165 w 2415470"/>
                  <a:gd name="connsiteY15" fmla="*/ 1050335 h 1721706"/>
                  <a:gd name="connsiteX16" fmla="*/ 1612165 w 2415470"/>
                  <a:gd name="connsiteY16" fmla="*/ 1191204 h 1721706"/>
                  <a:gd name="connsiteX17" fmla="*/ 1810768 w 2415470"/>
                  <a:gd name="connsiteY17" fmla="*/ 1191204 h 1721706"/>
                  <a:gd name="connsiteX18" fmla="*/ 1810768 w 2415470"/>
                  <a:gd name="connsiteY18" fmla="*/ 1315586 h 1721706"/>
                  <a:gd name="connsiteX19" fmla="*/ 2009370 w 2415470"/>
                  <a:gd name="connsiteY19" fmla="*/ 1315586 h 1721706"/>
                  <a:gd name="connsiteX20" fmla="*/ 2009370 w 2415470"/>
                  <a:gd name="connsiteY20" fmla="*/ 1464772 h 1721706"/>
                  <a:gd name="connsiteX21" fmla="*/ 2213894 w 2415470"/>
                  <a:gd name="connsiteY21" fmla="*/ 1464772 h 1721706"/>
                  <a:gd name="connsiteX22" fmla="*/ 2213894 w 2415470"/>
                  <a:gd name="connsiteY22" fmla="*/ 1597398 h 1721706"/>
                  <a:gd name="connsiteX23" fmla="*/ 2415471 w 2415470"/>
                  <a:gd name="connsiteY23" fmla="*/ 1597398 h 1721706"/>
                  <a:gd name="connsiteX24" fmla="*/ 2415471 w 2415470"/>
                  <a:gd name="connsiteY24" fmla="*/ 1721707 h 1721706"/>
                  <a:gd name="connsiteX0" fmla="*/ 0 w 2415471"/>
                  <a:gd name="connsiteY0" fmla="*/ 0 h 1597399"/>
                  <a:gd name="connsiteX1" fmla="*/ 198287 w 2415471"/>
                  <a:gd name="connsiteY1" fmla="*/ 0 h 1597399"/>
                  <a:gd name="connsiteX2" fmla="*/ 198287 w 2415471"/>
                  <a:gd name="connsiteY2" fmla="*/ 163390 h 1597399"/>
                  <a:gd name="connsiteX3" fmla="*/ 405785 w 2415471"/>
                  <a:gd name="connsiteY3" fmla="*/ 163390 h 1597399"/>
                  <a:gd name="connsiteX4" fmla="*/ 405785 w 2415471"/>
                  <a:gd name="connsiteY4" fmla="*/ 337452 h 1597399"/>
                  <a:gd name="connsiteX5" fmla="*/ 604361 w 2415471"/>
                  <a:gd name="connsiteY5" fmla="*/ 337452 h 1597399"/>
                  <a:gd name="connsiteX6" fmla="*/ 604361 w 2415471"/>
                  <a:gd name="connsiteY6" fmla="*/ 478395 h 1597399"/>
                  <a:gd name="connsiteX7" fmla="*/ 802964 w 2415471"/>
                  <a:gd name="connsiteY7" fmla="*/ 478395 h 1597399"/>
                  <a:gd name="connsiteX8" fmla="*/ 802964 w 2415471"/>
                  <a:gd name="connsiteY8" fmla="*/ 627581 h 1597399"/>
                  <a:gd name="connsiteX9" fmla="*/ 1005383 w 2415471"/>
                  <a:gd name="connsiteY9" fmla="*/ 625593 h 1597399"/>
                  <a:gd name="connsiteX10" fmla="*/ 1005383 w 2415471"/>
                  <a:gd name="connsiteY10" fmla="*/ 768523 h 1597399"/>
                  <a:gd name="connsiteX11" fmla="*/ 1203959 w 2415471"/>
                  <a:gd name="connsiteY11" fmla="*/ 768523 h 1597399"/>
                  <a:gd name="connsiteX12" fmla="*/ 1203959 w 2415471"/>
                  <a:gd name="connsiteY12" fmla="*/ 901149 h 1597399"/>
                  <a:gd name="connsiteX13" fmla="*/ 1413326 w 2415471"/>
                  <a:gd name="connsiteY13" fmla="*/ 897911 h 1597399"/>
                  <a:gd name="connsiteX14" fmla="*/ 1413326 w 2415471"/>
                  <a:gd name="connsiteY14" fmla="*/ 1050335 h 1597399"/>
                  <a:gd name="connsiteX15" fmla="*/ 1612165 w 2415471"/>
                  <a:gd name="connsiteY15" fmla="*/ 1050335 h 1597399"/>
                  <a:gd name="connsiteX16" fmla="*/ 1612165 w 2415471"/>
                  <a:gd name="connsiteY16" fmla="*/ 1191204 h 1597399"/>
                  <a:gd name="connsiteX17" fmla="*/ 1810768 w 2415471"/>
                  <a:gd name="connsiteY17" fmla="*/ 1191204 h 1597399"/>
                  <a:gd name="connsiteX18" fmla="*/ 1810768 w 2415471"/>
                  <a:gd name="connsiteY18" fmla="*/ 1315586 h 1597399"/>
                  <a:gd name="connsiteX19" fmla="*/ 2009370 w 2415471"/>
                  <a:gd name="connsiteY19" fmla="*/ 1315586 h 1597399"/>
                  <a:gd name="connsiteX20" fmla="*/ 2009370 w 2415471"/>
                  <a:gd name="connsiteY20" fmla="*/ 1464772 h 1597399"/>
                  <a:gd name="connsiteX21" fmla="*/ 2213894 w 2415471"/>
                  <a:gd name="connsiteY21" fmla="*/ 1464772 h 1597399"/>
                  <a:gd name="connsiteX22" fmla="*/ 2213894 w 2415471"/>
                  <a:gd name="connsiteY22" fmla="*/ 1597398 h 1597399"/>
                  <a:gd name="connsiteX23" fmla="*/ 2415471 w 2415471"/>
                  <a:gd name="connsiteY23" fmla="*/ 1597398 h 159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15471" h="1597399">
                    <a:moveTo>
                      <a:pt x="0" y="0"/>
                    </a:moveTo>
                    <a:lnTo>
                      <a:pt x="198287" y="0"/>
                    </a:lnTo>
                    <a:lnTo>
                      <a:pt x="198287" y="163390"/>
                    </a:lnTo>
                    <a:lnTo>
                      <a:pt x="405785" y="163390"/>
                    </a:lnTo>
                    <a:lnTo>
                      <a:pt x="405785" y="337452"/>
                    </a:lnTo>
                    <a:lnTo>
                      <a:pt x="604361" y="337452"/>
                    </a:lnTo>
                    <a:lnTo>
                      <a:pt x="604361" y="478395"/>
                    </a:lnTo>
                    <a:lnTo>
                      <a:pt x="802964" y="478395"/>
                    </a:lnTo>
                    <a:lnTo>
                      <a:pt x="802964" y="627581"/>
                    </a:lnTo>
                    <a:lnTo>
                      <a:pt x="1005383" y="625593"/>
                    </a:lnTo>
                    <a:lnTo>
                      <a:pt x="1005383" y="768523"/>
                    </a:lnTo>
                    <a:lnTo>
                      <a:pt x="1203959" y="768523"/>
                    </a:lnTo>
                    <a:lnTo>
                      <a:pt x="1203959" y="901149"/>
                    </a:lnTo>
                    <a:lnTo>
                      <a:pt x="1413326" y="897911"/>
                    </a:lnTo>
                    <a:lnTo>
                      <a:pt x="1413326" y="1050335"/>
                    </a:lnTo>
                    <a:lnTo>
                      <a:pt x="1612165" y="1050335"/>
                    </a:lnTo>
                    <a:lnTo>
                      <a:pt x="1612165" y="1191204"/>
                    </a:lnTo>
                    <a:lnTo>
                      <a:pt x="1810768" y="1191204"/>
                    </a:lnTo>
                    <a:lnTo>
                      <a:pt x="1810768" y="1315586"/>
                    </a:lnTo>
                    <a:lnTo>
                      <a:pt x="2009370" y="1315586"/>
                    </a:lnTo>
                    <a:lnTo>
                      <a:pt x="2009370" y="1464772"/>
                    </a:lnTo>
                    <a:lnTo>
                      <a:pt x="2213894" y="1464772"/>
                    </a:lnTo>
                    <a:lnTo>
                      <a:pt x="2213894" y="1597398"/>
                    </a:lnTo>
                    <a:lnTo>
                      <a:pt x="2415471" y="1597398"/>
                    </a:lnTo>
                  </a:path>
                </a:pathLst>
              </a:custGeom>
              <a:noFill/>
              <a:ln w="28872" cap="rnd">
                <a:solidFill>
                  <a:schemeClr val="bg1"/>
                </a:solidFill>
                <a:prstDash val="solid"/>
                <a:round/>
              </a:ln>
            </p:spPr>
            <p:txBody>
              <a:bodyPr rtlCol="0" anchor="ctr"/>
              <a:lstStyle/>
              <a:p>
                <a:endParaRPr lang="en-US" dirty="0"/>
              </a:p>
            </p:txBody>
          </p:sp>
          <p:sp>
            <p:nvSpPr>
              <p:cNvPr id="80" name="Half Frame 79">
                <a:extLst>
                  <a:ext uri="{FF2B5EF4-FFF2-40B4-BE49-F238E27FC236}">
                    <a16:creationId xmlns:a16="http://schemas.microsoft.com/office/drawing/2014/main" id="{5E061122-DCC2-5546-8F71-B0DA8C6E0577}"/>
                  </a:ext>
                </a:extLst>
              </p:cNvPr>
              <p:cNvSpPr/>
              <p:nvPr/>
            </p:nvSpPr>
            <p:spPr>
              <a:xfrm flipV="1">
                <a:off x="823916" y="5778390"/>
                <a:ext cx="2801061" cy="960071"/>
              </a:xfrm>
              <a:prstGeom prst="halfFrame">
                <a:avLst>
                  <a:gd name="adj1" fmla="val 1836"/>
                  <a:gd name="adj2" fmla="val 1575"/>
                </a:avLst>
              </a:prstGeom>
              <a:solidFill>
                <a:schemeClr val="bg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5" name="TextBox 84">
                <a:extLst>
                  <a:ext uri="{FF2B5EF4-FFF2-40B4-BE49-F238E27FC236}">
                    <a16:creationId xmlns:a16="http://schemas.microsoft.com/office/drawing/2014/main" id="{33B310F5-689F-4C48-9716-62117D6C0FD5}"/>
                  </a:ext>
                </a:extLst>
              </p:cNvPr>
              <p:cNvSpPr txBox="1"/>
              <p:nvPr/>
            </p:nvSpPr>
            <p:spPr bwMode="auto">
              <a:xfrm>
                <a:off x="917701" y="6759136"/>
                <a:ext cx="2679876" cy="195216"/>
              </a:xfrm>
              <a:prstGeom prst="rect">
                <a:avLst/>
              </a:prstGeom>
              <a:noFill/>
              <a:ln w="9525">
                <a:noFill/>
                <a:miter lim="800000"/>
                <a:headEnd/>
                <a:tailEnd/>
              </a:ln>
            </p:spPr>
            <p:txBody>
              <a:bodyPr wrap="square" anchor="ctr">
                <a:spAutoFit/>
              </a:bodyPr>
              <a:lstStyle/>
              <a:p>
                <a:pPr algn="r">
                  <a:spcAft>
                    <a:spcPts val="300"/>
                  </a:spcAft>
                </a:pPr>
                <a:r>
                  <a:rPr lang="en-US" sz="900" b="1" dirty="0">
                    <a:solidFill>
                      <a:schemeClr val="tx2"/>
                    </a:solidFill>
                    <a:latin typeface="Gotham HTF Black" pitchFamily="2" charset="77"/>
                  </a:rPr>
                  <a:t>Time</a:t>
                </a:r>
              </a:p>
            </p:txBody>
          </p:sp>
          <p:sp>
            <p:nvSpPr>
              <p:cNvPr id="91" name="TextBox 90">
                <a:extLst>
                  <a:ext uri="{FF2B5EF4-FFF2-40B4-BE49-F238E27FC236}">
                    <a16:creationId xmlns:a16="http://schemas.microsoft.com/office/drawing/2014/main" id="{4E4E1A93-E5C8-D941-8DB1-14B2E2A51D67}"/>
                  </a:ext>
                </a:extLst>
              </p:cNvPr>
              <p:cNvSpPr txBox="1"/>
              <p:nvPr/>
            </p:nvSpPr>
            <p:spPr bwMode="auto">
              <a:xfrm rot="16200000">
                <a:off x="292553" y="6016345"/>
                <a:ext cx="828615" cy="230832"/>
              </a:xfrm>
              <a:prstGeom prst="rect">
                <a:avLst/>
              </a:prstGeom>
              <a:noFill/>
              <a:ln w="9525">
                <a:noFill/>
                <a:miter lim="800000"/>
                <a:headEnd/>
                <a:tailEnd/>
              </a:ln>
            </p:spPr>
            <p:txBody>
              <a:bodyPr wrap="square" anchor="ctr">
                <a:spAutoFit/>
              </a:bodyPr>
              <a:lstStyle/>
              <a:p>
                <a:pPr algn="r">
                  <a:spcAft>
                    <a:spcPts val="300"/>
                  </a:spcAft>
                </a:pPr>
                <a:r>
                  <a:rPr lang="en-US" sz="900" b="1" dirty="0">
                    <a:solidFill>
                      <a:schemeClr val="tx2"/>
                    </a:solidFill>
                    <a:latin typeface="Gotham HTF Black" pitchFamily="2" charset="77"/>
                  </a:rPr>
                  <a:t># Tokens</a:t>
                </a:r>
              </a:p>
            </p:txBody>
          </p:sp>
          <p:sp>
            <p:nvSpPr>
              <p:cNvPr id="98" name="TextBox 97">
                <a:extLst>
                  <a:ext uri="{FF2B5EF4-FFF2-40B4-BE49-F238E27FC236}">
                    <a16:creationId xmlns:a16="http://schemas.microsoft.com/office/drawing/2014/main" id="{2A2C8093-D86F-7F4A-87B3-5079C9F5A0D4}"/>
                  </a:ext>
                </a:extLst>
              </p:cNvPr>
              <p:cNvSpPr txBox="1"/>
              <p:nvPr/>
            </p:nvSpPr>
            <p:spPr bwMode="auto">
              <a:xfrm>
                <a:off x="2657416" y="5794857"/>
                <a:ext cx="1320047" cy="182202"/>
              </a:xfrm>
              <a:prstGeom prst="rect">
                <a:avLst/>
              </a:prstGeom>
              <a:noFill/>
              <a:ln w="9525">
                <a:noFill/>
                <a:miter lim="800000"/>
                <a:headEnd/>
                <a:tailEnd/>
              </a:ln>
            </p:spPr>
            <p:txBody>
              <a:bodyPr wrap="square" anchor="t">
                <a:spAutoFit/>
              </a:bodyPr>
              <a:lstStyle/>
              <a:p>
                <a:pPr>
                  <a:spcAft>
                    <a:spcPts val="300"/>
                  </a:spcAft>
                </a:pPr>
                <a:r>
                  <a:rPr lang="en-US" sz="800" dirty="0">
                    <a:solidFill>
                      <a:srgbClr val="C00000"/>
                    </a:solidFill>
                    <a:latin typeface="Gotham HTF Book" pitchFamily="2" charset="77"/>
                  </a:rPr>
                  <a:t>Tokens destroyed</a:t>
                </a:r>
              </a:p>
            </p:txBody>
          </p:sp>
        </p:grpSp>
        <p:sp>
          <p:nvSpPr>
            <p:cNvPr id="35" name="TextBox 34">
              <a:extLst>
                <a:ext uri="{FF2B5EF4-FFF2-40B4-BE49-F238E27FC236}">
                  <a16:creationId xmlns:a16="http://schemas.microsoft.com/office/drawing/2014/main" id="{5097DBB4-3F87-0745-A207-E80FF4605E9A}"/>
                </a:ext>
              </a:extLst>
            </p:cNvPr>
            <p:cNvSpPr txBox="1"/>
            <p:nvPr/>
          </p:nvSpPr>
          <p:spPr bwMode="auto">
            <a:xfrm>
              <a:off x="4604515" y="6708316"/>
              <a:ext cx="1560885" cy="215444"/>
            </a:xfrm>
            <a:prstGeom prst="rect">
              <a:avLst/>
            </a:prstGeom>
            <a:noFill/>
            <a:ln w="9525">
              <a:noFill/>
              <a:miter lim="800000"/>
              <a:headEnd/>
              <a:tailEnd/>
            </a:ln>
          </p:spPr>
          <p:txBody>
            <a:bodyPr wrap="square" anchor="t">
              <a:spAutoFit/>
            </a:bodyPr>
            <a:lstStyle/>
            <a:p>
              <a:pPr>
                <a:spcAft>
                  <a:spcPts val="300"/>
                </a:spcAft>
              </a:pPr>
              <a:r>
                <a:rPr lang="en-US" sz="800" dirty="0">
                  <a:solidFill>
                    <a:schemeClr val="bg1"/>
                  </a:solidFill>
                  <a:latin typeface="Gotham HTF Book" pitchFamily="2" charset="77"/>
                </a:rPr>
                <a:t>Tokens in existence</a:t>
              </a:r>
            </a:p>
          </p:txBody>
        </p:sp>
      </p:grpSp>
    </p:spTree>
    <p:extLst>
      <p:ext uri="{BB962C8B-B14F-4D97-AF65-F5344CB8AC3E}">
        <p14:creationId xmlns:p14="http://schemas.microsoft.com/office/powerpoint/2010/main" val="3675667251"/>
      </p:ext>
    </p:extLst>
  </p:cSld>
  <p:clrMapOvr>
    <a:masterClrMapping/>
  </p:clrMapOvr>
</p:sld>
</file>

<file path=ppt/theme/theme1.xml><?xml version="1.0" encoding="utf-8"?>
<a:theme xmlns:a="http://schemas.openxmlformats.org/drawingml/2006/main" name="Advent_Internal-Conference-Template_MASTER_V005 ts">
  <a:themeElements>
    <a:clrScheme name="Custom 13">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D79E4D"/>
      </a:hlink>
      <a:folHlink>
        <a:srgbClr val="D79E4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Epic Cash">
      <a:dk1>
        <a:srgbClr val="8A8B8A"/>
      </a:dk1>
      <a:lt1>
        <a:srgbClr val="C89E60"/>
      </a:lt1>
      <a:dk2>
        <a:srgbClr val="282827"/>
      </a:dk2>
      <a:lt2>
        <a:srgbClr val="FFFFFF"/>
      </a:lt2>
      <a:accent1>
        <a:srgbClr val="E0C7A5"/>
      </a:accent1>
      <a:accent2>
        <a:srgbClr val="C89E60"/>
      </a:accent2>
      <a:accent3>
        <a:srgbClr val="957343"/>
      </a:accent3>
      <a:accent4>
        <a:srgbClr val="E3E5E3"/>
      </a:accent4>
      <a:accent5>
        <a:srgbClr val="EFEFEE"/>
      </a:accent5>
      <a:accent6>
        <a:srgbClr val="28568A"/>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2225" cap="rnd">
          <a:solidFill>
            <a:schemeClr val="tx1"/>
          </a:solidFill>
          <a:prstDash val="sysDot"/>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tlCol="0">
        <a:noAutofit/>
      </a:bodyPr>
      <a:lstStyle>
        <a:defPPr algn="l">
          <a:defRPr sz="2400" b="1" dirty="0" smtClean="0">
            <a:solidFill>
              <a:schemeClr val="tx2"/>
            </a:solidFill>
            <a:latin typeface="Gotham HTF Book" pitchFamily="2" charset="7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Props1.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2.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520744-49F6-48C5-870D-D28D297F5B56}">
  <ds:schemaRefs>
    <ds:schemaRef ds:uri="http://schemas.microsoft.com/office/infopath/2007/PartnerControls"/>
    <ds:schemaRef ds:uri="http://purl.org/dc/elements/1.1/"/>
    <ds:schemaRef ds:uri="http://schemas.microsoft.com/office/2006/metadata/properties"/>
    <ds:schemaRef ds:uri="e58fabb6-9446-4bf5-a05e-fa4e6ef88448"/>
    <ds:schemaRef ds:uri="http://purl.org/dc/terms/"/>
    <ds:schemaRef ds:uri="9f684ec6-0857-4470-8cdd-d47a3c7eb6af"/>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44472</TotalTime>
  <Words>161</Words>
  <Application>Microsoft Macintosh PowerPoint</Application>
  <PresentationFormat>Letter Paper (8.5x11 in)</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Gotham HTF</vt:lpstr>
      <vt:lpstr>Gotham HTF Black</vt:lpstr>
      <vt:lpstr>Gotham HTF Book</vt:lpstr>
      <vt:lpstr>Advent_Internal-Conference-Template_MASTER_V005 ts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Spencer Lambert</cp:lastModifiedBy>
  <cp:revision>588</cp:revision>
  <dcterms:created xsi:type="dcterms:W3CDTF">2018-04-12T15:48:13Z</dcterms:created>
  <dcterms:modified xsi:type="dcterms:W3CDTF">2021-10-07T12:58:20Z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