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87" userDrawn="1">
          <p15:clr>
            <a:srgbClr val="A4A3A4"/>
          </p15:clr>
        </p15:guide>
        <p15:guide id="3" orient="horz" pos="1270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69" userDrawn="1">
          <p15:clr>
            <a:srgbClr val="A4A3A4"/>
          </p15:clr>
        </p15:guide>
        <p15:guide id="6" pos="4133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8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C65"/>
    <a:srgbClr val="000000"/>
    <a:srgbClr val="282827"/>
    <a:srgbClr val="D79E4D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1396" autoAdjust="0"/>
  </p:normalViewPr>
  <p:slideViewPr>
    <p:cSldViewPr snapToGrid="0">
      <p:cViewPr>
        <p:scale>
          <a:sx n="335" d="100"/>
          <a:sy n="335" d="100"/>
        </p:scale>
        <p:origin x="-936" y="-15112"/>
      </p:cViewPr>
      <p:guideLst>
        <p:guide pos="187"/>
        <p:guide orient="horz" pos="1270"/>
        <p:guide orient="horz" pos="5171"/>
        <p:guide pos="2069"/>
        <p:guide pos="4133"/>
        <p:guide pos="2160"/>
        <p:guide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06/03/2022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06/03/2022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06/03/2022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06/03/2022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06/03/2022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06/03/2022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06/03/2022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E7D3E7FA-91A9-E54E-92E0-F509353B781A}"/>
              </a:ext>
            </a:extLst>
          </p:cNvPr>
          <p:cNvGrpSpPr/>
          <p:nvPr/>
        </p:nvGrpSpPr>
        <p:grpSpPr>
          <a:xfrm>
            <a:off x="296862" y="6849628"/>
            <a:ext cx="6264275" cy="457758"/>
            <a:chOff x="296863" y="6966857"/>
            <a:chExt cx="6119812" cy="1853293"/>
          </a:xfrm>
          <a:solidFill>
            <a:schemeClr val="tx1">
              <a:lumMod val="20000"/>
              <a:lumOff val="80000"/>
              <a:alpha val="49000"/>
            </a:schemeClr>
          </a:solidFill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21C7540-E484-F64D-B7CE-C3F25C0B2BF3}"/>
                </a:ext>
              </a:extLst>
            </p:cNvPr>
            <p:cNvSpPr/>
            <p:nvPr/>
          </p:nvSpPr>
          <p:spPr>
            <a:xfrm>
              <a:off x="296863" y="6966857"/>
              <a:ext cx="1430337" cy="185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B05E03-3ADB-FC44-BC99-2A67BBBDA5AB}"/>
                </a:ext>
              </a:extLst>
            </p:cNvPr>
            <p:cNvSpPr/>
            <p:nvPr/>
          </p:nvSpPr>
          <p:spPr>
            <a:xfrm>
              <a:off x="1860021" y="6966857"/>
              <a:ext cx="1430337" cy="185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746D304-5ADD-284E-8011-9C3A0F0402BF}"/>
                </a:ext>
              </a:extLst>
            </p:cNvPr>
            <p:cNvSpPr/>
            <p:nvPr/>
          </p:nvSpPr>
          <p:spPr>
            <a:xfrm>
              <a:off x="3423179" y="6966857"/>
              <a:ext cx="1430337" cy="185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0D86442-F7C7-CF4E-BABF-02B3761F8FF2}"/>
                </a:ext>
              </a:extLst>
            </p:cNvPr>
            <p:cNvSpPr/>
            <p:nvPr/>
          </p:nvSpPr>
          <p:spPr>
            <a:xfrm>
              <a:off x="4986338" y="6966857"/>
              <a:ext cx="1430337" cy="185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537CC9A-B737-4F44-B635-A5D75A4DFF96}"/>
              </a:ext>
            </a:extLst>
          </p:cNvPr>
          <p:cNvSpPr/>
          <p:nvPr/>
        </p:nvSpPr>
        <p:spPr>
          <a:xfrm>
            <a:off x="0" y="1315"/>
            <a:ext cx="6858000" cy="81148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A5A14-ED59-D244-95F3-BC420AF53BC8}"/>
              </a:ext>
            </a:extLst>
          </p:cNvPr>
          <p:cNvSpPr txBox="1"/>
          <p:nvPr/>
        </p:nvSpPr>
        <p:spPr>
          <a:xfrm>
            <a:off x="296863" y="1774390"/>
            <a:ext cx="2964721" cy="1509852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7AC65"/>
              </a:buClr>
            </a:pPr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In September 2019, the EPIC Blockchain Protocol came into existence with the fairest launch of a layer one protocol since the original Bitcoin Core.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7866D-B600-BF42-ADA5-B457796F0C72}"/>
              </a:ext>
            </a:extLst>
          </p:cNvPr>
          <p:cNvSpPr txBox="1"/>
          <p:nvPr/>
        </p:nvSpPr>
        <p:spPr>
          <a:xfrm>
            <a:off x="296862" y="907125"/>
            <a:ext cx="3132137" cy="759507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Gotham HTF Black" pitchFamily="2" charset="77"/>
              </a:rPr>
              <a:t>Innovation:</a:t>
            </a:r>
            <a:br>
              <a:rPr lang="en-US" sz="25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otham HTF Book" pitchFamily="2" charset="77"/>
              </a:rPr>
              <a:t>A History of Leadership</a:t>
            </a:r>
            <a:endParaRPr lang="en-US" sz="2500" dirty="0">
              <a:solidFill>
                <a:schemeClr val="tx1">
                  <a:lumMod val="50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49F7E-E45B-7741-9BC0-FA63FB50F78F}"/>
              </a:ext>
            </a:extLst>
          </p:cNvPr>
          <p:cNvSpPr txBox="1"/>
          <p:nvPr/>
        </p:nvSpPr>
        <p:spPr>
          <a:xfrm>
            <a:off x="296863" y="8767072"/>
            <a:ext cx="2488425" cy="164034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tx2"/>
                </a:solidFill>
                <a:latin typeface="Gotham HTF Book" pitchFamily="2" charset="77"/>
              </a:rPr>
              <a:t>Innovation One </a:t>
            </a:r>
            <a:r>
              <a:rPr lang="en-US" sz="600">
                <a:solidFill>
                  <a:schemeClr val="tx2"/>
                </a:solidFill>
                <a:latin typeface="Gotham HTF Book" pitchFamily="2" charset="77"/>
              </a:rPr>
              <a:t>Pager v04</a:t>
            </a:r>
            <a:endParaRPr lang="en-US" sz="6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36912E-BA3E-B949-AC32-AE83D877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" y="242570"/>
            <a:ext cx="2077802" cy="34671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57233DC-FD90-3E4D-8521-0039BC0EACB5}"/>
              </a:ext>
            </a:extLst>
          </p:cNvPr>
          <p:cNvSpPr txBox="1"/>
          <p:nvPr/>
        </p:nvSpPr>
        <p:spPr>
          <a:xfrm>
            <a:off x="398541" y="7334975"/>
            <a:ext cx="1359922" cy="1211149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Pedersen Commitments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Cut-Through Aggregation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Ring Signatures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1C3DCD-11E0-BA49-86EF-7F378327AA0E}"/>
              </a:ext>
            </a:extLst>
          </p:cNvPr>
          <p:cNvCxnSpPr>
            <a:cxnSpLocks/>
          </p:cNvCxnSpPr>
          <p:nvPr/>
        </p:nvCxnSpPr>
        <p:spPr>
          <a:xfrm>
            <a:off x="296863" y="6864052"/>
            <a:ext cx="0" cy="1748502"/>
          </a:xfrm>
          <a:prstGeom prst="line">
            <a:avLst/>
          </a:prstGeom>
          <a:ln w="254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8E35DE-463F-384A-8593-4B0A99D092FC}"/>
              </a:ext>
            </a:extLst>
          </p:cNvPr>
          <p:cNvGrpSpPr/>
          <p:nvPr/>
        </p:nvGrpSpPr>
        <p:grpSpPr>
          <a:xfrm>
            <a:off x="296862" y="3085540"/>
            <a:ext cx="6422720" cy="2985796"/>
            <a:chOff x="296862" y="3695139"/>
            <a:chExt cx="6422720" cy="29857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232B4D-0C33-4C43-A03F-6C6A5A3D6CDB}"/>
                </a:ext>
              </a:extLst>
            </p:cNvPr>
            <p:cNvGrpSpPr/>
            <p:nvPr/>
          </p:nvGrpSpPr>
          <p:grpSpPr>
            <a:xfrm>
              <a:off x="296862" y="4479987"/>
              <a:ext cx="6264275" cy="2057399"/>
              <a:chOff x="296862" y="5011615"/>
              <a:chExt cx="6264275" cy="205739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55F068-12FD-1241-ADDB-922FB3592428}"/>
                  </a:ext>
                </a:extLst>
              </p:cNvPr>
              <p:cNvSpPr/>
              <p:nvPr/>
            </p:nvSpPr>
            <p:spPr>
              <a:xfrm>
                <a:off x="296862" y="5011615"/>
                <a:ext cx="6264275" cy="47478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  <a:alpha val="5589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DD2E5B-182D-4242-A9F6-C7E942DE1AFF}"/>
                  </a:ext>
                </a:extLst>
              </p:cNvPr>
              <p:cNvSpPr/>
              <p:nvPr/>
            </p:nvSpPr>
            <p:spPr>
              <a:xfrm>
                <a:off x="296862" y="5539153"/>
                <a:ext cx="6264275" cy="47478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  <a:alpha val="5589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81FFEA2-AA40-F24E-BDB4-8CCF6920A6D4}"/>
                  </a:ext>
                </a:extLst>
              </p:cNvPr>
              <p:cNvSpPr/>
              <p:nvPr/>
            </p:nvSpPr>
            <p:spPr>
              <a:xfrm>
                <a:off x="296862" y="6066691"/>
                <a:ext cx="6264275" cy="47478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  <a:alpha val="5589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ADCA90C-5C31-0C4B-AEF5-5CC47F5161A3}"/>
                  </a:ext>
                </a:extLst>
              </p:cNvPr>
              <p:cNvSpPr/>
              <p:nvPr/>
            </p:nvSpPr>
            <p:spPr>
              <a:xfrm>
                <a:off x="296862" y="6594230"/>
                <a:ext cx="6264275" cy="47478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  <a:alpha val="5589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4EBA38D3-4EA3-594F-9CB6-F800EAE5B12C}"/>
                </a:ext>
              </a:extLst>
            </p:cNvPr>
            <p:cNvSpPr/>
            <p:nvPr/>
          </p:nvSpPr>
          <p:spPr>
            <a:xfrm>
              <a:off x="296863" y="3875272"/>
              <a:ext cx="6422719" cy="49530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8FA5FA-D519-2E41-9D0E-830C04E7A3DC}"/>
                </a:ext>
              </a:extLst>
            </p:cNvPr>
            <p:cNvSpPr txBox="1"/>
            <p:nvPr/>
          </p:nvSpPr>
          <p:spPr>
            <a:xfrm>
              <a:off x="446764" y="4573045"/>
              <a:ext cx="1506537" cy="271032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>
                <a:spcBef>
                  <a:spcPts val="600"/>
                </a:spcBef>
                <a:spcAft>
                  <a:spcPts val="180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Gotham HTF Black" pitchFamily="2" charset="77"/>
                </a:rPr>
                <a:t>RandomX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0A1DF7-0F18-9045-9328-6CE7A66A6634}"/>
                </a:ext>
              </a:extLst>
            </p:cNvPr>
            <p:cNvSpPr/>
            <p:nvPr/>
          </p:nvSpPr>
          <p:spPr>
            <a:xfrm>
              <a:off x="2600153" y="3858377"/>
              <a:ext cx="533400" cy="53340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69F42E-B5EA-3F41-A1B8-B44AC881BD3A}"/>
                </a:ext>
              </a:extLst>
            </p:cNvPr>
            <p:cNvSpPr txBox="1"/>
            <p:nvPr/>
          </p:nvSpPr>
          <p:spPr>
            <a:xfrm>
              <a:off x="2634905" y="3896494"/>
              <a:ext cx="464236" cy="437109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>
                  <a:solidFill>
                    <a:schemeClr val="tx2"/>
                  </a:solidFill>
                  <a:latin typeface="Gotham HTF Book" pitchFamily="2" charset="77"/>
                </a:rPr>
                <a:t>Nov</a:t>
              </a:r>
              <a:b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  <a:t>2019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293215-4D4A-324D-94BB-B69F99F1D564}"/>
                </a:ext>
              </a:extLst>
            </p:cNvPr>
            <p:cNvSpPr/>
            <p:nvPr/>
          </p:nvSpPr>
          <p:spPr>
            <a:xfrm>
              <a:off x="4298309" y="3858377"/>
              <a:ext cx="533400" cy="53340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6A8478-AD86-AF44-9C01-A6D9AB22EF92}"/>
                </a:ext>
              </a:extLst>
            </p:cNvPr>
            <p:cNvSpPr txBox="1"/>
            <p:nvPr/>
          </p:nvSpPr>
          <p:spPr>
            <a:xfrm>
              <a:off x="4333061" y="3896494"/>
              <a:ext cx="464236" cy="437109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>
                  <a:solidFill>
                    <a:schemeClr val="tx2"/>
                  </a:solidFill>
                  <a:latin typeface="Gotham HTF Book" pitchFamily="2" charset="77"/>
                </a:rPr>
                <a:t>Sep</a:t>
              </a:r>
              <a:b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  <a:t>2021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9B72DF-E3B9-D545-B3DB-6CC701B30734}"/>
                </a:ext>
              </a:extLst>
            </p:cNvPr>
            <p:cNvSpPr/>
            <p:nvPr/>
          </p:nvSpPr>
          <p:spPr>
            <a:xfrm>
              <a:off x="5071494" y="3858377"/>
              <a:ext cx="533400" cy="53340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C62B25-695A-8940-B69E-E4B76398F792}"/>
                </a:ext>
              </a:extLst>
            </p:cNvPr>
            <p:cNvSpPr txBox="1"/>
            <p:nvPr/>
          </p:nvSpPr>
          <p:spPr>
            <a:xfrm>
              <a:off x="5097857" y="3896494"/>
              <a:ext cx="464236" cy="437109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>
                  <a:solidFill>
                    <a:schemeClr val="tx2"/>
                  </a:solidFill>
                  <a:latin typeface="Gotham HTF Book" pitchFamily="2" charset="77"/>
                </a:rPr>
                <a:t>Nov</a:t>
              </a:r>
              <a:b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  <a:t>2021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4760D2-14FD-E24A-8337-D9968D65D1A8}"/>
                </a:ext>
              </a:extLst>
            </p:cNvPr>
            <p:cNvSpPr/>
            <p:nvPr/>
          </p:nvSpPr>
          <p:spPr>
            <a:xfrm>
              <a:off x="5844679" y="3858377"/>
              <a:ext cx="533400" cy="53340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4835BC-21D7-3842-91FA-851AEFDDB44F}"/>
                </a:ext>
              </a:extLst>
            </p:cNvPr>
            <p:cNvSpPr txBox="1"/>
            <p:nvPr/>
          </p:nvSpPr>
          <p:spPr>
            <a:xfrm>
              <a:off x="5879431" y="3896494"/>
              <a:ext cx="464236" cy="437109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>
                  <a:solidFill>
                    <a:schemeClr val="tx2"/>
                  </a:solidFill>
                  <a:latin typeface="Gotham HTF Book" pitchFamily="2" charset="77"/>
                </a:rPr>
                <a:t>Feb</a:t>
              </a:r>
              <a:br>
                <a:rPr lang="en-US" sz="1050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  <a:t>2022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C25A90-DCEF-844E-835E-7ACEF939E38B}"/>
                </a:ext>
              </a:extLst>
            </p:cNvPr>
            <p:cNvGrpSpPr/>
            <p:nvPr/>
          </p:nvGrpSpPr>
          <p:grpSpPr>
            <a:xfrm>
              <a:off x="3466139" y="3873990"/>
              <a:ext cx="377752" cy="543887"/>
              <a:chOff x="3573463" y="4405618"/>
              <a:chExt cx="377752" cy="54388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5B72788-CED6-234F-8244-86A8EC28C505}"/>
                  </a:ext>
                </a:extLst>
              </p:cNvPr>
              <p:cNvSpPr/>
              <p:nvPr/>
            </p:nvSpPr>
            <p:spPr>
              <a:xfrm>
                <a:off x="3649014" y="4507606"/>
                <a:ext cx="257578" cy="296214"/>
              </a:xfrm>
              <a:custGeom>
                <a:avLst/>
                <a:gdLst>
                  <a:gd name="connsiteX0" fmla="*/ 145961 w 257578"/>
                  <a:gd name="connsiteY0" fmla="*/ 0 h 296214"/>
                  <a:gd name="connsiteX1" fmla="*/ 257578 w 257578"/>
                  <a:gd name="connsiteY1" fmla="*/ 0 h 296214"/>
                  <a:gd name="connsiteX2" fmla="*/ 107324 w 257578"/>
                  <a:gd name="connsiteY2" fmla="*/ 296214 h 296214"/>
                  <a:gd name="connsiteX3" fmla="*/ 0 w 257578"/>
                  <a:gd name="connsiteY3" fmla="*/ 296214 h 296214"/>
                  <a:gd name="connsiteX4" fmla="*/ 145961 w 257578"/>
                  <a:gd name="connsiteY4" fmla="*/ 0 h 29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578" h="296214">
                    <a:moveTo>
                      <a:pt x="145961" y="0"/>
                    </a:moveTo>
                    <a:lnTo>
                      <a:pt x="257578" y="0"/>
                    </a:lnTo>
                    <a:lnTo>
                      <a:pt x="107324" y="296214"/>
                    </a:lnTo>
                    <a:lnTo>
                      <a:pt x="0" y="296214"/>
                    </a:lnTo>
                    <a:lnTo>
                      <a:pt x="145961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CC7B344-F183-7F45-BBB9-A804B2C51DB0}"/>
                  </a:ext>
                </a:extLst>
              </p:cNvPr>
              <p:cNvCxnSpPr/>
              <p:nvPr/>
            </p:nvCxnSpPr>
            <p:spPr>
              <a:xfrm flipH="1">
                <a:off x="3674378" y="4412609"/>
                <a:ext cx="276837" cy="536896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35B1E23-BD31-DA4F-BDE3-4B9F14A4FA2F}"/>
                  </a:ext>
                </a:extLst>
              </p:cNvPr>
              <p:cNvCxnSpPr/>
              <p:nvPr/>
            </p:nvCxnSpPr>
            <p:spPr>
              <a:xfrm flipH="1">
                <a:off x="3573463" y="4405618"/>
                <a:ext cx="276837" cy="536896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94AC6AB-81F8-A24F-A423-B4D236D6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866" y="4566840"/>
              <a:ext cx="298450" cy="29845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C12CD7E-F0E1-5F45-8969-DCDD56D70349}"/>
                </a:ext>
              </a:extLst>
            </p:cNvPr>
            <p:cNvSpPr txBox="1"/>
            <p:nvPr/>
          </p:nvSpPr>
          <p:spPr>
            <a:xfrm>
              <a:off x="3010631" y="4642782"/>
              <a:ext cx="585137" cy="146189"/>
            </a:xfrm>
            <a:prstGeom prst="rect">
              <a:avLst/>
            </a:prstGeom>
            <a:noFill/>
          </p:spPr>
          <p:txBody>
            <a:bodyPr wrap="none" lIns="0" rIns="36000" rtlCol="0" anchor="ctr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  <a:buClr>
                  <a:srgbClr val="C7AC65"/>
                </a:buClr>
              </a:pPr>
              <a: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  <a:t>(+63 days)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0A5700F-A83B-8643-A72A-336FA982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614" y="5092398"/>
              <a:ext cx="298450" cy="29845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B7E4AF-B5DE-3847-954B-FDFAF69F5DBF}"/>
                </a:ext>
              </a:extLst>
            </p:cNvPr>
            <p:cNvSpPr txBox="1"/>
            <p:nvPr/>
          </p:nvSpPr>
          <p:spPr>
            <a:xfrm>
              <a:off x="4757487" y="5155186"/>
              <a:ext cx="585137" cy="146189"/>
            </a:xfrm>
            <a:prstGeom prst="rect">
              <a:avLst/>
            </a:prstGeom>
            <a:noFill/>
          </p:spPr>
          <p:txBody>
            <a:bodyPr wrap="none" lIns="0" rIns="36000" rtlCol="0" anchor="ctr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  <a:buClr>
                  <a:srgbClr val="C7AC65"/>
                </a:buClr>
              </a:pPr>
              <a: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  <a:t>(+520 days)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5D4BE2E-9194-4C45-8132-C16E010CC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68" y="5605753"/>
              <a:ext cx="323379" cy="32337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84FAA32-947C-3E48-AE37-F243CFD8AB61}"/>
                </a:ext>
              </a:extLst>
            </p:cNvPr>
            <p:cNvSpPr txBox="1"/>
            <p:nvPr/>
          </p:nvSpPr>
          <p:spPr>
            <a:xfrm>
              <a:off x="446764" y="5096848"/>
              <a:ext cx="1269609" cy="276999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spcAft>
                  <a:spcPts val="1800"/>
                </a:spcAft>
                <a:defRPr sz="1200" b="1">
                  <a:solidFill>
                    <a:schemeClr val="tx2"/>
                  </a:solidFill>
                  <a:latin typeface="Gotham HTF Black" pitchFamily="2" charset="77"/>
                </a:defRPr>
              </a:lvl1pPr>
            </a:lstStyle>
            <a:p>
              <a:r>
                <a:rPr lang="en-US" dirty="0"/>
                <a:t>Dandelion ++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08BBCD-F24B-A146-B385-AC258C638BE6}"/>
                </a:ext>
              </a:extLst>
            </p:cNvPr>
            <p:cNvSpPr txBox="1"/>
            <p:nvPr/>
          </p:nvSpPr>
          <p:spPr>
            <a:xfrm>
              <a:off x="446764" y="5528184"/>
              <a:ext cx="1269609" cy="369332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spcAft>
                  <a:spcPts val="1800"/>
                </a:spcAft>
                <a:defRPr sz="1200" b="1">
                  <a:solidFill>
                    <a:schemeClr val="tx2"/>
                  </a:solidFill>
                  <a:latin typeface="Gotham HTF Black" pitchFamily="2" charset="77"/>
                </a:defRPr>
              </a:lvl1pPr>
            </a:lstStyle>
            <a:p>
              <a:r>
                <a:rPr lang="en-US"/>
                <a:t>Schnorr Signatures</a:t>
              </a:r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53A44A-D4CD-AA49-8301-82C0E198B22C}"/>
                </a:ext>
              </a:extLst>
            </p:cNvPr>
            <p:cNvSpPr txBox="1"/>
            <p:nvPr/>
          </p:nvSpPr>
          <p:spPr>
            <a:xfrm>
              <a:off x="446764" y="6151507"/>
              <a:ext cx="1269609" cy="369332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spcAft>
                  <a:spcPts val="1800"/>
                </a:spcAft>
                <a:defRPr sz="1200" b="1">
                  <a:solidFill>
                    <a:schemeClr val="tx2"/>
                  </a:solidFill>
                  <a:latin typeface="Gotham HTF Black" pitchFamily="2" charset="77"/>
                </a:defRPr>
              </a:lvl1pPr>
            </a:lstStyle>
            <a:p>
              <a:r>
                <a:rPr lang="en-US" dirty="0"/>
                <a:t>Mimblewimble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31CAB73-7215-BD47-B513-4FD3794A919A}"/>
                </a:ext>
              </a:extLst>
            </p:cNvPr>
            <p:cNvSpPr txBox="1"/>
            <p:nvPr/>
          </p:nvSpPr>
          <p:spPr>
            <a:xfrm>
              <a:off x="5419636" y="5691754"/>
              <a:ext cx="585137" cy="146189"/>
            </a:xfrm>
            <a:prstGeom prst="rect">
              <a:avLst/>
            </a:prstGeom>
            <a:noFill/>
          </p:spPr>
          <p:txBody>
            <a:bodyPr wrap="none" lIns="0" rIns="36000" rtlCol="0" anchor="ctr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buClr>
                  <a:srgbClr val="C7AC65"/>
                </a:buClr>
              </a:pPr>
              <a: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  <a:t>(Taproot</a:t>
              </a:r>
              <a:b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  <a:t>+803 days)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8DB893B-4D52-2944-94C4-B5B1A74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751"/>
            <a:stretch/>
          </p:blipFill>
          <p:spPr>
            <a:xfrm>
              <a:off x="5963408" y="6143994"/>
              <a:ext cx="309485" cy="3081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B53A05-4F67-7A4B-B8D2-A2D3B649EB40}"/>
                </a:ext>
              </a:extLst>
            </p:cNvPr>
            <p:cNvSpPr txBox="1"/>
            <p:nvPr/>
          </p:nvSpPr>
          <p:spPr>
            <a:xfrm>
              <a:off x="5332872" y="6221134"/>
              <a:ext cx="585137" cy="146189"/>
            </a:xfrm>
            <a:prstGeom prst="rect">
              <a:avLst/>
            </a:prstGeom>
            <a:noFill/>
          </p:spPr>
          <p:txBody>
            <a:bodyPr wrap="none" lIns="0" rIns="36000" rtlCol="0" anchor="ctr">
              <a:noAutofit/>
            </a:bodyPr>
            <a:lstStyle/>
            <a:p>
              <a:pPr algn="r">
                <a:spcBef>
                  <a:spcPts val="200"/>
                </a:spcBef>
                <a:spcAft>
                  <a:spcPts val="200"/>
                </a:spcAft>
                <a:buClr>
                  <a:srgbClr val="C7AC65"/>
                </a:buClr>
              </a:pPr>
              <a: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  <a:t>(Layer 2</a:t>
              </a:r>
              <a:b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700" dirty="0">
                  <a:solidFill>
                    <a:schemeClr val="tx2"/>
                  </a:solidFill>
                  <a:latin typeface="Gotham HTF Book" pitchFamily="2" charset="77"/>
                </a:rPr>
                <a:t>+884 days)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C906769-B8F8-0540-A515-1584F7B6137C}"/>
                </a:ext>
              </a:extLst>
            </p:cNvPr>
            <p:cNvSpPr/>
            <p:nvPr/>
          </p:nvSpPr>
          <p:spPr>
            <a:xfrm>
              <a:off x="1688841" y="3695139"/>
              <a:ext cx="849086" cy="298579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E1C3CB9-174F-4046-B532-1E937F557B24}"/>
                </a:ext>
              </a:extLst>
            </p:cNvPr>
            <p:cNvGrpSpPr/>
            <p:nvPr/>
          </p:nvGrpSpPr>
          <p:grpSpPr>
            <a:xfrm>
              <a:off x="1792056" y="4577708"/>
              <a:ext cx="677863" cy="276498"/>
              <a:chOff x="558800" y="6921500"/>
              <a:chExt cx="3673972" cy="14986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DE3A0CF-E730-064E-96AD-28E0ABA18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97" y="6975927"/>
                <a:ext cx="3408675" cy="136112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597562AE-09B8-6F4D-9F9D-6C16154EF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" y="6921500"/>
                <a:ext cx="1498600" cy="1498600"/>
              </a:xfrm>
              <a:prstGeom prst="rect">
                <a:avLst/>
              </a:prstGeom>
            </p:spPr>
          </p:pic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26EC47-9724-4740-A387-20FDB714A279}"/>
                </a:ext>
              </a:extLst>
            </p:cNvPr>
            <p:cNvSpPr/>
            <p:nvPr/>
          </p:nvSpPr>
          <p:spPr>
            <a:xfrm>
              <a:off x="1843832" y="3858377"/>
              <a:ext cx="5334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0B1979-1B58-514C-BEB0-DE6DFD991260}"/>
                </a:ext>
              </a:extLst>
            </p:cNvPr>
            <p:cNvSpPr txBox="1"/>
            <p:nvPr/>
          </p:nvSpPr>
          <p:spPr>
            <a:xfrm>
              <a:off x="1878584" y="3896494"/>
              <a:ext cx="464236" cy="437109"/>
            </a:xfrm>
            <a:prstGeom prst="rect">
              <a:avLst/>
            </a:prstGeom>
            <a:noFill/>
          </p:spPr>
          <p:txBody>
            <a:bodyPr wrap="none" lIns="0" r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dirty="0">
                  <a:solidFill>
                    <a:schemeClr val="bg2"/>
                  </a:solidFill>
                  <a:latin typeface="Gotham HTF Book" pitchFamily="2" charset="77"/>
                </a:rPr>
                <a:t>Sep</a:t>
              </a:r>
              <a:br>
                <a:rPr lang="en-US" sz="1050" b="1" dirty="0">
                  <a:solidFill>
                    <a:schemeClr val="bg2"/>
                  </a:solidFill>
                  <a:latin typeface="Gotham HTF Black" pitchFamily="2" charset="77"/>
                </a:rPr>
              </a:br>
              <a:r>
                <a:rPr lang="en-US" sz="1050" b="1" dirty="0">
                  <a:solidFill>
                    <a:schemeClr val="bg2"/>
                  </a:solidFill>
                  <a:latin typeface="Gotham HTF Black" pitchFamily="2" charset="77"/>
                </a:rPr>
                <a:t>2019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7EA2922-CEEE-5D42-96A0-B8D26B7C2BF1}"/>
                </a:ext>
              </a:extLst>
            </p:cNvPr>
            <p:cNvGrpSpPr/>
            <p:nvPr/>
          </p:nvGrpSpPr>
          <p:grpSpPr>
            <a:xfrm>
              <a:off x="1792056" y="5111780"/>
              <a:ext cx="677863" cy="276498"/>
              <a:chOff x="558800" y="6921500"/>
              <a:chExt cx="3673972" cy="1498600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A6BCB4BB-1724-434A-A023-8D3963B0C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97" y="6975927"/>
                <a:ext cx="3408675" cy="1361123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3D06521-4D16-4940-A18D-CC4D7796F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" y="6921500"/>
                <a:ext cx="1498600" cy="1498600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DD31973-3418-E74F-8D87-9D688A48BD8C}"/>
                </a:ext>
              </a:extLst>
            </p:cNvPr>
            <p:cNvGrpSpPr/>
            <p:nvPr/>
          </p:nvGrpSpPr>
          <p:grpSpPr>
            <a:xfrm>
              <a:off x="1792056" y="5631150"/>
              <a:ext cx="677863" cy="276498"/>
              <a:chOff x="558800" y="6921500"/>
              <a:chExt cx="3673972" cy="1498600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3B9114D-4151-E047-87FC-1EA58DE4A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97" y="6975927"/>
                <a:ext cx="3408675" cy="136112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B6C09B67-7751-744B-8DA8-0F2676CFA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" y="6921500"/>
                <a:ext cx="1498600" cy="149860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A28F06F-75C7-3042-8176-A783A812AE37}"/>
                </a:ext>
              </a:extLst>
            </p:cNvPr>
            <p:cNvGrpSpPr/>
            <p:nvPr/>
          </p:nvGrpSpPr>
          <p:grpSpPr>
            <a:xfrm>
              <a:off x="1792056" y="6152827"/>
              <a:ext cx="677863" cy="276498"/>
              <a:chOff x="558800" y="6921500"/>
              <a:chExt cx="3673972" cy="1498600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A3B38B5D-F80E-E64C-A0B0-8672632D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97" y="6975927"/>
                <a:ext cx="3408675" cy="1361123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F401E92-B846-FA4C-96CF-A626B8060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" y="6921500"/>
                <a:ext cx="1498600" cy="1498600"/>
              </a:xfrm>
              <a:prstGeom prst="rect">
                <a:avLst/>
              </a:prstGeom>
            </p:spPr>
          </p:pic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072E87E-0FEB-BF4E-8836-C085BE3FDCA1}"/>
              </a:ext>
            </a:extLst>
          </p:cNvPr>
          <p:cNvSpPr txBox="1"/>
          <p:nvPr/>
        </p:nvSpPr>
        <p:spPr>
          <a:xfrm>
            <a:off x="404048" y="6904964"/>
            <a:ext cx="957779" cy="330809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1800"/>
              </a:spcAft>
              <a:defRPr sz="12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Scalability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80A4F9-3398-1143-8B29-8F5CC1FB3E37}"/>
              </a:ext>
            </a:extLst>
          </p:cNvPr>
          <p:cNvSpPr txBox="1"/>
          <p:nvPr/>
        </p:nvSpPr>
        <p:spPr>
          <a:xfrm>
            <a:off x="2010837" y="6885063"/>
            <a:ext cx="1289331" cy="369795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1800"/>
              </a:spcAft>
              <a:defRPr sz="12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Privacy &amp;</a:t>
            </a:r>
            <a:br>
              <a:rPr lang="en-US" dirty="0"/>
            </a:br>
            <a:r>
              <a:rPr lang="en-US" dirty="0"/>
              <a:t>Anonymity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C16F7B-1236-CA4E-A451-9E6B39330FEF}"/>
              </a:ext>
            </a:extLst>
          </p:cNvPr>
          <p:cNvSpPr txBox="1"/>
          <p:nvPr/>
        </p:nvSpPr>
        <p:spPr>
          <a:xfrm>
            <a:off x="3596909" y="6902089"/>
            <a:ext cx="1318968" cy="330809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1800"/>
              </a:spcAft>
              <a:defRPr sz="12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Future</a:t>
            </a:r>
            <a:br>
              <a:rPr lang="en-US" dirty="0"/>
            </a:br>
            <a:r>
              <a:rPr lang="en-US" dirty="0"/>
              <a:t>Proofing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26B975-6DAE-B045-A81B-EFDA7EC06479}"/>
              </a:ext>
            </a:extLst>
          </p:cNvPr>
          <p:cNvSpPr txBox="1"/>
          <p:nvPr/>
        </p:nvSpPr>
        <p:spPr>
          <a:xfrm>
            <a:off x="5180542" y="6890003"/>
            <a:ext cx="1182467" cy="369795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1800"/>
              </a:spcAft>
              <a:defRPr sz="12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Eco-friendly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BD914B0-6669-1A40-9552-31985302822E}"/>
              </a:ext>
            </a:extLst>
          </p:cNvPr>
          <p:cNvCxnSpPr>
            <a:cxnSpLocks/>
          </p:cNvCxnSpPr>
          <p:nvPr/>
        </p:nvCxnSpPr>
        <p:spPr>
          <a:xfrm>
            <a:off x="1910740" y="6864052"/>
            <a:ext cx="0" cy="1748502"/>
          </a:xfrm>
          <a:prstGeom prst="line">
            <a:avLst/>
          </a:prstGeom>
          <a:ln w="254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3C5C223-1E22-8C42-AB9E-03666E68E135}"/>
              </a:ext>
            </a:extLst>
          </p:cNvPr>
          <p:cNvCxnSpPr>
            <a:cxnSpLocks/>
          </p:cNvCxnSpPr>
          <p:nvPr/>
        </p:nvCxnSpPr>
        <p:spPr>
          <a:xfrm>
            <a:off x="3516802" y="6864052"/>
            <a:ext cx="0" cy="1748502"/>
          </a:xfrm>
          <a:prstGeom prst="line">
            <a:avLst/>
          </a:prstGeom>
          <a:ln w="254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85A2EB3-0A34-0B4D-B415-47A7FEB85E02}"/>
              </a:ext>
            </a:extLst>
          </p:cNvPr>
          <p:cNvCxnSpPr>
            <a:cxnSpLocks/>
          </p:cNvCxnSpPr>
          <p:nvPr/>
        </p:nvCxnSpPr>
        <p:spPr>
          <a:xfrm>
            <a:off x="5087694" y="6864052"/>
            <a:ext cx="0" cy="1748502"/>
          </a:xfrm>
          <a:prstGeom prst="line">
            <a:avLst/>
          </a:prstGeom>
          <a:ln w="254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67CB2F-C759-094F-A9B9-56A70783B7FB}"/>
              </a:ext>
            </a:extLst>
          </p:cNvPr>
          <p:cNvSpPr txBox="1"/>
          <p:nvPr/>
        </p:nvSpPr>
        <p:spPr>
          <a:xfrm>
            <a:off x="2012418" y="7334975"/>
            <a:ext cx="1359922" cy="1211149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CoinJoin</a:t>
            </a: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Cold-Cold offline transfers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I2P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Tor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zkPoK</a:t>
            </a: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454DB-0A22-2346-A46B-CCD089F831E2}"/>
              </a:ext>
            </a:extLst>
          </p:cNvPr>
          <p:cNvSpPr txBox="1"/>
          <p:nvPr/>
        </p:nvSpPr>
        <p:spPr>
          <a:xfrm>
            <a:off x="3587339" y="7331067"/>
            <a:ext cx="1359922" cy="1211149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Polymorphic</a:t>
            </a:r>
            <a:br>
              <a:rPr lang="en-US" sz="800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Proof-of-Work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Quantum-Ready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A47D5-7872-AE4D-8734-8006107EFBB8}"/>
              </a:ext>
            </a:extLst>
          </p:cNvPr>
          <p:cNvSpPr txBox="1"/>
          <p:nvPr/>
        </p:nvSpPr>
        <p:spPr>
          <a:xfrm>
            <a:off x="5201216" y="7331067"/>
            <a:ext cx="1359922" cy="1211149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No ASIC Waste Stream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Minimized Negative Externalities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7AC65"/>
              </a:buClr>
            </a:pPr>
            <a:endParaRPr lang="en-US" sz="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F4F8B3-3F7B-9940-89E3-D13CF166917B}"/>
              </a:ext>
            </a:extLst>
          </p:cNvPr>
          <p:cNvSpPr txBox="1"/>
          <p:nvPr/>
        </p:nvSpPr>
        <p:spPr>
          <a:xfrm>
            <a:off x="296863" y="6358367"/>
            <a:ext cx="4757250" cy="41757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Gotham HTF Black" pitchFamily="2" charset="77"/>
              </a:rPr>
              <a:t>Can your blockchain do this?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26AFF1-EE99-7943-8AB9-8063A2118295}"/>
              </a:ext>
            </a:extLst>
          </p:cNvPr>
          <p:cNvGrpSpPr/>
          <p:nvPr/>
        </p:nvGrpSpPr>
        <p:grpSpPr>
          <a:xfrm>
            <a:off x="3416352" y="1834603"/>
            <a:ext cx="2934841" cy="704089"/>
            <a:chOff x="697802" y="1936688"/>
            <a:chExt cx="5536691" cy="13282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FC19A46-3ED1-8649-BBD9-057DD6413F23}"/>
                </a:ext>
              </a:extLst>
            </p:cNvPr>
            <p:cNvSpPr txBox="1"/>
            <p:nvPr/>
          </p:nvSpPr>
          <p:spPr>
            <a:xfrm>
              <a:off x="697802" y="270312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22FF827-4D23-2843-8984-C072CFA363E2}"/>
                </a:ext>
              </a:extLst>
            </p:cNvPr>
            <p:cNvSpPr txBox="1"/>
            <p:nvPr/>
          </p:nvSpPr>
          <p:spPr>
            <a:xfrm>
              <a:off x="2235980" y="270312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Pre-mine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567C065-CD71-5648-8E78-6B6ABBF045C1}"/>
                </a:ext>
              </a:extLst>
            </p:cNvPr>
            <p:cNvSpPr txBox="1"/>
            <p:nvPr/>
          </p:nvSpPr>
          <p:spPr>
            <a:xfrm>
              <a:off x="3767480" y="270312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BFB860-33C5-A74B-B30C-623BB0CAE1F7}"/>
                </a:ext>
              </a:extLst>
            </p:cNvPr>
            <p:cNvSpPr txBox="1"/>
            <p:nvPr/>
          </p:nvSpPr>
          <p:spPr>
            <a:xfrm>
              <a:off x="5320093" y="270312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FAIR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Launched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1D95D314-E251-894D-84F2-44EA34F4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67573" y="2003789"/>
              <a:ext cx="657619" cy="657619"/>
            </a:xfrm>
            <a:prstGeom prst="rect">
              <a:avLst/>
            </a:prstGeom>
          </p:spPr>
        </p:pic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DECC71A4-F2BD-0F42-AD91-DBB00E5A7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1417" y="2003771"/>
              <a:ext cx="621207" cy="621207"/>
            </a:xfrm>
            <a:prstGeom prst="rect">
              <a:avLst/>
            </a:prstGeom>
          </p:spPr>
        </p:pic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08D545B6-355A-2E4D-AB5B-4B29EDF3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806893" y="1936688"/>
              <a:ext cx="827662" cy="827662"/>
            </a:xfrm>
            <a:prstGeom prst="rect">
              <a:avLst/>
            </a:prstGeom>
          </p:spPr>
        </p:pic>
      </p:grp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2B2B3AB-1109-4A45-BE59-89E9CF6911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10539" y="1867600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62083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43553</TotalTime>
  <Words>133</Words>
  <Application>Microsoft Macintosh PowerPoint</Application>
  <PresentationFormat>Letter Paper (8.5x11 in)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595</cp:revision>
  <dcterms:created xsi:type="dcterms:W3CDTF">2018-04-12T15:48:13Z</dcterms:created>
  <dcterms:modified xsi:type="dcterms:W3CDTF">2022-03-06T19:28:58Z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