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7"/>
  </p:notesMasterIdLst>
  <p:sldIdLst>
    <p:sldId id="325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171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82827"/>
    <a:srgbClr val="D79E4D"/>
    <a:srgbClr val="C7AC65"/>
    <a:srgbClr val="F8931A"/>
    <a:srgbClr val="666666"/>
    <a:srgbClr val="D9D9D9"/>
    <a:srgbClr val="0A3C5A"/>
    <a:srgbClr val="00B0E6"/>
    <a:srgbClr val="008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385" autoAdjust="0"/>
  </p:normalViewPr>
  <p:slideViewPr>
    <p:cSldViewPr snapToGrid="0">
      <p:cViewPr>
        <p:scale>
          <a:sx n="125" d="100"/>
          <a:sy n="125" d="100"/>
        </p:scale>
        <p:origin x="-420" y="18"/>
      </p:cViewPr>
      <p:guideLst>
        <p:guide orient="horz" pos="816"/>
        <p:guide orient="horz" pos="5171"/>
        <p:guide pos="2160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C6580127-D32E-7E42-BA04-734BDF4D8D1C}" type="datetime1">
              <a:rPr lang="en-GB" smtClean="0"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7D6D0BA-C00B-6147-AA91-986DF7D2C874}" type="datetime1">
              <a:rPr lang="en-GB" smtClean="0"/>
              <a:t>15/11/2021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F0FED50E-F3FF-F347-ADAC-A4CC9ACFA5F3}" type="datetime1">
              <a:rPr lang="en-GB" smtClean="0"/>
              <a:t>15/11/2021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D93EDB6-4C6C-2649-B2D9-46F441831436}" type="datetime1">
              <a:rPr lang="en-GB" smtClean="0"/>
              <a:t>15/11/2021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78936BF8-3386-BA46-A699-A1094078DCB2}" type="datetime1">
              <a:rPr lang="en-GB" smtClean="0"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9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4E950719-8297-9641-83E3-09C38FA2C288}" type="datetime1">
              <a:rPr lang="en-GB" smtClean="0"/>
              <a:t>15/11/2021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1B9C95A5-1D87-6847-A64D-62ACFC726002}" type="datetime1">
              <a:rPr lang="en-GB" smtClean="0"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5590AF24-3E86-7343-BD05-CAC0A876C08D}" type="datetime1">
              <a:rPr lang="en-GB" smtClean="0"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CE4-8100-BD40-800B-77957FEC1B03}" type="datetime1">
              <a:rPr lang="en-GB" smtClean="0"/>
              <a:t>15/11/2021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FD-29AD-974C-AAA0-C65461D091B1}" type="datetime1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EFF5CBF0-5CA0-4E45-A968-940FCB3452C4}" type="datetime1">
              <a:rPr lang="en-GB" smtClean="0"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BEEF2699-9E2B-9E43-B2B6-496150F72A1A}" type="datetime1">
              <a:rPr lang="en-GB" smtClean="0"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/>
          <a:lstStyle/>
          <a:p>
            <a:fld id="{25B6E594-E7AA-8F40-B4F3-5D559C362088}" type="datetime1">
              <a:rPr lang="en-GB" smtClean="0"/>
              <a:t>15/11/2021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4" y="468314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  <p:sldLayoutId id="2147483694" r:id="rId5"/>
    <p:sldLayoutId id="21474836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095" y="854441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r>
              <a:rPr lang="en-US"/>
              <a:t>An introduction to ECR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334" y="854441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000000"/>
                </a:solidFill>
                <a:latin typeface="Gotham HTF Book" pitchFamily="2" charset="77"/>
              </a:defRPr>
            </a:lvl1pPr>
          </a:lstStyle>
          <a:p>
            <a:fld id="{7E260360-B404-C844-8651-31E0380F9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14">
          <p15:clr>
            <a:srgbClr val="F26B43"/>
          </p15:clr>
        </p15:guide>
        <p15:guide id="2" pos="3906">
          <p15:clr>
            <a:srgbClr val="F26B43"/>
          </p15:clr>
        </p15:guide>
        <p15:guide id="3" orient="horz" pos="204">
          <p15:clr>
            <a:srgbClr val="F26B43"/>
          </p15:clr>
        </p15:guide>
        <p15:guide id="4" orient="horz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1.wdp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3.svg"/><Relationship Id="rId10" Type="http://schemas.openxmlformats.org/officeDocument/2006/relationships/image" Target="../media/image6.png"/><Relationship Id="rId19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8.pn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AE54D36-133C-0C41-81B3-0F7B034BD368}"/>
              </a:ext>
            </a:extLst>
          </p:cNvPr>
          <p:cNvSpPr/>
          <p:nvPr/>
        </p:nvSpPr>
        <p:spPr>
          <a:xfrm>
            <a:off x="0" y="1316"/>
            <a:ext cx="6858000" cy="9135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B60285-50B7-4042-8038-78B028208B53}"/>
              </a:ext>
            </a:extLst>
          </p:cNvPr>
          <p:cNvSpPr txBox="1"/>
          <p:nvPr/>
        </p:nvSpPr>
        <p:spPr>
          <a:xfrm>
            <a:off x="657225" y="1167276"/>
            <a:ext cx="5543550" cy="67855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chemeClr val="tx2"/>
                </a:solidFill>
                <a:latin typeface="Gotham HTF Black" pitchFamily="2" charset="77"/>
              </a:rPr>
              <a:t>ECR</a:t>
            </a:r>
            <a:r>
              <a:rPr lang="tr-TR" sz="3200" b="1" dirty="0" smtClean="0">
                <a:solidFill>
                  <a:schemeClr val="tx2"/>
                </a:solidFill>
                <a:latin typeface="Gotham HTF Black" pitchFamily="2" charset="77"/>
              </a:rPr>
              <a:t> NEDİR</a:t>
            </a:r>
            <a:r>
              <a:rPr lang="en-US" sz="3200" b="1" dirty="0" smtClean="0">
                <a:solidFill>
                  <a:schemeClr val="tx2"/>
                </a:solidFill>
                <a:latin typeface="Gotham HTF Black" pitchFamily="2" charset="77"/>
              </a:rPr>
              <a:t>?</a:t>
            </a:r>
            <a:endParaRPr lang="en-US" sz="3200" b="1" dirty="0">
              <a:solidFill>
                <a:schemeClr val="tx2"/>
              </a:solidFill>
              <a:latin typeface="Gotham HTF Black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950F03-9CB4-F644-A7AD-73A702EE6236}"/>
              </a:ext>
            </a:extLst>
          </p:cNvPr>
          <p:cNvSpPr/>
          <p:nvPr/>
        </p:nvSpPr>
        <p:spPr>
          <a:xfrm>
            <a:off x="657225" y="1689842"/>
            <a:ext cx="5543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ECR,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tr-TR" sz="1200" dirty="0" err="1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merkeziyetsiz</a:t>
            </a:r>
            <a:r>
              <a:rPr lang="tr-TR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ticaret</a:t>
            </a:r>
            <a:r>
              <a:rPr lang="en-GB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ekosisteminin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yerel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platform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belirtecidir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Aynı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zamanda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,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Epicenter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DAO'nun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öz</a:t>
            </a:r>
            <a:r>
              <a:rPr lang="en-GB" sz="1200" dirty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sermaye</a:t>
            </a:r>
            <a:r>
              <a:rPr lang="en-GB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bileşenidir</a:t>
            </a:r>
            <a:r>
              <a:rPr lang="en-GB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.</a:t>
            </a:r>
            <a:r>
              <a:rPr lang="tr-TR" sz="1200" dirty="0" smtClean="0">
                <a:solidFill>
                  <a:schemeClr val="tx2"/>
                </a:solidFill>
                <a:latin typeface="Gotham HTF Book" pitchFamily="2" charset="77"/>
                <a:cs typeface="Arial" pitchFamily="34" charset="0"/>
              </a:rPr>
              <a:t> </a:t>
            </a:r>
            <a:endParaRPr lang="en-GB" sz="1200" dirty="0">
              <a:solidFill>
                <a:schemeClr val="tx2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1F8F42-6C84-A249-9376-B09F7C2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Bir sayfada ECR </a:t>
            </a:r>
            <a:r>
              <a:rPr lang="en-US" dirty="0" smtClean="0"/>
              <a:t>v01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86256D-9475-C446-B6C7-AD2DE14D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18D870-3D14-BE4A-8323-E83FC054C5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160" y="288716"/>
            <a:ext cx="2092284" cy="34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56CE47-8F06-8D47-BD0F-C6BCECD601D7}"/>
              </a:ext>
            </a:extLst>
          </p:cNvPr>
          <p:cNvSpPr txBox="1"/>
          <p:nvPr/>
        </p:nvSpPr>
        <p:spPr>
          <a:xfrm>
            <a:off x="723485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tr-TR" b="0" dirty="0" smtClean="0"/>
              <a:t>Sahiplerine faydaları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E69586-E59F-C243-A0EA-727366F3E758}"/>
              </a:ext>
            </a:extLst>
          </p:cNvPr>
          <p:cNvSpPr txBox="1"/>
          <p:nvPr/>
        </p:nvSpPr>
        <p:spPr>
          <a:xfrm>
            <a:off x="3747673" y="2612080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tr-TR" dirty="0" smtClean="0"/>
              <a:t>Ne için kullanılır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DE36A3C-3CC1-6C4F-B99F-1751AA1EF386}"/>
              </a:ext>
            </a:extLst>
          </p:cNvPr>
          <p:cNvSpPr/>
          <p:nvPr/>
        </p:nvSpPr>
        <p:spPr>
          <a:xfrm>
            <a:off x="657225" y="3031373"/>
            <a:ext cx="2771775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tr-TR" sz="1100" dirty="0" err="1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Senyoraj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tr-TR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Geri alım</a:t>
            </a: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+</a:t>
            </a:r>
            <a:r>
              <a:rPr lang="tr-TR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yakım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tr-TR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Çıkacak yeni varlıklara erişim</a:t>
            </a:r>
            <a: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/>
            </a:r>
            <a:br>
              <a:rPr lang="en-GB" sz="11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</a:b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(EDX, EON, EMPL, EYE, EFX, ECHO)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en-GB" sz="1000" dirty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Staking + farming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E683B95-3A01-8D4C-B1F2-FA9E00EDD0B2}"/>
              </a:ext>
            </a:extLst>
          </p:cNvPr>
          <p:cNvSpPr/>
          <p:nvPr/>
        </p:nvSpPr>
        <p:spPr>
          <a:xfrm>
            <a:off x="3677730" y="3031565"/>
            <a:ext cx="2519363" cy="1673832"/>
          </a:xfrm>
          <a:prstGeom prst="rect">
            <a:avLst/>
          </a:prstGeom>
        </p:spPr>
        <p:txBody>
          <a:bodyPr wrap="square" numCol="1" spcCol="180000">
            <a:no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tr-TR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Yönetime katılmak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System Font Regular"/>
              <a:buChar char="∞"/>
            </a:pPr>
            <a:r>
              <a:rPr lang="tr-TR" sz="1100" dirty="0" err="1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EPIC’i</a:t>
            </a:r>
            <a:r>
              <a:rPr lang="tr-TR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 teminat göstererek EUSD kredi limitine erişmek</a:t>
            </a:r>
            <a:r>
              <a:rPr lang="en-GB" sz="11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. </a:t>
            </a:r>
            <a:r>
              <a:rPr lang="en-GB" sz="10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(</a:t>
            </a:r>
            <a:r>
              <a:rPr lang="tr-TR" sz="10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Örneğin; 2000 USD değerinde EPIC size 1000 USD değerinde EUSD  kredisi sağlar</a:t>
            </a:r>
            <a:r>
              <a:rPr lang="en-GB" sz="1000" dirty="0" smtClean="0">
                <a:solidFill>
                  <a:srgbClr val="000000"/>
                </a:solidFill>
                <a:latin typeface="Gotham HTF Book" pitchFamily="2" charset="77"/>
                <a:cs typeface="Arial" pitchFamily="34" charset="0"/>
              </a:rPr>
              <a:t>)</a:t>
            </a:r>
            <a:endParaRPr lang="en-GB" sz="1100" dirty="0">
              <a:solidFill>
                <a:srgbClr val="000000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1A7E05-2F9C-2048-8466-D39F3D5FDEF8}"/>
              </a:ext>
            </a:extLst>
          </p:cNvPr>
          <p:cNvSpPr txBox="1"/>
          <p:nvPr/>
        </p:nvSpPr>
        <p:spPr>
          <a:xfrm>
            <a:off x="723484" y="4949232"/>
            <a:ext cx="3217891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en-US" dirty="0"/>
              <a:t>Howey </a:t>
            </a:r>
            <a:r>
              <a:rPr lang="tr-TR" dirty="0" smtClean="0"/>
              <a:t>testinden geçer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3E15A95-3671-4443-B4B2-586DAF03B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0529" y="260411"/>
            <a:ext cx="416564" cy="4044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1A6B276-0475-9E43-A564-CAD72D727082}"/>
              </a:ext>
            </a:extLst>
          </p:cNvPr>
          <p:cNvSpPr/>
          <p:nvPr/>
        </p:nvSpPr>
        <p:spPr>
          <a:xfrm>
            <a:off x="979301" y="5499059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CFE3675-7E19-1440-973C-BBD7C6BD2EF6}"/>
              </a:ext>
            </a:extLst>
          </p:cNvPr>
          <p:cNvSpPr/>
          <p:nvPr/>
        </p:nvSpPr>
        <p:spPr>
          <a:xfrm>
            <a:off x="2401214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54B2ED5-B5FB-B94B-9ABE-FF911A324062}"/>
              </a:ext>
            </a:extLst>
          </p:cNvPr>
          <p:cNvSpPr/>
          <p:nvPr/>
        </p:nvSpPr>
        <p:spPr>
          <a:xfrm>
            <a:off x="3777407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3E2CCD6-4A72-2843-95A2-BE5F861F07E9}"/>
              </a:ext>
            </a:extLst>
          </p:cNvPr>
          <p:cNvSpPr/>
          <p:nvPr/>
        </p:nvSpPr>
        <p:spPr>
          <a:xfrm>
            <a:off x="5199319" y="5487990"/>
            <a:ext cx="631344" cy="631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A4E2C42-9939-344E-AE8D-79312E6928E8}"/>
              </a:ext>
            </a:extLst>
          </p:cNvPr>
          <p:cNvSpPr txBox="1"/>
          <p:nvPr/>
        </p:nvSpPr>
        <p:spPr>
          <a:xfrm>
            <a:off x="1027337" y="6147802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marL="4763" algn="ctr">
              <a:lnSpc>
                <a:spcPct val="85000"/>
              </a:lnSpc>
            </a:pPr>
            <a:r>
              <a:rPr lang="en-US" sz="1100" b="1" dirty="0">
                <a:solidFill>
                  <a:schemeClr val="tx2"/>
                </a:solidFill>
                <a:latin typeface="Gotham HTF Book" pitchFamily="2" charset="77"/>
              </a:rPr>
              <a:t>ICO</a:t>
            </a:r>
            <a:r>
              <a:rPr lang="en-US" sz="1400" b="1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endParaRPr lang="tr-TR" sz="1400" b="1" dirty="0" smtClean="0">
              <a:solidFill>
                <a:schemeClr val="tx2"/>
              </a:solidFill>
              <a:latin typeface="Gotham HTF Book" pitchFamily="2" charset="77"/>
            </a:endParaRPr>
          </a:p>
          <a:p>
            <a:pPr marL="4763" algn="ctr">
              <a:lnSpc>
                <a:spcPct val="85000"/>
              </a:lnSpc>
            </a:pPr>
            <a:r>
              <a:rPr lang="tr-TR" sz="1400" b="1" dirty="0" smtClean="0">
                <a:solidFill>
                  <a:schemeClr val="bg1"/>
                </a:solidFill>
                <a:latin typeface="Gotham HTF Black" pitchFamily="2" charset="77"/>
              </a:rPr>
              <a:t>YOK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012840E-F95D-4042-9C85-4763FE040565}"/>
              </a:ext>
            </a:extLst>
          </p:cNvPr>
          <p:cNvSpPr txBox="1"/>
          <p:nvPr/>
        </p:nvSpPr>
        <p:spPr>
          <a:xfrm>
            <a:off x="2508618" y="6136733"/>
            <a:ext cx="469432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tr-TR" sz="1100" b="1" dirty="0" smtClean="0">
                <a:solidFill>
                  <a:schemeClr val="tx2"/>
                </a:solidFill>
                <a:latin typeface="Gotham HTF Book" pitchFamily="2" charset="77"/>
              </a:rPr>
              <a:t>ÖNMADENCİLİK </a:t>
            </a:r>
          </a:p>
          <a:p>
            <a:pPr algn="ctr">
              <a:lnSpc>
                <a:spcPct val="85000"/>
              </a:lnSpc>
            </a:pPr>
            <a:r>
              <a:rPr lang="tr-TR" sz="1400" b="1" dirty="0" smtClean="0">
                <a:solidFill>
                  <a:schemeClr val="bg1"/>
                </a:solidFill>
                <a:latin typeface="Gotham HTF Black" pitchFamily="2" charset="77"/>
              </a:rPr>
              <a:t>YOK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3FFCBD6-AF03-4041-A3FB-1A5757F50B03}"/>
              </a:ext>
            </a:extLst>
          </p:cNvPr>
          <p:cNvSpPr txBox="1"/>
          <p:nvPr/>
        </p:nvSpPr>
        <p:spPr>
          <a:xfrm>
            <a:off x="3632314" y="6136733"/>
            <a:ext cx="894266" cy="288441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tr-TR" sz="1100" b="1" dirty="0" smtClean="0">
                <a:solidFill>
                  <a:schemeClr val="tx2"/>
                </a:solidFill>
                <a:latin typeface="Gotham HTF Book" pitchFamily="2" charset="77"/>
              </a:rPr>
              <a:t>RİSK SERMAYESİ </a:t>
            </a:r>
          </a:p>
          <a:p>
            <a:pPr algn="ctr">
              <a:lnSpc>
                <a:spcPct val="85000"/>
              </a:lnSpc>
            </a:pPr>
            <a:r>
              <a:rPr lang="tr-TR" sz="1400" b="1" dirty="0" smtClean="0">
                <a:solidFill>
                  <a:schemeClr val="bg1"/>
                </a:solidFill>
                <a:latin typeface="Gotham HTF Black" pitchFamily="2" charset="77"/>
              </a:rPr>
              <a:t>YOK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2C15890-1485-8849-B42A-25273B841F25}"/>
              </a:ext>
            </a:extLst>
          </p:cNvPr>
          <p:cNvSpPr txBox="1"/>
          <p:nvPr/>
        </p:nvSpPr>
        <p:spPr>
          <a:xfrm>
            <a:off x="4900406" y="6136733"/>
            <a:ext cx="1271299" cy="30088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tr-TR" sz="1100" b="1" dirty="0" smtClean="0">
                <a:solidFill>
                  <a:schemeClr val="tx2"/>
                </a:solidFill>
                <a:latin typeface="Gotham HTF Book" pitchFamily="2" charset="77"/>
              </a:rPr>
              <a:t>ŞİRKET </a:t>
            </a:r>
          </a:p>
          <a:p>
            <a:pPr algn="ctr">
              <a:lnSpc>
                <a:spcPct val="85000"/>
              </a:lnSpc>
            </a:pPr>
            <a:r>
              <a:rPr lang="tr-TR" sz="1400" b="1" dirty="0" smtClean="0">
                <a:solidFill>
                  <a:schemeClr val="bg1"/>
                </a:solidFill>
                <a:latin typeface="Gotham HTF Black" pitchFamily="2" charset="77"/>
              </a:rPr>
              <a:t>YOK</a:t>
            </a:r>
            <a:endParaRPr lang="en-US" sz="1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xmlns="" id="{1D02BAAC-44F1-8145-BC40-25E2391A6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4530" y="5630323"/>
            <a:ext cx="337607" cy="3376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xmlns="" id="{0204BEFA-027D-6E44-842B-B138207A5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51708" y="5655035"/>
            <a:ext cx="326565" cy="32656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23189680-4E95-3C41-98DD-27D95698A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2596" y="5655783"/>
            <a:ext cx="318914" cy="318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C5DA87D3-DE93-B64A-B67A-AAADC6C26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872422" y="5597311"/>
            <a:ext cx="424903" cy="424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5084854-EAB3-054E-9EDF-464878F07372}"/>
              </a:ext>
            </a:extLst>
          </p:cNvPr>
          <p:cNvSpPr txBox="1"/>
          <p:nvPr/>
        </p:nvSpPr>
        <p:spPr>
          <a:xfrm>
            <a:off x="729464" y="6829396"/>
            <a:ext cx="3024188" cy="35169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defRPr sz="2000" b="1">
                <a:solidFill>
                  <a:schemeClr val="tx2"/>
                </a:solidFill>
                <a:latin typeface="Gotham HTF Black" pitchFamily="2" charset="77"/>
              </a:defRPr>
            </a:lvl1pPr>
          </a:lstStyle>
          <a:p>
            <a:pPr algn="l"/>
            <a:r>
              <a:rPr lang="tr-TR" dirty="0" smtClean="0"/>
              <a:t>Bulunduğu ağlar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1" name="Picture 30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CF4C6780-AB75-DB4B-8BCB-A2B734518CB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1397"/>
          <a:stretch/>
        </p:blipFill>
        <p:spPr>
          <a:xfrm>
            <a:off x="3033473" y="7452309"/>
            <a:ext cx="907903" cy="208956"/>
          </a:xfrm>
          <a:prstGeom prst="rect">
            <a:avLst/>
          </a:prstGeom>
          <a:noFill/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1555B399-B807-8344-BB39-9CE26FF5EDE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20963" y="7271544"/>
            <a:ext cx="793372" cy="544147"/>
          </a:xfrm>
          <a:prstGeom prst="rect">
            <a:avLst/>
          </a:prstGeom>
        </p:spPr>
      </p:pic>
      <p:pic>
        <p:nvPicPr>
          <p:cNvPr id="42" name="Picture 4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A3F3B84A-8C96-F841-B985-2605AAC17C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  <a14:imgEffect>
                      <a14:brightnessContrast bright="-4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39" y="7375385"/>
            <a:ext cx="972907" cy="33646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37C1456-3EFE-E645-8BE7-2C40AE4479C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61" y="7298496"/>
            <a:ext cx="430359" cy="4303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7CB6770E-6499-3544-986A-3D2637D3E80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94" y="7391454"/>
            <a:ext cx="672465" cy="2493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5FD3C2BE-D25A-F449-9E54-C124EE4F5E3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71" y="7229841"/>
            <a:ext cx="609546" cy="609546"/>
          </a:xfrm>
          <a:prstGeom prst="rect">
            <a:avLst/>
          </a:prstGeom>
        </p:spPr>
      </p:pic>
      <p:sp>
        <p:nvSpPr>
          <p:cNvPr id="50" name="Right Bracket 49">
            <a:extLst>
              <a:ext uri="{FF2B5EF4-FFF2-40B4-BE49-F238E27FC236}">
                <a16:creationId xmlns:a16="http://schemas.microsoft.com/office/drawing/2014/main" xmlns="" id="{DF1D057E-9F97-A242-BDA6-55CC3C8CB698}"/>
              </a:ext>
            </a:extLst>
          </p:cNvPr>
          <p:cNvSpPr/>
          <p:nvPr/>
        </p:nvSpPr>
        <p:spPr>
          <a:xfrm rot="5400000">
            <a:off x="5091245" y="6813352"/>
            <a:ext cx="134526" cy="2084532"/>
          </a:xfrm>
          <a:prstGeom prst="rightBracket">
            <a:avLst>
              <a:gd name="adj" fmla="val 113600"/>
            </a:avLst>
          </a:prstGeom>
          <a:ln w="12700" cap="rnd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16E51F8-0FA7-EB47-AB63-F5004D63155F}"/>
              </a:ext>
            </a:extLst>
          </p:cNvPr>
          <p:cNvSpPr txBox="1"/>
          <p:nvPr/>
        </p:nvSpPr>
        <p:spPr>
          <a:xfrm>
            <a:off x="4566890" y="7792322"/>
            <a:ext cx="1189835" cy="214940"/>
          </a:xfrm>
          <a:prstGeom prst="rect">
            <a:avLst/>
          </a:prstGeom>
          <a:solidFill>
            <a:schemeClr val="bg2"/>
          </a:solidFill>
        </p:spPr>
        <p:txBody>
          <a:bodyPr wrap="none" lIns="0" r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tr-TR" sz="1050" b="1" dirty="0" smtClean="0">
                <a:solidFill>
                  <a:schemeClr val="bg1"/>
                </a:solidFill>
                <a:latin typeface="Gotham HTF Black" pitchFamily="2" charset="77"/>
              </a:rPr>
              <a:t>Yakında</a:t>
            </a:r>
            <a:r>
              <a:rPr lang="en-US" sz="1050" b="1" dirty="0" smtClean="0">
                <a:solidFill>
                  <a:schemeClr val="bg1"/>
                </a:solidFill>
                <a:latin typeface="Gotham HTF Black" pitchFamily="2" charset="77"/>
              </a:rPr>
              <a:t> </a:t>
            </a:r>
            <a:r>
              <a:rPr lang="tr-TR" sz="1050" b="1" dirty="0" smtClean="0">
                <a:solidFill>
                  <a:schemeClr val="bg1"/>
                </a:solidFill>
                <a:latin typeface="Gotham HTF Black" pitchFamily="2" charset="77"/>
              </a:rPr>
              <a:t>Gelecek</a:t>
            </a:r>
            <a:endParaRPr lang="en-US" sz="105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5515354"/>
      </p:ext>
    </p:extLst>
  </p:cSld>
  <p:clrMapOvr>
    <a:masterClrMapping/>
  </p:clrMapOvr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58fabb6-9446-4bf5-a05e-fa4e6ef88448"/>
    <ds:schemaRef ds:uri="9f684ec6-0857-4470-8cdd-d47a3c7eb6af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42015</TotalTime>
  <Words>83</Words>
  <Application>Microsoft Office PowerPoint</Application>
  <PresentationFormat>Letter Kağıt (8.5x11 inç)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</vt:i4>
      </vt:variant>
    </vt:vector>
  </HeadingPairs>
  <TitlesOfParts>
    <vt:vector size="3" baseType="lpstr">
      <vt:lpstr>Advent_Internal-Conference-Template_MASTER_V005 ts</vt:lpstr>
      <vt:lpstr>Office Theme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İbrahim Kamçılı</cp:lastModifiedBy>
  <cp:revision>572</cp:revision>
  <dcterms:created xsi:type="dcterms:W3CDTF">2018-04-12T15:48:13Z</dcterms:created>
  <dcterms:modified xsi:type="dcterms:W3CDTF">2021-11-16T21:39:51Z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