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2" r:id="rId4"/>
  </p:sldMasterIdLst>
  <p:notesMasterIdLst>
    <p:notesMasterId r:id="rId6"/>
  </p:notesMasterIdLst>
  <p:sldIdLst>
    <p:sldId id="265" r:id="rId5"/>
  </p:sldIdLst>
  <p:sldSz cx="12192000" cy="41417875"/>
  <p:notesSz cx="6858000" cy="9144000"/>
  <p:embeddedFontLst>
    <p:embeddedFont>
      <p:font typeface="Calibri" panose="020F0502020204030204" pitchFamily="34" charset="0"/>
      <p:regular r:id="rId7"/>
      <p:bold r:id="rId8"/>
      <p:italic r:id="rId9"/>
      <p:boldItalic r:id="rId10"/>
    </p:embeddedFont>
    <p:embeddedFont>
      <p:font typeface="Century Gothic" panose="020B0502020202020204" pitchFamily="34" charset="0"/>
      <p:regular r:id="rId11"/>
      <p:bold r:id="rId12"/>
      <p:italic r:id="rId13"/>
      <p:boldItalic r:id="rId14"/>
    </p:embeddedFont>
    <p:embeddedFont>
      <p:font typeface="Gotham HTF Black" charset="0"/>
      <p:bold r:id="rId15"/>
    </p:embeddedFont>
    <p:embeddedFont>
      <p:font typeface="Gotham HTF Book" charset="0"/>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84" userDrawn="1">
          <p15:clr>
            <a:srgbClr val="A4A3A4"/>
          </p15:clr>
        </p15:guide>
        <p15:guide id="2" pos="3749" userDrawn="1">
          <p15:clr>
            <a:srgbClr val="A4A3A4"/>
          </p15:clr>
        </p15:guide>
        <p15:guide id="3" orient="horz" pos="7803" userDrawn="1">
          <p15:clr>
            <a:srgbClr val="A4A3A4"/>
          </p15:clr>
        </p15:guide>
        <p15:guide id="4" orient="horz" pos="23476" userDrawn="1">
          <p15:clr>
            <a:srgbClr val="A4A3A4"/>
          </p15:clr>
        </p15:guide>
        <p15:guide id="5" pos="5292" userDrawn="1">
          <p15:clr>
            <a:srgbClr val="A4A3A4"/>
          </p15:clr>
        </p15:guide>
        <p15:guide id="6" pos="7469" userDrawn="1">
          <p15:clr>
            <a:srgbClr val="A4A3A4"/>
          </p15:clr>
        </p15:guide>
        <p15:guide id="7" pos="4906" userDrawn="1">
          <p15:clr>
            <a:srgbClr val="A4A3A4"/>
          </p15:clr>
        </p15:guide>
        <p15:guide id="8" pos="1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E8D30"/>
    <a:srgbClr val="D9D9D9"/>
    <a:srgbClr val="0A3C5A"/>
    <a:srgbClr val="00B0E6"/>
    <a:srgbClr val="C7AC65"/>
    <a:srgbClr val="0084AD"/>
    <a:srgbClr val="367E8A"/>
    <a:srgbClr val="BCBCBC"/>
    <a:srgbClr val="0A6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21" autoAdjust="0"/>
    <p:restoredTop sz="95861" autoAdjust="0"/>
  </p:normalViewPr>
  <p:slideViewPr>
    <p:cSldViewPr snapToGrid="0">
      <p:cViewPr>
        <p:scale>
          <a:sx n="70" d="100"/>
          <a:sy n="70" d="100"/>
        </p:scale>
        <p:origin x="954" y="-4428"/>
      </p:cViewPr>
      <p:guideLst>
        <p:guide orient="horz" pos="13184"/>
        <p:guide pos="3749"/>
        <p:guide orient="horz" pos="7803"/>
        <p:guide orient="horz" pos="23476"/>
        <p:guide pos="5292"/>
        <p:guide pos="7469"/>
        <p:guide pos="4906"/>
        <p:guide pos="189"/>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7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4/17/2021</a:t>
            </a:fld>
            <a:endParaRPr lang="en-US"/>
          </a:p>
        </p:txBody>
      </p:sp>
      <p:sp>
        <p:nvSpPr>
          <p:cNvPr id="4" name="Slide Image Placeholder 3"/>
          <p:cNvSpPr>
            <a:spLocks noGrp="1" noRot="1" noChangeAspect="1"/>
          </p:cNvSpPr>
          <p:nvPr>
            <p:ph type="sldImg" idx="2"/>
          </p:nvPr>
        </p:nvSpPr>
        <p:spPr>
          <a:xfrm>
            <a:off x="2974975" y="1143000"/>
            <a:ext cx="908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BE" dirty="0"/>
          </a:p>
        </p:txBody>
      </p:sp>
      <p:sp>
        <p:nvSpPr>
          <p:cNvPr id="4" name="Slide Number Placeholder 3"/>
          <p:cNvSpPr>
            <a:spLocks noGrp="1"/>
          </p:cNvSpPr>
          <p:nvPr>
            <p:ph type="sldNum" sz="quarter" idx="5"/>
          </p:nvPr>
        </p:nvSpPr>
        <p:spPr/>
        <p:txBody>
          <a:bodyPr/>
          <a:lstStyle/>
          <a:p>
            <a:fld id="{4CD8F627-D2E9-4B61-95B4-541160A89C9D}" type="slidenum">
              <a:rPr lang="en-US" smtClean="0"/>
              <a:t>1</a:t>
            </a:fld>
            <a:endParaRPr lang="en-US"/>
          </a:p>
        </p:txBody>
      </p:sp>
    </p:spTree>
    <p:extLst>
      <p:ext uri="{BB962C8B-B14F-4D97-AF65-F5344CB8AC3E}">
        <p14:creationId xmlns:p14="http://schemas.microsoft.com/office/powerpoint/2010/main" val="624865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1"/>
            <a:ext cx="8112126" cy="41417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5417188" y="16636655"/>
            <a:ext cx="2950001" cy="82308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 name="Rectangle 8"/>
          <p:cNvSpPr/>
          <p:nvPr userDrawn="1"/>
        </p:nvSpPr>
        <p:spPr bwMode="white">
          <a:xfrm>
            <a:off x="0" y="8245230"/>
            <a:ext cx="2711450" cy="166294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2700338" y="16576739"/>
            <a:ext cx="2711450" cy="16528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2711451" y="8278791"/>
            <a:ext cx="1368425" cy="82979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5411788" y="0"/>
            <a:ext cx="2700338" cy="165959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5411788" y="24874699"/>
            <a:ext cx="1368425" cy="8230846"/>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4078267" y="13391"/>
            <a:ext cx="1333525" cy="8231841"/>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3402402" y="4129809"/>
            <a:ext cx="684213" cy="4148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2027241" y="33105545"/>
            <a:ext cx="684213" cy="4148980"/>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4082287" y="33078341"/>
            <a:ext cx="1329502" cy="83395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6783812" y="33105533"/>
            <a:ext cx="1328317" cy="8312340"/>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grpSp>
      <p:sp>
        <p:nvSpPr>
          <p:cNvPr id="2" name="Title 1"/>
          <p:cNvSpPr>
            <a:spLocks noGrp="1"/>
          </p:cNvSpPr>
          <p:nvPr>
            <p:ph type="title" hasCustomPrompt="1"/>
          </p:nvPr>
        </p:nvSpPr>
        <p:spPr bwMode="white">
          <a:xfrm>
            <a:off x="5666853" y="18124852"/>
            <a:ext cx="6368689" cy="3093790"/>
          </a:xfrm>
          <a:noFill/>
        </p:spPr>
        <p:txBody>
          <a:bodyPr anchor="t"/>
          <a:lstStyle>
            <a:lvl1pPr>
              <a:lnSpc>
                <a:spcPts val="3400"/>
              </a:lnSpc>
              <a:tabLst>
                <a:tab pos="287338" algn="l"/>
              </a:tabLst>
              <a:defRPr sz="32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5672251" y="21259384"/>
            <a:ext cx="6357891" cy="2208953"/>
          </a:xfrm>
        </p:spPr>
        <p:txBody>
          <a:bodyPr>
            <a:noAutofit/>
          </a:bodyPr>
          <a:lstStyle>
            <a:lvl1pPr marL="0" indent="0">
              <a:buNone/>
              <a:defRPr sz="1800" b="0" i="0" cap="all" baseline="0">
                <a:solidFill>
                  <a:schemeClr val="bg1"/>
                </a:solidFill>
                <a:latin typeface="Gotham HTF Book" pitchFamily="2" charset="77"/>
              </a:defRPr>
            </a:lvl1pPr>
            <a:lvl2pPr marL="173038" indent="0">
              <a:buNone/>
              <a:defRPr sz="1600" b="0">
                <a:latin typeface="+mn-lt"/>
              </a:defRPr>
            </a:lvl2pPr>
            <a:lvl3pPr marL="396875" indent="0">
              <a:buNone/>
              <a:defRPr sz="1600" b="0">
                <a:latin typeface="+mn-lt"/>
              </a:defRPr>
            </a:lvl3pPr>
            <a:lvl4pPr marL="630238" indent="0">
              <a:buNone/>
              <a:defRPr sz="1600" b="0">
                <a:latin typeface="+mn-lt"/>
              </a:defRPr>
            </a:lvl4pPr>
            <a:lvl5pPr marL="854075" indent="0">
              <a:buNone/>
              <a:defRPr sz="16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5066" y="34794861"/>
            <a:ext cx="2772388" cy="4906490"/>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a:p>
        </p:txBody>
      </p:sp>
      <p:sp>
        <p:nvSpPr>
          <p:cNvPr id="4" name="Footer Placeholder 4">
            <a:extLst>
              <a:ext uri="{FF2B5EF4-FFF2-40B4-BE49-F238E27FC236}">
                <a16:creationId xmlns:a16="http://schemas.microsoft.com/office/drawing/2014/main" id="{CB4A840D-3410-2F4E-876E-FA2AEA2CDA9B}"/>
              </a:ext>
            </a:extLst>
          </p:cNvPr>
          <p:cNvSpPr>
            <a:spLocks noGrp="1"/>
          </p:cNvSpPr>
          <p:nvPr>
            <p:ph type="ftr" sz="quarter" idx="3"/>
          </p:nvPr>
        </p:nvSpPr>
        <p:spPr>
          <a:xfrm>
            <a:off x="128517"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383120" y="9886679"/>
            <a:ext cx="11442699" cy="27321340"/>
          </a:xfrm>
          <a:prstGeom prst="rect">
            <a:avLst/>
          </a:prstGeom>
        </p:spPr>
        <p:txBody>
          <a:bodyPr vert="horz" lIns="73152" tIns="0" rIns="73152" bIns="73152" rtlCol="0">
            <a:noAutofit/>
          </a:bodyPr>
          <a:lstStyle>
            <a:lvl2pPr marL="173038" indent="-173038">
              <a:spcBef>
                <a:spcPts val="600"/>
              </a:spcBef>
              <a:defRPr/>
            </a:lvl2pPr>
            <a:lvl3pPr marL="404813" indent="-173038">
              <a:defRPr/>
            </a:lvl3pPr>
            <a:lvl4pPr marL="625475" indent="-163513">
              <a:defRPr/>
            </a:lvl4pPr>
            <a:lvl5pPr marL="857250" indent="-1746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383121" y="2770994"/>
            <a:ext cx="11427883" cy="3761309"/>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4" name="Footer Placeholder 4">
            <a:extLst>
              <a:ext uri="{FF2B5EF4-FFF2-40B4-BE49-F238E27FC236}">
                <a16:creationId xmlns:a16="http://schemas.microsoft.com/office/drawing/2014/main" id="{43594CCF-C0FF-E144-A81B-4D1634C389DD}"/>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5" name="Slide Number Placeholder 2">
            <a:extLst>
              <a:ext uri="{FF2B5EF4-FFF2-40B4-BE49-F238E27FC236}">
                <a16:creationId xmlns:a16="http://schemas.microsoft.com/office/drawing/2014/main" id="{48E13F44-D473-4D4B-AB5B-49B3528A2516}"/>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3121" y="2804455"/>
            <a:ext cx="11427883" cy="3756376"/>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3" name="Footer Placeholder 4">
            <a:extLst>
              <a:ext uri="{FF2B5EF4-FFF2-40B4-BE49-F238E27FC236}">
                <a16:creationId xmlns:a16="http://schemas.microsoft.com/office/drawing/2014/main" id="{AD0BEB8E-34BA-A342-82EF-67AA43A87C63}"/>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4" name="Slide Number Placeholder 2">
            <a:extLst>
              <a:ext uri="{FF2B5EF4-FFF2-40B4-BE49-F238E27FC236}">
                <a16:creationId xmlns:a16="http://schemas.microsoft.com/office/drawing/2014/main" id="{945B468E-D2DE-B242-A90F-51D0DD75EC14}"/>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4000" y="2774031"/>
            <a:ext cx="11424000" cy="3313430"/>
          </a:xfrm>
          <a:prstGeom prst="rect">
            <a:avLst/>
          </a:prstGeom>
          <a:noFill/>
        </p:spPr>
        <p:txBody>
          <a:bodyPr vert="horz" lIns="72000" tIns="54000" rIns="72000" bIns="36000" rtlCol="0" anchor="t" anchorCtr="0">
            <a:noAutofit/>
          </a:bodyPr>
          <a:lstStyle/>
          <a:p>
            <a:r>
              <a:rPr lang="en-US" dirty="0"/>
              <a:t>CLICK TO ADD TITLE</a:t>
            </a:r>
          </a:p>
        </p:txBody>
      </p:sp>
      <p:sp>
        <p:nvSpPr>
          <p:cNvPr id="3" name="Text Placeholder 2"/>
          <p:cNvSpPr>
            <a:spLocks noGrp="1"/>
          </p:cNvSpPr>
          <p:nvPr>
            <p:ph type="body" idx="1"/>
          </p:nvPr>
        </p:nvSpPr>
        <p:spPr>
          <a:xfrm>
            <a:off x="382063" y="9889102"/>
            <a:ext cx="11425941" cy="28754743"/>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382059" y="3976118"/>
            <a:ext cx="11427883" cy="33134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9320283" y="38643848"/>
            <a:ext cx="2743200" cy="2205118"/>
          </a:xfrm>
          <a:prstGeom prst="rect">
            <a:avLst/>
          </a:prstGeom>
        </p:spPr>
        <p:txBody>
          <a:bodyPr vert="horz" lIns="91440" tIns="45720" rIns="91440" bIns="45720" rtlCol="0" anchor="ctr"/>
          <a:lstStyle>
            <a:lvl1pPr algn="r">
              <a:defRPr sz="1050">
                <a:solidFill>
                  <a:schemeClr val="bg1"/>
                </a:solidFill>
              </a:defRPr>
            </a:lvl1pPr>
          </a:lstStyle>
          <a:p>
            <a:fld id="{01EC1BC0-C4E4-1248-9539-942F5F23DC83}" type="slidenum">
              <a:rPr lang="en-US" smtClean="0"/>
              <a:pPr/>
              <a:t>‹#›</a:t>
            </a:fld>
            <a:endParaRPr lang="en-US" dirty="0"/>
          </a:p>
        </p:txBody>
      </p:sp>
      <p:sp>
        <p:nvSpPr>
          <p:cNvPr id="5" name="Footer Placeholder 4">
            <a:extLst>
              <a:ext uri="{FF2B5EF4-FFF2-40B4-BE49-F238E27FC236}">
                <a16:creationId xmlns:a16="http://schemas.microsoft.com/office/drawing/2014/main" id="{E3EB8D65-A641-8D41-B834-170DDE97CB04}"/>
              </a:ext>
            </a:extLst>
          </p:cNvPr>
          <p:cNvSpPr>
            <a:spLocks noGrp="1"/>
          </p:cNvSpPr>
          <p:nvPr>
            <p:ph type="ftr" sz="quarter" idx="3"/>
          </p:nvPr>
        </p:nvSpPr>
        <p:spPr>
          <a:xfrm>
            <a:off x="126576"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en-US" sz="3200" b="1" i="0" kern="1200" cap="all" baseline="0" dirty="0">
          <a:solidFill>
            <a:schemeClr val="accent2"/>
          </a:solidFill>
          <a:latin typeface="Gotham HTF Black" pitchFamily="2" charset="77"/>
          <a:ea typeface="+mj-ea"/>
          <a:cs typeface="Arial" pitchFamily="34" charset="0"/>
        </a:defRPr>
      </a:lvl1pPr>
    </p:titleStyle>
    <p:bodyStyle>
      <a:lvl1pPr marL="0" indent="0" algn="l" defTabSz="914400" rtl="0" eaLnBrk="1" latinLnBrk="0" hangingPunct="1">
        <a:lnSpc>
          <a:spcPct val="100000"/>
        </a:lnSpc>
        <a:spcBef>
          <a:spcPts val="1200"/>
        </a:spcBef>
        <a:spcAft>
          <a:spcPts val="300"/>
        </a:spcAft>
        <a:buClr>
          <a:schemeClr val="tx1"/>
        </a:buClr>
        <a:buSzPct val="100000"/>
        <a:buFont typeface="Arial" panose="020B0604020202020204" pitchFamily="34" charset="0"/>
        <a:buNone/>
        <a:defRPr sz="2000" b="0" i="0" kern="1200">
          <a:solidFill>
            <a:schemeClr val="bg1"/>
          </a:solidFill>
          <a:latin typeface="Gotham HTF Book" pitchFamily="2" charset="77"/>
          <a:ea typeface="+mn-ea"/>
          <a:cs typeface="Arial" pitchFamily="34" charset="0"/>
        </a:defRPr>
      </a:lvl1pPr>
      <a:lvl2pPr marL="173038" indent="-173038" algn="l" defTabSz="914400" rtl="0" eaLnBrk="1" latinLnBrk="0" hangingPunct="1">
        <a:lnSpc>
          <a:spcPct val="100000"/>
        </a:lnSpc>
        <a:spcBef>
          <a:spcPts val="0"/>
        </a:spcBef>
        <a:spcAft>
          <a:spcPts val="300"/>
        </a:spcAft>
        <a:buClr>
          <a:schemeClr val="accent2"/>
        </a:buClr>
        <a:buFont typeface="Arial" pitchFamily="34" charset="0"/>
        <a:buChar char="•"/>
        <a:defRPr sz="1800" b="0" i="0" kern="1200">
          <a:solidFill>
            <a:schemeClr val="bg1"/>
          </a:solidFill>
          <a:latin typeface="Gotham HTF Book" pitchFamily="2" charset="77"/>
          <a:ea typeface="+mn-ea"/>
          <a:cs typeface="Arial" pitchFamily="34" charset="0"/>
        </a:defRPr>
      </a:lvl2pPr>
      <a:lvl3pPr marL="404813" indent="-173038" algn="l" defTabSz="914400" rtl="0" eaLnBrk="1" latinLnBrk="0" hangingPunct="1">
        <a:lnSpc>
          <a:spcPct val="100000"/>
        </a:lnSpc>
        <a:spcBef>
          <a:spcPts val="0"/>
        </a:spcBef>
        <a:spcAft>
          <a:spcPts val="300"/>
        </a:spcAft>
        <a:buClr>
          <a:schemeClr val="accent2"/>
        </a:buClr>
        <a:buSzPct val="112000"/>
        <a:buFont typeface="Arial" panose="020B0604020202020204" pitchFamily="34" charset="0"/>
        <a:buChar char="◦"/>
        <a:defRPr sz="1600" b="0" i="0" kern="1200">
          <a:solidFill>
            <a:schemeClr val="bg1"/>
          </a:solidFill>
          <a:latin typeface="Gotham HTF Book" pitchFamily="2" charset="77"/>
          <a:ea typeface="+mn-ea"/>
          <a:cs typeface="Arial" pitchFamily="34" charset="0"/>
        </a:defRPr>
      </a:lvl3pPr>
      <a:lvl4pPr marL="625475" indent="-163513" algn="l" defTabSz="914400" rtl="0" eaLnBrk="1" latinLnBrk="0" hangingPunct="1">
        <a:lnSpc>
          <a:spcPct val="100000"/>
        </a:lnSpc>
        <a:spcBef>
          <a:spcPts val="0"/>
        </a:spcBef>
        <a:spcAft>
          <a:spcPts val="300"/>
        </a:spcAft>
        <a:buClr>
          <a:schemeClr val="accent2"/>
        </a:buClr>
        <a:buFont typeface="Arial" pitchFamily="34" charset="0"/>
        <a:buChar char="•"/>
        <a:defRPr sz="1400" b="0" i="0" kern="1200">
          <a:solidFill>
            <a:schemeClr val="bg1"/>
          </a:solidFill>
          <a:latin typeface="Gotham HTF Book" pitchFamily="2" charset="77"/>
          <a:ea typeface="+mn-ea"/>
          <a:cs typeface="Arial" pitchFamily="34" charset="0"/>
        </a:defRPr>
      </a:lvl4pPr>
      <a:lvl5pPr marL="857250" indent="-174625" algn="l" defTabSz="914400" rtl="0" eaLnBrk="1" latinLnBrk="0" hangingPunct="1">
        <a:lnSpc>
          <a:spcPct val="100000"/>
        </a:lnSpc>
        <a:spcBef>
          <a:spcPts val="0"/>
        </a:spcBef>
        <a:spcAft>
          <a:spcPts val="300"/>
        </a:spcAft>
        <a:buClr>
          <a:schemeClr val="accent2"/>
        </a:buClr>
        <a:buFont typeface="Arial" pitchFamily="34" charset="0"/>
        <a:buChar char="-"/>
        <a:defRPr sz="1200" b="0" i="0" kern="1200">
          <a:solidFill>
            <a:schemeClr val="bg1"/>
          </a:solidFill>
          <a:latin typeface="Gotham HTF Book" pitchFamily="2" charset="77"/>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7680" userDrawn="1">
          <p15:clr>
            <a:srgbClr val="F26B43"/>
          </p15:clr>
        </p15:guide>
        <p15:guide id="4" pos="846" userDrawn="1">
          <p15:clr>
            <a:srgbClr val="F26B43"/>
          </p15:clr>
        </p15:guide>
        <p15:guide id="5" pos="1708" userDrawn="1">
          <p15:clr>
            <a:srgbClr val="F26B43"/>
          </p15:clr>
        </p15:guide>
        <p15:guide id="6" pos="2570" userDrawn="1">
          <p15:clr>
            <a:srgbClr val="F26B43"/>
          </p15:clr>
        </p15:guide>
        <p15:guide id="7" pos="3409" userDrawn="1">
          <p15:clr>
            <a:srgbClr val="F26B43"/>
          </p15:clr>
        </p15:guide>
        <p15:guide id="8" pos="4294" userDrawn="1">
          <p15:clr>
            <a:srgbClr val="F26B43"/>
          </p15:clr>
        </p15:guide>
        <p15:guide id="9" pos="5110" userDrawn="1">
          <p15:clr>
            <a:srgbClr val="F26B43"/>
          </p15:clr>
        </p15:guide>
        <p15:guide id="10" pos="5972" userDrawn="1">
          <p15:clr>
            <a:srgbClr val="F26B43"/>
          </p15:clr>
        </p15:guide>
        <p15:guide id="11" pos="6834" userDrawn="1">
          <p15:clr>
            <a:srgbClr val="F26B43"/>
          </p15:clr>
        </p15:guide>
        <p15:guide id="12" orient="horz" pos="5195" userDrawn="1">
          <p15:clr>
            <a:srgbClr val="F26B43"/>
          </p15:clr>
        </p15:guide>
        <p15:guide id="13" orient="horz" pos="10442" userDrawn="1">
          <p15:clr>
            <a:srgbClr val="F26B43"/>
          </p15:clr>
        </p15:guide>
        <p15:guide id="14" orient="horz" pos="15787" userDrawn="1">
          <p15:clr>
            <a:srgbClr val="F26B43"/>
          </p15:clr>
        </p15:guide>
        <p15:guide id="15" orient="horz" pos="20853" userDrawn="1">
          <p15:clr>
            <a:srgbClr val="F26B43"/>
          </p15:clr>
        </p15:guide>
        <p15:guide id="16" orient="horz" pos="26090" userDrawn="1">
          <p15:clr>
            <a:srgbClr val="F26B43"/>
          </p15:clr>
        </p15:guide>
        <p15:guide id="17" orient="horz"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epic.tech/" TargetMode="External"/><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E4F885-A1DC-B241-988F-05BD3250FE8C}"/>
              </a:ext>
            </a:extLst>
          </p:cNvPr>
          <p:cNvSpPr/>
          <p:nvPr/>
        </p:nvSpPr>
        <p:spPr>
          <a:xfrm>
            <a:off x="21463" y="24057502"/>
            <a:ext cx="12162580" cy="30294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algn="r" defTabSz="457200" rtl="1" eaLnBrk="1" latinLnBrk="0" hangingPunct="1">
              <a:spcAft>
                <a:spcPts val="300"/>
              </a:spcAft>
            </a:pPr>
            <a:endParaRPr lang="en-US" sz="1400" dirty="0" err="1">
              <a:solidFill>
                <a:schemeClr val="tx1"/>
              </a:solidFill>
            </a:endParaRPr>
          </a:p>
        </p:txBody>
      </p:sp>
      <p:sp>
        <p:nvSpPr>
          <p:cNvPr id="253" name="Rectangle 252">
            <a:extLst>
              <a:ext uri="{FF2B5EF4-FFF2-40B4-BE49-F238E27FC236}">
                <a16:creationId xmlns:a16="http://schemas.microsoft.com/office/drawing/2014/main" id="{7C280A81-FD2F-114C-9282-4880D8C3E3CF}"/>
              </a:ext>
            </a:extLst>
          </p:cNvPr>
          <p:cNvSpPr/>
          <p:nvPr/>
        </p:nvSpPr>
        <p:spPr>
          <a:xfrm>
            <a:off x="6126095" y="15862105"/>
            <a:ext cx="6126093" cy="386506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199" name="Rectangle 198">
            <a:extLst>
              <a:ext uri="{FF2B5EF4-FFF2-40B4-BE49-F238E27FC236}">
                <a16:creationId xmlns:a16="http://schemas.microsoft.com/office/drawing/2014/main" id="{7CF4AE90-8E3B-F349-93D1-D3550B8E1E4F}"/>
              </a:ext>
            </a:extLst>
          </p:cNvPr>
          <p:cNvSpPr/>
          <p:nvPr/>
        </p:nvSpPr>
        <p:spPr>
          <a:xfrm>
            <a:off x="2" y="15862105"/>
            <a:ext cx="6126093" cy="38650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43" name="Rectangle 242">
            <a:extLst>
              <a:ext uri="{FF2B5EF4-FFF2-40B4-BE49-F238E27FC236}">
                <a16:creationId xmlns:a16="http://schemas.microsoft.com/office/drawing/2014/main" id="{27881B3D-409D-B242-ACE8-F4F000C247AF}"/>
              </a:ext>
            </a:extLst>
          </p:cNvPr>
          <p:cNvSpPr/>
          <p:nvPr/>
        </p:nvSpPr>
        <p:spPr>
          <a:xfrm>
            <a:off x="-7957" y="0"/>
            <a:ext cx="12191999" cy="178619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17" name="Picture 16" descr="Shape, arrow&#10;&#10;Description automatically generated">
            <a:extLst>
              <a:ext uri="{FF2B5EF4-FFF2-40B4-BE49-F238E27FC236}">
                <a16:creationId xmlns:a16="http://schemas.microsoft.com/office/drawing/2014/main" id="{1C05CD1A-81A8-1C45-A212-374DE0C927D1}"/>
              </a:ext>
            </a:extLst>
          </p:cNvPr>
          <p:cNvPicPr>
            <a:picLocks noChangeAspect="1"/>
          </p:cNvPicPr>
          <p:nvPr/>
        </p:nvPicPr>
        <p:blipFill>
          <a:blip r:embed="rId3" cstate="print">
            <a:alphaModFix amt="63000"/>
            <a:extLst>
              <a:ext uri="{28A0092B-C50C-407E-A947-70E740481C1C}">
                <a14:useLocalDpi xmlns:a14="http://schemas.microsoft.com/office/drawing/2010/main" val="0"/>
              </a:ext>
            </a:extLst>
          </a:blip>
          <a:stretch>
            <a:fillRect/>
          </a:stretch>
        </p:blipFill>
        <p:spPr>
          <a:xfrm>
            <a:off x="1994572" y="5793100"/>
            <a:ext cx="7823436" cy="5165733"/>
          </a:xfrm>
          <a:prstGeom prst="rect">
            <a:avLst/>
          </a:prstGeom>
        </p:spPr>
      </p:pic>
      <p:sp>
        <p:nvSpPr>
          <p:cNvPr id="21" name="Rectangle 20">
            <a:extLst>
              <a:ext uri="{FF2B5EF4-FFF2-40B4-BE49-F238E27FC236}">
                <a16:creationId xmlns:a16="http://schemas.microsoft.com/office/drawing/2014/main" id="{45D2FD77-366F-4442-980D-2F2341312BF7}"/>
              </a:ext>
            </a:extLst>
          </p:cNvPr>
          <p:cNvSpPr/>
          <p:nvPr/>
        </p:nvSpPr>
        <p:spPr>
          <a:xfrm>
            <a:off x="-7957" y="10519861"/>
            <a:ext cx="12199958" cy="300020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22" name="Picture 21">
            <a:extLst>
              <a:ext uri="{FF2B5EF4-FFF2-40B4-BE49-F238E27FC236}">
                <a16:creationId xmlns:a16="http://schemas.microsoft.com/office/drawing/2014/main" id="{471A687F-020A-854A-83A6-6BEA781321D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678198" y="353734"/>
            <a:ext cx="1686756" cy="1180729"/>
          </a:xfrm>
          <a:prstGeom prst="rect">
            <a:avLst/>
          </a:prstGeom>
        </p:spPr>
      </p:pic>
      <p:sp>
        <p:nvSpPr>
          <p:cNvPr id="7" name="TextBox 6">
            <a:extLst>
              <a:ext uri="{FF2B5EF4-FFF2-40B4-BE49-F238E27FC236}">
                <a16:creationId xmlns:a16="http://schemas.microsoft.com/office/drawing/2014/main" id="{A2194359-BB8F-D946-BD44-9836E7FC3EB7}"/>
              </a:ext>
            </a:extLst>
          </p:cNvPr>
          <p:cNvSpPr txBox="1"/>
          <p:nvPr/>
        </p:nvSpPr>
        <p:spPr bwMode="auto">
          <a:xfrm>
            <a:off x="109943" y="1824169"/>
            <a:ext cx="12012747" cy="1862048"/>
          </a:xfrm>
          <a:prstGeom prst="rect">
            <a:avLst/>
          </a:prstGeom>
          <a:noFill/>
          <a:ln w="9525">
            <a:noFill/>
            <a:miter lim="800000"/>
            <a:headEnd/>
            <a:tailEnd/>
          </a:ln>
        </p:spPr>
        <p:txBody>
          <a:bodyPr wrap="square" rtlCol="0" anchor="t" anchorCtr="0">
            <a:spAutoFit/>
          </a:bodyPr>
          <a:lstStyle/>
          <a:p>
            <a:pPr algn="ctr" fontAlgn="b">
              <a:spcAft>
                <a:spcPts val="300"/>
              </a:spcAft>
            </a:pPr>
            <a:r>
              <a:rPr lang="ar-SA" sz="11500" b="1" dirty="0">
                <a:solidFill>
                  <a:srgbClr val="D79E4D"/>
                </a:solidFill>
                <a:latin typeface="Gotham HTF Black" pitchFamily="2" charset="77"/>
                <a:cs typeface="Arial" pitchFamily="34" charset="0"/>
              </a:rPr>
              <a:t>عملة مجانية</a:t>
            </a:r>
            <a:endParaRPr lang="en-US" sz="11500" b="1" dirty="0">
              <a:solidFill>
                <a:srgbClr val="D79E4D"/>
              </a:solidFill>
              <a:latin typeface="Gotham HTF Black" pitchFamily="2" charset="77"/>
              <a:cs typeface="Arial" pitchFamily="34" charset="0"/>
            </a:endParaRPr>
          </a:p>
        </p:txBody>
      </p:sp>
      <p:pic>
        <p:nvPicPr>
          <p:cNvPr id="10" name="Picture 9">
            <a:extLst>
              <a:ext uri="{FF2B5EF4-FFF2-40B4-BE49-F238E27FC236}">
                <a16:creationId xmlns:a16="http://schemas.microsoft.com/office/drawing/2014/main" id="{3709E7AF-2CF8-2748-8557-F79572B3C35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31" r="-35"/>
          <a:stretch/>
        </p:blipFill>
        <p:spPr>
          <a:xfrm>
            <a:off x="849128" y="392898"/>
            <a:ext cx="2548415" cy="1009886"/>
          </a:xfrm>
          <a:prstGeom prst="rect">
            <a:avLst/>
          </a:prstGeom>
        </p:spPr>
      </p:pic>
      <p:sp>
        <p:nvSpPr>
          <p:cNvPr id="77" name="TextBox 76">
            <a:extLst>
              <a:ext uri="{FF2B5EF4-FFF2-40B4-BE49-F238E27FC236}">
                <a16:creationId xmlns:a16="http://schemas.microsoft.com/office/drawing/2014/main" id="{69164847-5879-114E-B3E0-E83F213AC841}"/>
              </a:ext>
            </a:extLst>
          </p:cNvPr>
          <p:cNvSpPr txBox="1"/>
          <p:nvPr/>
        </p:nvSpPr>
        <p:spPr bwMode="auto">
          <a:xfrm>
            <a:off x="526985" y="1388059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ar-SA" sz="3200" b="1" dirty="0">
                <a:solidFill>
                  <a:srgbClr val="D79E4D"/>
                </a:solidFill>
                <a:latin typeface="Gotham HTF Black" pitchFamily="2" charset="77"/>
                <a:cs typeface="Arial" pitchFamily="34" charset="0"/>
              </a:rPr>
              <a:t>طريقة العمل</a:t>
            </a:r>
            <a:endParaRPr lang="en-US" sz="3200" b="1" dirty="0">
              <a:solidFill>
                <a:srgbClr val="D79E4D"/>
              </a:solidFill>
              <a:latin typeface="Gotham HTF Black" pitchFamily="2" charset="77"/>
              <a:cs typeface="Arial" pitchFamily="34" charset="0"/>
            </a:endParaRPr>
          </a:p>
        </p:txBody>
      </p:sp>
      <p:sp>
        <p:nvSpPr>
          <p:cNvPr id="137" name="Rectangle 136">
            <a:extLst>
              <a:ext uri="{FF2B5EF4-FFF2-40B4-BE49-F238E27FC236}">
                <a16:creationId xmlns:a16="http://schemas.microsoft.com/office/drawing/2014/main" id="{FF5EE776-73F5-304F-95E3-33761ED49EC9}"/>
              </a:ext>
            </a:extLst>
          </p:cNvPr>
          <p:cNvSpPr/>
          <p:nvPr/>
        </p:nvSpPr>
        <p:spPr>
          <a:xfrm>
            <a:off x="584078" y="10812257"/>
            <a:ext cx="11064475" cy="1754326"/>
          </a:xfrm>
          <a:prstGeom prst="rect">
            <a:avLst/>
          </a:prstGeom>
        </p:spPr>
        <p:txBody>
          <a:bodyPr wrap="square">
            <a:spAutoFit/>
          </a:bodyPr>
          <a:lstStyle/>
          <a:p>
            <a:pPr algn="r" rtl="1"/>
            <a:r>
              <a:rPr lang="ar-SA" b="1" dirty="0">
                <a:solidFill>
                  <a:schemeClr val="bg1"/>
                </a:solidFill>
              </a:rPr>
              <a:t>بمناسبة افتتاح </a:t>
            </a:r>
            <a:r>
              <a:rPr lang="ar-SA" b="1" dirty="0" err="1">
                <a:solidFill>
                  <a:schemeClr val="bg1"/>
                </a:solidFill>
              </a:rPr>
              <a:t>ايبك</a:t>
            </a:r>
            <a:r>
              <a:rPr lang="ar-SA" b="1" dirty="0">
                <a:solidFill>
                  <a:schemeClr val="bg1"/>
                </a:solidFill>
              </a:rPr>
              <a:t> سنتر بتاريخ 28/2/2021, سوف يقوم فريق </a:t>
            </a:r>
            <a:r>
              <a:rPr lang="ar-SA" b="1" dirty="0" err="1">
                <a:solidFill>
                  <a:schemeClr val="bg1"/>
                </a:solidFill>
              </a:rPr>
              <a:t>ايبك</a:t>
            </a:r>
            <a:r>
              <a:rPr lang="ar-SA" b="1" dirty="0">
                <a:solidFill>
                  <a:schemeClr val="bg1"/>
                </a:solidFill>
              </a:rPr>
              <a:t> سنتر بأخذ لقطة لكتلة سلسلة </a:t>
            </a:r>
            <a:r>
              <a:rPr lang="ar-SA" b="1" dirty="0" err="1">
                <a:solidFill>
                  <a:schemeClr val="bg1"/>
                </a:solidFill>
              </a:rPr>
              <a:t>ايبك</a:t>
            </a:r>
            <a:r>
              <a:rPr lang="ar-SA" b="1" dirty="0">
                <a:solidFill>
                  <a:schemeClr val="bg1"/>
                </a:solidFill>
              </a:rPr>
              <a:t>, مالكي </a:t>
            </a:r>
            <a:r>
              <a:rPr lang="ar-SA" b="1" dirty="0" err="1">
                <a:solidFill>
                  <a:schemeClr val="bg1"/>
                </a:solidFill>
              </a:rPr>
              <a:t>ايبك</a:t>
            </a:r>
            <a:r>
              <a:rPr lang="ar-SA" b="1" dirty="0">
                <a:solidFill>
                  <a:schemeClr val="bg1"/>
                </a:solidFill>
              </a:rPr>
              <a:t> كاش بتاريخ 28/2 سيكون لديهم الفرصة بالاشتراك في </a:t>
            </a:r>
            <a:r>
              <a:rPr lang="en-US" b="1" dirty="0">
                <a:solidFill>
                  <a:schemeClr val="bg1"/>
                </a:solidFill>
              </a:rPr>
              <a:t>Air Grab</a:t>
            </a:r>
            <a:r>
              <a:rPr lang="ar-SA" b="1" dirty="0">
                <a:solidFill>
                  <a:schemeClr val="bg1"/>
                </a:solidFill>
              </a:rPr>
              <a:t> والتي ستمنحهم عملة رمزية "توكن" </a:t>
            </a:r>
            <a:r>
              <a:rPr lang="en-US" b="1" dirty="0">
                <a:solidFill>
                  <a:schemeClr val="bg1"/>
                </a:solidFill>
              </a:rPr>
              <a:t>ECR</a:t>
            </a:r>
            <a:r>
              <a:rPr lang="ar-SA" b="1" dirty="0">
                <a:solidFill>
                  <a:schemeClr val="bg1"/>
                </a:solidFill>
              </a:rPr>
              <a:t> وبنفس قيمة </a:t>
            </a:r>
            <a:r>
              <a:rPr lang="ar-SA" b="1" dirty="0" err="1">
                <a:solidFill>
                  <a:schemeClr val="bg1"/>
                </a:solidFill>
              </a:rPr>
              <a:t>ايبك</a:t>
            </a:r>
            <a:r>
              <a:rPr lang="ar-SA" b="1" dirty="0">
                <a:solidFill>
                  <a:schemeClr val="bg1"/>
                </a:solidFill>
              </a:rPr>
              <a:t> كاش, </a:t>
            </a:r>
            <a:r>
              <a:rPr lang="en-US" b="1" dirty="0">
                <a:solidFill>
                  <a:schemeClr val="bg1"/>
                </a:solidFill>
              </a:rPr>
              <a:t>EPIC 1000= ECR 1000</a:t>
            </a:r>
          </a:p>
          <a:p>
            <a:pPr algn="r" rtl="1"/>
            <a:r>
              <a:rPr lang="ar-SA" dirty="0">
                <a:solidFill>
                  <a:schemeClr val="bg1"/>
                </a:solidFill>
              </a:rPr>
              <a:t>اذا قررت رهن </a:t>
            </a:r>
            <a:r>
              <a:rPr lang="en-US" dirty="0">
                <a:solidFill>
                  <a:schemeClr val="bg1"/>
                </a:solidFill>
              </a:rPr>
              <a:t>ECR </a:t>
            </a:r>
            <a:r>
              <a:rPr lang="ar-SA" dirty="0">
                <a:solidFill>
                  <a:schemeClr val="bg1"/>
                </a:solidFill>
              </a:rPr>
              <a:t> لدى </a:t>
            </a:r>
            <a:r>
              <a:rPr lang="ar-SA" dirty="0" err="1">
                <a:solidFill>
                  <a:schemeClr val="bg1"/>
                </a:solidFill>
              </a:rPr>
              <a:t>ايبك</a:t>
            </a:r>
            <a:r>
              <a:rPr lang="ar-SA" dirty="0">
                <a:solidFill>
                  <a:schemeClr val="bg1"/>
                </a:solidFill>
              </a:rPr>
              <a:t> سنتر سوف تتأهل بالمشاركة ب </a:t>
            </a:r>
            <a:r>
              <a:rPr lang="en-US" dirty="0">
                <a:solidFill>
                  <a:schemeClr val="bg1"/>
                </a:solidFill>
              </a:rPr>
              <a:t>Air Grab </a:t>
            </a:r>
            <a:r>
              <a:rPr lang="ar-SA" dirty="0">
                <a:solidFill>
                  <a:schemeClr val="bg1"/>
                </a:solidFill>
              </a:rPr>
              <a:t> كل شهرين ولمدة 10 اشهر قادمة للحصول على عناصر </a:t>
            </a:r>
            <a:r>
              <a:rPr lang="ar-SA" dirty="0" err="1">
                <a:solidFill>
                  <a:schemeClr val="bg1"/>
                </a:solidFill>
              </a:rPr>
              <a:t>ايبك</a:t>
            </a:r>
            <a:r>
              <a:rPr lang="ar-SA" dirty="0">
                <a:solidFill>
                  <a:schemeClr val="bg1"/>
                </a:solidFill>
              </a:rPr>
              <a:t> سنتر لنظامه البيئي, </a:t>
            </a:r>
            <a:r>
              <a:rPr lang="en-GB" dirty="0">
                <a:solidFill>
                  <a:schemeClr val="bg1"/>
                </a:solidFill>
              </a:rPr>
              <a:t>1,000 ECR = 1,000 EMPL = 1,000 EON</a:t>
            </a:r>
            <a:r>
              <a:rPr lang="ar-SA" dirty="0">
                <a:solidFill>
                  <a:schemeClr val="bg1"/>
                </a:solidFill>
              </a:rPr>
              <a:t>, حقيقة لهذه الدرجة من السهولة.</a:t>
            </a:r>
            <a:endParaRPr lang="en-BE" dirty="0">
              <a:solidFill>
                <a:schemeClr val="bg1"/>
              </a:solidFill>
            </a:endParaRPr>
          </a:p>
          <a:p>
            <a:pPr algn="r" rtl="1"/>
            <a:endParaRPr lang="en-BE" dirty="0">
              <a:solidFill>
                <a:schemeClr val="bg1"/>
              </a:solidFill>
            </a:endParaRPr>
          </a:p>
          <a:p>
            <a:pPr algn="r" rtl="1"/>
            <a:r>
              <a:rPr lang="ar-SA" dirty="0">
                <a:solidFill>
                  <a:schemeClr val="bg1"/>
                </a:solidFill>
              </a:rPr>
              <a:t> </a:t>
            </a:r>
            <a:endParaRPr lang="en-BE" dirty="0">
              <a:solidFill>
                <a:schemeClr val="bg1"/>
              </a:solidFill>
            </a:endParaRPr>
          </a:p>
        </p:txBody>
      </p:sp>
      <p:pic>
        <p:nvPicPr>
          <p:cNvPr id="146" name="Picture 145" descr="Shape&#10;&#10;Description automatically generated with medium confidence">
            <a:extLst>
              <a:ext uri="{FF2B5EF4-FFF2-40B4-BE49-F238E27FC236}">
                <a16:creationId xmlns:a16="http://schemas.microsoft.com/office/drawing/2014/main" id="{62A4C33E-7460-4B49-8E91-A948B28FC2DA}"/>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00452" y="25348087"/>
            <a:ext cx="1765855" cy="979498"/>
          </a:xfrm>
          <a:prstGeom prst="rect">
            <a:avLst/>
          </a:prstGeom>
        </p:spPr>
      </p:pic>
      <p:sp>
        <p:nvSpPr>
          <p:cNvPr id="200" name="TextBox 199">
            <a:extLst>
              <a:ext uri="{FF2B5EF4-FFF2-40B4-BE49-F238E27FC236}">
                <a16:creationId xmlns:a16="http://schemas.microsoft.com/office/drawing/2014/main" id="{387AFC3B-46CB-7A45-BB7E-280F437F984C}"/>
              </a:ext>
            </a:extLst>
          </p:cNvPr>
          <p:cNvSpPr txBox="1"/>
          <p:nvPr/>
        </p:nvSpPr>
        <p:spPr bwMode="auto">
          <a:xfrm>
            <a:off x="1548072" y="27460797"/>
            <a:ext cx="9147863"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ar-SA" sz="3200" b="1" dirty="0">
                <a:solidFill>
                  <a:srgbClr val="D79E4D"/>
                </a:solidFill>
                <a:latin typeface="Gotham HTF Black" pitchFamily="2" charset="77"/>
                <a:cs typeface="Arial" pitchFamily="34" charset="0"/>
              </a:rPr>
              <a:t>ما هي الرموز التي تم اطلاقها وطريقة عملها؟</a:t>
            </a:r>
            <a:endParaRPr lang="en-US" sz="3200" b="1" dirty="0">
              <a:solidFill>
                <a:srgbClr val="D79E4D"/>
              </a:solidFill>
              <a:latin typeface="Gotham HTF Black" pitchFamily="2" charset="77"/>
              <a:cs typeface="Arial" pitchFamily="34" charset="0"/>
            </a:endParaRPr>
          </a:p>
        </p:txBody>
      </p:sp>
      <p:sp>
        <p:nvSpPr>
          <p:cNvPr id="229" name="Rectangle 228">
            <a:extLst>
              <a:ext uri="{FF2B5EF4-FFF2-40B4-BE49-F238E27FC236}">
                <a16:creationId xmlns:a16="http://schemas.microsoft.com/office/drawing/2014/main" id="{2753ECFA-511B-134E-8756-65545CD9E00F}"/>
              </a:ext>
            </a:extLst>
          </p:cNvPr>
          <p:cNvSpPr/>
          <p:nvPr/>
        </p:nvSpPr>
        <p:spPr>
          <a:xfrm>
            <a:off x="609473" y="41024977"/>
            <a:ext cx="2733472" cy="223138"/>
          </a:xfrm>
          <a:prstGeom prst="rect">
            <a:avLst/>
          </a:prstGeom>
        </p:spPr>
        <p:txBody>
          <a:bodyPr wrap="square">
            <a:spAutoFit/>
          </a:bodyPr>
          <a:lstStyle/>
          <a:p>
            <a:pPr>
              <a:lnSpc>
                <a:spcPct val="85000"/>
              </a:lnSpc>
            </a:pPr>
            <a:r>
              <a:rPr lang="en-GB" sz="1000" dirty="0">
                <a:solidFill>
                  <a:schemeClr val="bg1"/>
                </a:solidFill>
                <a:latin typeface="Gotham HTF Book" pitchFamily="2" charset="77"/>
              </a:rPr>
              <a:t>ECR Air Grab One </a:t>
            </a:r>
            <a:r>
              <a:rPr lang="en-GB" sz="1000">
                <a:solidFill>
                  <a:schemeClr val="bg1"/>
                </a:solidFill>
                <a:latin typeface="Gotham HTF Book" pitchFamily="2" charset="77"/>
              </a:rPr>
              <a:t>Pager v0.5</a:t>
            </a:r>
            <a:endParaRPr lang="en-GB" sz="1000" dirty="0">
              <a:solidFill>
                <a:schemeClr val="bg1"/>
              </a:solidFill>
              <a:latin typeface="Gotham HTF Book" pitchFamily="2" charset="77"/>
            </a:endParaRPr>
          </a:p>
        </p:txBody>
      </p:sp>
      <p:sp>
        <p:nvSpPr>
          <p:cNvPr id="219" name="TextBox 218">
            <a:extLst>
              <a:ext uri="{FF2B5EF4-FFF2-40B4-BE49-F238E27FC236}">
                <a16:creationId xmlns:a16="http://schemas.microsoft.com/office/drawing/2014/main" id="{48C81AD1-FED0-934D-AA2C-2F7ECBA2A41C}"/>
              </a:ext>
            </a:extLst>
          </p:cNvPr>
          <p:cNvSpPr txBox="1"/>
          <p:nvPr/>
        </p:nvSpPr>
        <p:spPr bwMode="auto">
          <a:xfrm>
            <a:off x="89628" y="4103130"/>
            <a:ext cx="12012747" cy="1631216"/>
          </a:xfrm>
          <a:prstGeom prst="rect">
            <a:avLst/>
          </a:prstGeom>
          <a:noFill/>
          <a:ln w="9525">
            <a:noFill/>
            <a:miter lim="800000"/>
            <a:headEnd/>
            <a:tailEnd/>
          </a:ln>
        </p:spPr>
        <p:txBody>
          <a:bodyPr wrap="square" rtlCol="0" anchor="t" anchorCtr="0">
            <a:spAutoFit/>
          </a:bodyPr>
          <a:lstStyle/>
          <a:p>
            <a:pPr algn="ctr" fontAlgn="b">
              <a:spcAft>
                <a:spcPts val="300"/>
              </a:spcAft>
            </a:pPr>
            <a:r>
              <a:rPr lang="ar-SA" sz="10000" b="1" dirty="0">
                <a:solidFill>
                  <a:srgbClr val="D79E4D"/>
                </a:solidFill>
                <a:latin typeface="Gotham HTF Black" pitchFamily="2" charset="77"/>
                <a:cs typeface="Arial" pitchFamily="34" charset="0"/>
              </a:rPr>
              <a:t>لمدة 12 شهر</a:t>
            </a:r>
            <a:endParaRPr lang="en-US" sz="10000" b="1" dirty="0">
              <a:solidFill>
                <a:srgbClr val="D79E4D"/>
              </a:solidFill>
              <a:latin typeface="Gotham HTF Black" pitchFamily="2" charset="77"/>
              <a:cs typeface="Arial" pitchFamily="34" charset="0"/>
            </a:endParaRPr>
          </a:p>
        </p:txBody>
      </p:sp>
      <p:sp>
        <p:nvSpPr>
          <p:cNvPr id="232" name="TextBox 231">
            <a:extLst>
              <a:ext uri="{FF2B5EF4-FFF2-40B4-BE49-F238E27FC236}">
                <a16:creationId xmlns:a16="http://schemas.microsoft.com/office/drawing/2014/main" id="{7722BA12-65FF-DE4A-82FD-D89A0273FBD8}"/>
              </a:ext>
            </a:extLst>
          </p:cNvPr>
          <p:cNvSpPr txBox="1"/>
          <p:nvPr/>
        </p:nvSpPr>
        <p:spPr bwMode="auto">
          <a:xfrm>
            <a:off x="69314" y="3299419"/>
            <a:ext cx="12012747" cy="1200329"/>
          </a:xfrm>
          <a:prstGeom prst="rect">
            <a:avLst/>
          </a:prstGeom>
          <a:noFill/>
          <a:ln w="9525">
            <a:noFill/>
            <a:miter lim="800000"/>
            <a:headEnd/>
            <a:tailEnd/>
          </a:ln>
        </p:spPr>
        <p:txBody>
          <a:bodyPr wrap="square" rtlCol="0" anchor="t" anchorCtr="0">
            <a:spAutoFit/>
          </a:bodyPr>
          <a:lstStyle/>
          <a:p>
            <a:pPr algn="ctr" fontAlgn="b">
              <a:spcAft>
                <a:spcPts val="300"/>
              </a:spcAft>
            </a:pPr>
            <a:r>
              <a:rPr lang="ar-SA" sz="7100" dirty="0">
                <a:solidFill>
                  <a:schemeClr val="bg1"/>
                </a:solidFill>
                <a:latin typeface="Gotham HTF Book" pitchFamily="2" charset="77"/>
                <a:cs typeface="Arial" pitchFamily="34" charset="0"/>
              </a:rPr>
              <a:t>كل شهرين</a:t>
            </a:r>
            <a:endParaRPr lang="en-US" sz="7100" dirty="0">
              <a:solidFill>
                <a:schemeClr val="bg1"/>
              </a:solidFill>
              <a:latin typeface="Gotham HTF Book" pitchFamily="2" charset="77"/>
              <a:cs typeface="Arial" pitchFamily="34" charset="0"/>
            </a:endParaRPr>
          </a:p>
        </p:txBody>
      </p:sp>
      <p:sp>
        <p:nvSpPr>
          <p:cNvPr id="247" name="TextBox 246">
            <a:extLst>
              <a:ext uri="{FF2B5EF4-FFF2-40B4-BE49-F238E27FC236}">
                <a16:creationId xmlns:a16="http://schemas.microsoft.com/office/drawing/2014/main" id="{B0766DE5-4BC7-B349-A25C-5B4B2859E7F7}"/>
              </a:ext>
            </a:extLst>
          </p:cNvPr>
          <p:cNvSpPr txBox="1"/>
          <p:nvPr/>
        </p:nvSpPr>
        <p:spPr bwMode="auto">
          <a:xfrm>
            <a:off x="134423" y="9575624"/>
            <a:ext cx="12012747" cy="769441"/>
          </a:xfrm>
          <a:prstGeom prst="rect">
            <a:avLst/>
          </a:prstGeom>
          <a:noFill/>
          <a:ln w="9525">
            <a:noFill/>
            <a:miter lim="800000"/>
            <a:headEnd/>
            <a:tailEnd/>
          </a:ln>
        </p:spPr>
        <p:txBody>
          <a:bodyPr wrap="square" rtlCol="0" anchor="t" anchorCtr="0">
            <a:spAutoFit/>
          </a:bodyPr>
          <a:lstStyle/>
          <a:p>
            <a:pPr algn="ctr" fontAlgn="b">
              <a:spcAft>
                <a:spcPts val="300"/>
              </a:spcAft>
            </a:pPr>
            <a:r>
              <a:rPr lang="en-US" sz="4400" dirty="0">
                <a:solidFill>
                  <a:schemeClr val="bg1"/>
                </a:solidFill>
                <a:latin typeface="Gotham HTF Book" pitchFamily="2" charset="77"/>
                <a:cs typeface="Arial" pitchFamily="34" charset="0"/>
              </a:rPr>
              <a:t> Air </a:t>
            </a:r>
            <a:r>
              <a:rPr lang="en-US" sz="4400" dirty="0" err="1">
                <a:solidFill>
                  <a:schemeClr val="bg1"/>
                </a:solidFill>
                <a:latin typeface="Gotham HTF Book" pitchFamily="2" charset="77"/>
                <a:cs typeface="Arial" pitchFamily="34" charset="0"/>
              </a:rPr>
              <a:t>Grap</a:t>
            </a:r>
            <a:r>
              <a:rPr lang="ar-SA" sz="4400" dirty="0">
                <a:solidFill>
                  <a:schemeClr val="bg1"/>
                </a:solidFill>
                <a:latin typeface="Gotham HTF Book" pitchFamily="2" charset="77"/>
                <a:cs typeface="Arial" pitchFamily="34" charset="0"/>
              </a:rPr>
              <a:t>فرصة العمر, توزيع مجاني </a:t>
            </a:r>
            <a:endParaRPr lang="en-US" sz="4400" dirty="0">
              <a:solidFill>
                <a:schemeClr val="bg1"/>
              </a:solidFill>
              <a:latin typeface="Gotham HTF Book" pitchFamily="2" charset="77"/>
              <a:cs typeface="Arial" pitchFamily="34" charset="0"/>
            </a:endParaRPr>
          </a:p>
        </p:txBody>
      </p:sp>
      <p:sp>
        <p:nvSpPr>
          <p:cNvPr id="249" name="Rectangle 248">
            <a:extLst>
              <a:ext uri="{FF2B5EF4-FFF2-40B4-BE49-F238E27FC236}">
                <a16:creationId xmlns:a16="http://schemas.microsoft.com/office/drawing/2014/main" id="{51D32FF2-20DF-984A-8F18-0DF041982541}"/>
              </a:ext>
            </a:extLst>
          </p:cNvPr>
          <p:cNvSpPr/>
          <p:nvPr/>
        </p:nvSpPr>
        <p:spPr>
          <a:xfrm>
            <a:off x="620129" y="14657231"/>
            <a:ext cx="11064475" cy="646331"/>
          </a:xfrm>
          <a:prstGeom prst="rect">
            <a:avLst/>
          </a:prstGeom>
        </p:spPr>
        <p:txBody>
          <a:bodyPr wrap="square">
            <a:spAutoFit/>
          </a:bodyPr>
          <a:lstStyle/>
          <a:p>
            <a:pPr algn="r" rtl="1"/>
            <a:r>
              <a:rPr lang="ar-SA" dirty="0">
                <a:solidFill>
                  <a:schemeClr val="bg1"/>
                </a:solidFill>
              </a:rPr>
              <a:t>خلال العام القادم, </a:t>
            </a:r>
            <a:r>
              <a:rPr lang="ar-SA" dirty="0" err="1">
                <a:solidFill>
                  <a:schemeClr val="bg1"/>
                </a:solidFill>
              </a:rPr>
              <a:t>ايبك</a:t>
            </a:r>
            <a:r>
              <a:rPr lang="ar-SA" dirty="0">
                <a:solidFill>
                  <a:schemeClr val="bg1"/>
                </a:solidFill>
              </a:rPr>
              <a:t> سنتر سوف يقوم </a:t>
            </a:r>
            <a:r>
              <a:rPr lang="ar-SA" dirty="0" err="1">
                <a:solidFill>
                  <a:schemeClr val="bg1"/>
                </a:solidFill>
              </a:rPr>
              <a:t>باطلاق</a:t>
            </a:r>
            <a:r>
              <a:rPr lang="ar-SA" dirty="0">
                <a:solidFill>
                  <a:schemeClr val="bg1"/>
                </a:solidFill>
              </a:rPr>
              <a:t> ستة عملات رمزية على الأقل وذلك لكي ينمي نظامه البيئي, لمشاهدة القائمة الكاملة</a:t>
            </a:r>
          </a:p>
          <a:p>
            <a:pPr algn="r" rtl="1"/>
            <a:r>
              <a:rPr lang="ar-SA" dirty="0">
                <a:solidFill>
                  <a:schemeClr val="bg1"/>
                </a:solidFill>
              </a:rPr>
              <a:t> وتواريخ الاطلاق أدناه</a:t>
            </a:r>
            <a:endParaRPr lang="en-BE" dirty="0">
              <a:solidFill>
                <a:schemeClr val="bg1"/>
              </a:solidFill>
            </a:endParaRPr>
          </a:p>
        </p:txBody>
      </p:sp>
      <p:sp>
        <p:nvSpPr>
          <p:cNvPr id="20" name="Rectangle 19">
            <a:extLst>
              <a:ext uri="{FF2B5EF4-FFF2-40B4-BE49-F238E27FC236}">
                <a16:creationId xmlns:a16="http://schemas.microsoft.com/office/drawing/2014/main" id="{F3802A94-A649-034D-AA4C-739AE64860C2}"/>
              </a:ext>
            </a:extLst>
          </p:cNvPr>
          <p:cNvSpPr/>
          <p:nvPr/>
        </p:nvSpPr>
        <p:spPr>
          <a:xfrm>
            <a:off x="759899" y="17540868"/>
            <a:ext cx="4257244" cy="1546577"/>
          </a:xfrm>
          <a:prstGeom prst="rect">
            <a:avLst/>
          </a:prstGeom>
        </p:spPr>
        <p:txBody>
          <a:bodyPr wrap="square">
            <a:spAutoFit/>
          </a:bodyPr>
          <a:lstStyle/>
          <a:p>
            <a:pPr marL="342900" indent="-342900" algn="r" rtl="1">
              <a:spcBef>
                <a:spcPts val="300"/>
              </a:spcBef>
              <a:spcAft>
                <a:spcPts val="600"/>
              </a:spcAft>
              <a:buClr>
                <a:schemeClr val="accent2"/>
              </a:buClr>
              <a:buFont typeface="+mj-lt"/>
              <a:buAutoNum type="arabicPeriod"/>
            </a:pPr>
            <a:r>
              <a:rPr lang="ar-SA" dirty="0">
                <a:latin typeface="Gotham HTF Book" pitchFamily="2" charset="77"/>
              </a:rPr>
              <a:t>محفظة </a:t>
            </a:r>
            <a:r>
              <a:rPr lang="en-GB" dirty="0">
                <a:latin typeface="Gotham HTF Book" pitchFamily="2" charset="77"/>
                <a:cs typeface="Arial" pitchFamily="34" charset="0"/>
              </a:rPr>
              <a:t>CLI</a:t>
            </a:r>
          </a:p>
          <a:p>
            <a:pPr marL="342900" indent="-342900" algn="r" rtl="1">
              <a:spcBef>
                <a:spcPts val="300"/>
              </a:spcBef>
              <a:spcAft>
                <a:spcPts val="600"/>
              </a:spcAft>
              <a:buClr>
                <a:schemeClr val="accent2"/>
              </a:buClr>
              <a:buFont typeface="+mj-lt"/>
              <a:buAutoNum type="arabicPeriod"/>
            </a:pPr>
            <a:r>
              <a:rPr lang="en-GB" dirty="0">
                <a:latin typeface="Gotham HTF Book" pitchFamily="2" charset="77"/>
                <a:cs typeface="Arial" pitchFamily="34" charset="0"/>
              </a:rPr>
              <a:t> </a:t>
            </a:r>
            <a:r>
              <a:rPr lang="ar-SA" dirty="0">
                <a:latin typeface="Gotham HTF Book" pitchFamily="2" charset="77"/>
              </a:rPr>
              <a:t>محفظة </a:t>
            </a:r>
            <a:r>
              <a:rPr lang="en-GB" dirty="0">
                <a:latin typeface="Gotham HTF Book" pitchFamily="2" charset="77"/>
                <a:cs typeface="Arial" pitchFamily="34" charset="0"/>
              </a:rPr>
              <a:t>GUI</a:t>
            </a:r>
          </a:p>
          <a:p>
            <a:pPr marL="342900" indent="-342900" algn="just" rtl="1">
              <a:spcBef>
                <a:spcPts val="300"/>
              </a:spcBef>
              <a:spcAft>
                <a:spcPts val="600"/>
              </a:spcAft>
              <a:buClr>
                <a:schemeClr val="accent2"/>
              </a:buClr>
              <a:buFont typeface="+mj-lt"/>
              <a:buAutoNum type="arabicPeriod"/>
            </a:pPr>
            <a:r>
              <a:rPr lang="en-US" dirty="0">
                <a:latin typeface="Gotham HTF Book" pitchFamily="2" charset="77"/>
              </a:rPr>
              <a:t>Vitex </a:t>
            </a:r>
            <a:r>
              <a:rPr lang="ar-SA" dirty="0">
                <a:latin typeface="Gotham HTF Book" pitchFamily="2" charset="77"/>
              </a:rPr>
              <a:t> (إما في المنصة أو في محفظتهم الخاصة)</a:t>
            </a:r>
          </a:p>
          <a:p>
            <a:pPr marL="342900" indent="-342900" algn="r" rtl="1">
              <a:spcBef>
                <a:spcPts val="300"/>
              </a:spcBef>
              <a:spcAft>
                <a:spcPts val="600"/>
              </a:spcAft>
              <a:buClr>
                <a:schemeClr val="accent2"/>
              </a:buClr>
              <a:buFont typeface="+mj-lt"/>
              <a:buAutoNum type="arabicPeriod"/>
            </a:pPr>
            <a:r>
              <a:rPr lang="ar-SA" dirty="0">
                <a:latin typeface="Gotham HTF Book" pitchFamily="2" charset="77"/>
              </a:rPr>
              <a:t>الموقع الرسمي </a:t>
            </a:r>
            <a:r>
              <a:rPr lang="en-GB" dirty="0">
                <a:latin typeface="Gotham HTF Book" pitchFamily="2" charset="77"/>
                <a:cs typeface="Arial" pitchFamily="34" charset="0"/>
              </a:rPr>
              <a:t>Epic ERC20</a:t>
            </a:r>
          </a:p>
        </p:txBody>
      </p:sp>
      <p:sp>
        <p:nvSpPr>
          <p:cNvPr id="251" name="Freeform 250">
            <a:extLst>
              <a:ext uri="{FF2B5EF4-FFF2-40B4-BE49-F238E27FC236}">
                <a16:creationId xmlns:a16="http://schemas.microsoft.com/office/drawing/2014/main" id="{1A7D17C9-12EA-AB4A-A707-80A3C8E881B0}"/>
              </a:ext>
            </a:extLst>
          </p:cNvPr>
          <p:cNvSpPr>
            <a:spLocks/>
          </p:cNvSpPr>
          <p:nvPr/>
        </p:nvSpPr>
        <p:spPr bwMode="auto">
          <a:xfrm>
            <a:off x="11208620" y="16231444"/>
            <a:ext cx="914070" cy="914070"/>
          </a:xfrm>
          <a:custGeom>
            <a:avLst/>
            <a:gdLst>
              <a:gd name="T0" fmla="*/ 546 w 669"/>
              <a:gd name="T1" fmla="*/ 335 h 669"/>
              <a:gd name="T2" fmla="*/ 661 w 669"/>
              <a:gd name="T3" fmla="*/ 220 h 669"/>
              <a:gd name="T4" fmla="*/ 667 w 669"/>
              <a:gd name="T5" fmla="*/ 210 h 669"/>
              <a:gd name="T6" fmla="*/ 669 w 669"/>
              <a:gd name="T7" fmla="*/ 198 h 669"/>
              <a:gd name="T8" fmla="*/ 667 w 669"/>
              <a:gd name="T9" fmla="*/ 188 h 669"/>
              <a:gd name="T10" fmla="*/ 661 w 669"/>
              <a:gd name="T11" fmla="*/ 178 h 669"/>
              <a:gd name="T12" fmla="*/ 490 w 669"/>
              <a:gd name="T13" fmla="*/ 9 h 669"/>
              <a:gd name="T14" fmla="*/ 481 w 669"/>
              <a:gd name="T15" fmla="*/ 3 h 669"/>
              <a:gd name="T16" fmla="*/ 470 w 669"/>
              <a:gd name="T17" fmla="*/ 0 h 669"/>
              <a:gd name="T18" fmla="*/ 460 w 669"/>
              <a:gd name="T19" fmla="*/ 3 h 669"/>
              <a:gd name="T20" fmla="*/ 450 w 669"/>
              <a:gd name="T21" fmla="*/ 9 h 669"/>
              <a:gd name="T22" fmla="*/ 219 w 669"/>
              <a:gd name="T23" fmla="*/ 9 h 669"/>
              <a:gd name="T24" fmla="*/ 215 w 669"/>
              <a:gd name="T25" fmla="*/ 5 h 669"/>
              <a:gd name="T26" fmla="*/ 203 w 669"/>
              <a:gd name="T27" fmla="*/ 0 h 669"/>
              <a:gd name="T28" fmla="*/ 193 w 669"/>
              <a:gd name="T29" fmla="*/ 0 h 669"/>
              <a:gd name="T30" fmla="*/ 183 w 669"/>
              <a:gd name="T31" fmla="*/ 5 h 669"/>
              <a:gd name="T32" fmla="*/ 8 w 669"/>
              <a:gd name="T33" fmla="*/ 178 h 669"/>
              <a:gd name="T34" fmla="*/ 4 w 669"/>
              <a:gd name="T35" fmla="*/ 183 h 669"/>
              <a:gd name="T36" fmla="*/ 0 w 669"/>
              <a:gd name="T37" fmla="*/ 193 h 669"/>
              <a:gd name="T38" fmla="*/ 0 w 669"/>
              <a:gd name="T39" fmla="*/ 205 h 669"/>
              <a:gd name="T40" fmla="*/ 4 w 669"/>
              <a:gd name="T41" fmla="*/ 215 h 669"/>
              <a:gd name="T42" fmla="*/ 124 w 669"/>
              <a:gd name="T43" fmla="*/ 335 h 669"/>
              <a:gd name="T44" fmla="*/ 8 w 669"/>
              <a:gd name="T45" fmla="*/ 450 h 669"/>
              <a:gd name="T46" fmla="*/ 1 w 669"/>
              <a:gd name="T47" fmla="*/ 460 h 669"/>
              <a:gd name="T48" fmla="*/ 0 w 669"/>
              <a:gd name="T49" fmla="*/ 470 h 669"/>
              <a:gd name="T50" fmla="*/ 1 w 669"/>
              <a:gd name="T51" fmla="*/ 481 h 669"/>
              <a:gd name="T52" fmla="*/ 8 w 669"/>
              <a:gd name="T53" fmla="*/ 490 h 669"/>
              <a:gd name="T54" fmla="*/ 178 w 669"/>
              <a:gd name="T55" fmla="*/ 661 h 669"/>
              <a:gd name="T56" fmla="*/ 188 w 669"/>
              <a:gd name="T57" fmla="*/ 667 h 669"/>
              <a:gd name="T58" fmla="*/ 198 w 669"/>
              <a:gd name="T59" fmla="*/ 669 h 669"/>
              <a:gd name="T60" fmla="*/ 210 w 669"/>
              <a:gd name="T61" fmla="*/ 667 h 669"/>
              <a:gd name="T62" fmla="*/ 219 w 669"/>
              <a:gd name="T63" fmla="*/ 661 h 669"/>
              <a:gd name="T64" fmla="*/ 450 w 669"/>
              <a:gd name="T65" fmla="*/ 661 h 669"/>
              <a:gd name="T66" fmla="*/ 455 w 669"/>
              <a:gd name="T67" fmla="*/ 664 h 669"/>
              <a:gd name="T68" fmla="*/ 465 w 669"/>
              <a:gd name="T69" fmla="*/ 669 h 669"/>
              <a:gd name="T70" fmla="*/ 475 w 669"/>
              <a:gd name="T71" fmla="*/ 669 h 669"/>
              <a:gd name="T72" fmla="*/ 486 w 669"/>
              <a:gd name="T73" fmla="*/ 664 h 669"/>
              <a:gd name="T74" fmla="*/ 661 w 669"/>
              <a:gd name="T75" fmla="*/ 490 h 669"/>
              <a:gd name="T76" fmla="*/ 664 w 669"/>
              <a:gd name="T77" fmla="*/ 486 h 669"/>
              <a:gd name="T78" fmla="*/ 668 w 669"/>
              <a:gd name="T79" fmla="*/ 476 h 669"/>
              <a:gd name="T80" fmla="*/ 668 w 669"/>
              <a:gd name="T81" fmla="*/ 465 h 669"/>
              <a:gd name="T82" fmla="*/ 664 w 669"/>
              <a:gd name="T83" fmla="*/ 455 h 669"/>
              <a:gd name="T84" fmla="*/ 661 w 669"/>
              <a:gd name="T85" fmla="*/ 45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9" h="669">
                <a:moveTo>
                  <a:pt x="661" y="450"/>
                </a:moveTo>
                <a:lnTo>
                  <a:pt x="546" y="335"/>
                </a:lnTo>
                <a:lnTo>
                  <a:pt x="661" y="220"/>
                </a:lnTo>
                <a:lnTo>
                  <a:pt x="661" y="220"/>
                </a:lnTo>
                <a:lnTo>
                  <a:pt x="664" y="215"/>
                </a:lnTo>
                <a:lnTo>
                  <a:pt x="667" y="210"/>
                </a:lnTo>
                <a:lnTo>
                  <a:pt x="668" y="205"/>
                </a:lnTo>
                <a:lnTo>
                  <a:pt x="669" y="198"/>
                </a:lnTo>
                <a:lnTo>
                  <a:pt x="668" y="193"/>
                </a:lnTo>
                <a:lnTo>
                  <a:pt x="667" y="188"/>
                </a:lnTo>
                <a:lnTo>
                  <a:pt x="664" y="183"/>
                </a:lnTo>
                <a:lnTo>
                  <a:pt x="661" y="178"/>
                </a:lnTo>
                <a:lnTo>
                  <a:pt x="490" y="9"/>
                </a:lnTo>
                <a:lnTo>
                  <a:pt x="490" y="9"/>
                </a:lnTo>
                <a:lnTo>
                  <a:pt x="486" y="5"/>
                </a:lnTo>
                <a:lnTo>
                  <a:pt x="481" y="3"/>
                </a:lnTo>
                <a:lnTo>
                  <a:pt x="475" y="0"/>
                </a:lnTo>
                <a:lnTo>
                  <a:pt x="470" y="0"/>
                </a:lnTo>
                <a:lnTo>
                  <a:pt x="465" y="0"/>
                </a:lnTo>
                <a:lnTo>
                  <a:pt x="460" y="3"/>
                </a:lnTo>
                <a:lnTo>
                  <a:pt x="455" y="5"/>
                </a:lnTo>
                <a:lnTo>
                  <a:pt x="450" y="9"/>
                </a:lnTo>
                <a:lnTo>
                  <a:pt x="335" y="124"/>
                </a:lnTo>
                <a:lnTo>
                  <a:pt x="219" y="9"/>
                </a:lnTo>
                <a:lnTo>
                  <a:pt x="219" y="9"/>
                </a:lnTo>
                <a:lnTo>
                  <a:pt x="215" y="5"/>
                </a:lnTo>
                <a:lnTo>
                  <a:pt x="210" y="3"/>
                </a:lnTo>
                <a:lnTo>
                  <a:pt x="203" y="0"/>
                </a:lnTo>
                <a:lnTo>
                  <a:pt x="198" y="0"/>
                </a:lnTo>
                <a:lnTo>
                  <a:pt x="193" y="0"/>
                </a:lnTo>
                <a:lnTo>
                  <a:pt x="188" y="3"/>
                </a:lnTo>
                <a:lnTo>
                  <a:pt x="183" y="5"/>
                </a:lnTo>
                <a:lnTo>
                  <a:pt x="178" y="9"/>
                </a:lnTo>
                <a:lnTo>
                  <a:pt x="8" y="178"/>
                </a:lnTo>
                <a:lnTo>
                  <a:pt x="8" y="178"/>
                </a:lnTo>
                <a:lnTo>
                  <a:pt x="4" y="183"/>
                </a:lnTo>
                <a:lnTo>
                  <a:pt x="1" y="188"/>
                </a:lnTo>
                <a:lnTo>
                  <a:pt x="0" y="193"/>
                </a:lnTo>
                <a:lnTo>
                  <a:pt x="0" y="198"/>
                </a:lnTo>
                <a:lnTo>
                  <a:pt x="0" y="205"/>
                </a:lnTo>
                <a:lnTo>
                  <a:pt x="1" y="210"/>
                </a:lnTo>
                <a:lnTo>
                  <a:pt x="4" y="215"/>
                </a:lnTo>
                <a:lnTo>
                  <a:pt x="8" y="220"/>
                </a:lnTo>
                <a:lnTo>
                  <a:pt x="124" y="335"/>
                </a:lnTo>
                <a:lnTo>
                  <a:pt x="8" y="450"/>
                </a:lnTo>
                <a:lnTo>
                  <a:pt x="8" y="450"/>
                </a:lnTo>
                <a:lnTo>
                  <a:pt x="4" y="455"/>
                </a:lnTo>
                <a:lnTo>
                  <a:pt x="1" y="460"/>
                </a:lnTo>
                <a:lnTo>
                  <a:pt x="0" y="465"/>
                </a:lnTo>
                <a:lnTo>
                  <a:pt x="0" y="470"/>
                </a:lnTo>
                <a:lnTo>
                  <a:pt x="0" y="476"/>
                </a:lnTo>
                <a:lnTo>
                  <a:pt x="1" y="481"/>
                </a:lnTo>
                <a:lnTo>
                  <a:pt x="4" y="486"/>
                </a:lnTo>
                <a:lnTo>
                  <a:pt x="8" y="490"/>
                </a:lnTo>
                <a:lnTo>
                  <a:pt x="178" y="661"/>
                </a:lnTo>
                <a:lnTo>
                  <a:pt x="178" y="661"/>
                </a:lnTo>
                <a:lnTo>
                  <a:pt x="183" y="664"/>
                </a:lnTo>
                <a:lnTo>
                  <a:pt x="188" y="667"/>
                </a:lnTo>
                <a:lnTo>
                  <a:pt x="193" y="669"/>
                </a:lnTo>
                <a:lnTo>
                  <a:pt x="198" y="669"/>
                </a:lnTo>
                <a:lnTo>
                  <a:pt x="203" y="669"/>
                </a:lnTo>
                <a:lnTo>
                  <a:pt x="210" y="667"/>
                </a:lnTo>
                <a:lnTo>
                  <a:pt x="215" y="664"/>
                </a:lnTo>
                <a:lnTo>
                  <a:pt x="219" y="661"/>
                </a:lnTo>
                <a:lnTo>
                  <a:pt x="335" y="546"/>
                </a:lnTo>
                <a:lnTo>
                  <a:pt x="450" y="661"/>
                </a:lnTo>
                <a:lnTo>
                  <a:pt x="450" y="661"/>
                </a:lnTo>
                <a:lnTo>
                  <a:pt x="455" y="664"/>
                </a:lnTo>
                <a:lnTo>
                  <a:pt x="460" y="667"/>
                </a:lnTo>
                <a:lnTo>
                  <a:pt x="465" y="669"/>
                </a:lnTo>
                <a:lnTo>
                  <a:pt x="470" y="669"/>
                </a:lnTo>
                <a:lnTo>
                  <a:pt x="475" y="669"/>
                </a:lnTo>
                <a:lnTo>
                  <a:pt x="481" y="667"/>
                </a:lnTo>
                <a:lnTo>
                  <a:pt x="486" y="664"/>
                </a:lnTo>
                <a:lnTo>
                  <a:pt x="490" y="661"/>
                </a:lnTo>
                <a:lnTo>
                  <a:pt x="661" y="490"/>
                </a:lnTo>
                <a:lnTo>
                  <a:pt x="661" y="490"/>
                </a:lnTo>
                <a:lnTo>
                  <a:pt x="664" y="486"/>
                </a:lnTo>
                <a:lnTo>
                  <a:pt x="667" y="481"/>
                </a:lnTo>
                <a:lnTo>
                  <a:pt x="668" y="476"/>
                </a:lnTo>
                <a:lnTo>
                  <a:pt x="669" y="470"/>
                </a:lnTo>
                <a:lnTo>
                  <a:pt x="668" y="465"/>
                </a:lnTo>
                <a:lnTo>
                  <a:pt x="667" y="460"/>
                </a:lnTo>
                <a:lnTo>
                  <a:pt x="664" y="455"/>
                </a:lnTo>
                <a:lnTo>
                  <a:pt x="661" y="450"/>
                </a:lnTo>
                <a:lnTo>
                  <a:pt x="661" y="4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sp>
        <p:nvSpPr>
          <p:cNvPr id="252" name="Freeform 251">
            <a:extLst>
              <a:ext uri="{FF2B5EF4-FFF2-40B4-BE49-F238E27FC236}">
                <a16:creationId xmlns:a16="http://schemas.microsoft.com/office/drawing/2014/main" id="{CC5ACC06-715F-1142-ADB7-CA59F6F90967}"/>
              </a:ext>
            </a:extLst>
          </p:cNvPr>
          <p:cNvSpPr>
            <a:spLocks/>
          </p:cNvSpPr>
          <p:nvPr/>
        </p:nvSpPr>
        <p:spPr bwMode="auto">
          <a:xfrm>
            <a:off x="4860749" y="16365371"/>
            <a:ext cx="1068464" cy="909971"/>
          </a:xfrm>
          <a:custGeom>
            <a:avLst/>
            <a:gdLst>
              <a:gd name="T0" fmla="*/ 773 w 782"/>
              <a:gd name="T1" fmla="*/ 182 h 666"/>
              <a:gd name="T2" fmla="*/ 606 w 782"/>
              <a:gd name="T3" fmla="*/ 9 h 666"/>
              <a:gd name="T4" fmla="*/ 606 w 782"/>
              <a:gd name="T5" fmla="*/ 9 h 666"/>
              <a:gd name="T6" fmla="*/ 601 w 782"/>
              <a:gd name="T7" fmla="*/ 5 h 666"/>
              <a:gd name="T8" fmla="*/ 596 w 782"/>
              <a:gd name="T9" fmla="*/ 3 h 666"/>
              <a:gd name="T10" fmla="*/ 591 w 782"/>
              <a:gd name="T11" fmla="*/ 0 h 666"/>
              <a:gd name="T12" fmla="*/ 586 w 782"/>
              <a:gd name="T13" fmla="*/ 0 h 666"/>
              <a:gd name="T14" fmla="*/ 580 w 782"/>
              <a:gd name="T15" fmla="*/ 0 h 666"/>
              <a:gd name="T16" fmla="*/ 575 w 782"/>
              <a:gd name="T17" fmla="*/ 3 h 666"/>
              <a:gd name="T18" fmla="*/ 570 w 782"/>
              <a:gd name="T19" fmla="*/ 5 h 666"/>
              <a:gd name="T20" fmla="*/ 565 w 782"/>
              <a:gd name="T21" fmla="*/ 8 h 666"/>
              <a:gd name="T22" fmla="*/ 312 w 782"/>
              <a:gd name="T23" fmla="*/ 255 h 666"/>
              <a:gd name="T24" fmla="*/ 217 w 782"/>
              <a:gd name="T25" fmla="*/ 158 h 666"/>
              <a:gd name="T26" fmla="*/ 217 w 782"/>
              <a:gd name="T27" fmla="*/ 158 h 666"/>
              <a:gd name="T28" fmla="*/ 215 w 782"/>
              <a:gd name="T29" fmla="*/ 155 h 666"/>
              <a:gd name="T30" fmla="*/ 211 w 782"/>
              <a:gd name="T31" fmla="*/ 154 h 666"/>
              <a:gd name="T32" fmla="*/ 207 w 782"/>
              <a:gd name="T33" fmla="*/ 154 h 666"/>
              <a:gd name="T34" fmla="*/ 204 w 782"/>
              <a:gd name="T35" fmla="*/ 154 h 666"/>
              <a:gd name="T36" fmla="*/ 193 w 782"/>
              <a:gd name="T37" fmla="*/ 158 h 666"/>
              <a:gd name="T38" fmla="*/ 185 w 782"/>
              <a:gd name="T39" fmla="*/ 164 h 666"/>
              <a:gd name="T40" fmla="*/ 12 w 782"/>
              <a:gd name="T41" fmla="*/ 331 h 666"/>
              <a:gd name="T42" fmla="*/ 12 w 782"/>
              <a:gd name="T43" fmla="*/ 331 h 666"/>
              <a:gd name="T44" fmla="*/ 4 w 782"/>
              <a:gd name="T45" fmla="*/ 340 h 666"/>
              <a:gd name="T46" fmla="*/ 0 w 782"/>
              <a:gd name="T47" fmla="*/ 350 h 666"/>
              <a:gd name="T48" fmla="*/ 0 w 782"/>
              <a:gd name="T49" fmla="*/ 354 h 666"/>
              <a:gd name="T50" fmla="*/ 0 w 782"/>
              <a:gd name="T51" fmla="*/ 357 h 666"/>
              <a:gd name="T52" fmla="*/ 1 w 782"/>
              <a:gd name="T53" fmla="*/ 361 h 666"/>
              <a:gd name="T54" fmla="*/ 3 w 782"/>
              <a:gd name="T55" fmla="*/ 364 h 666"/>
              <a:gd name="T56" fmla="*/ 111 w 782"/>
              <a:gd name="T57" fmla="*/ 476 h 666"/>
              <a:gd name="T58" fmla="*/ 111 w 782"/>
              <a:gd name="T59" fmla="*/ 476 h 666"/>
              <a:gd name="T60" fmla="*/ 114 w 782"/>
              <a:gd name="T61" fmla="*/ 480 h 666"/>
              <a:gd name="T62" fmla="*/ 116 w 782"/>
              <a:gd name="T63" fmla="*/ 484 h 666"/>
              <a:gd name="T64" fmla="*/ 284 w 782"/>
              <a:gd name="T65" fmla="*/ 657 h 666"/>
              <a:gd name="T66" fmla="*/ 284 w 782"/>
              <a:gd name="T67" fmla="*/ 657 h 666"/>
              <a:gd name="T68" fmla="*/ 288 w 782"/>
              <a:gd name="T69" fmla="*/ 661 h 666"/>
              <a:gd name="T70" fmla="*/ 293 w 782"/>
              <a:gd name="T71" fmla="*/ 663 h 666"/>
              <a:gd name="T72" fmla="*/ 300 w 782"/>
              <a:gd name="T73" fmla="*/ 664 h 666"/>
              <a:gd name="T74" fmla="*/ 305 w 782"/>
              <a:gd name="T75" fmla="*/ 666 h 666"/>
              <a:gd name="T76" fmla="*/ 310 w 782"/>
              <a:gd name="T77" fmla="*/ 664 h 666"/>
              <a:gd name="T78" fmla="*/ 315 w 782"/>
              <a:gd name="T79" fmla="*/ 663 h 666"/>
              <a:gd name="T80" fmla="*/ 320 w 782"/>
              <a:gd name="T81" fmla="*/ 661 h 666"/>
              <a:gd name="T82" fmla="*/ 325 w 782"/>
              <a:gd name="T83" fmla="*/ 657 h 666"/>
              <a:gd name="T84" fmla="*/ 773 w 782"/>
              <a:gd name="T85" fmla="*/ 222 h 666"/>
              <a:gd name="T86" fmla="*/ 773 w 782"/>
              <a:gd name="T87" fmla="*/ 222 h 666"/>
              <a:gd name="T88" fmla="*/ 777 w 782"/>
              <a:gd name="T89" fmla="*/ 217 h 666"/>
              <a:gd name="T90" fmla="*/ 779 w 782"/>
              <a:gd name="T91" fmla="*/ 212 h 666"/>
              <a:gd name="T92" fmla="*/ 781 w 782"/>
              <a:gd name="T93" fmla="*/ 207 h 666"/>
              <a:gd name="T94" fmla="*/ 782 w 782"/>
              <a:gd name="T95" fmla="*/ 202 h 666"/>
              <a:gd name="T96" fmla="*/ 781 w 782"/>
              <a:gd name="T97" fmla="*/ 196 h 666"/>
              <a:gd name="T98" fmla="*/ 779 w 782"/>
              <a:gd name="T99" fmla="*/ 191 h 666"/>
              <a:gd name="T100" fmla="*/ 777 w 782"/>
              <a:gd name="T101" fmla="*/ 186 h 666"/>
              <a:gd name="T102" fmla="*/ 773 w 782"/>
              <a:gd name="T103" fmla="*/ 182 h 666"/>
              <a:gd name="T104" fmla="*/ 773 w 782"/>
              <a:gd name="T105" fmla="*/ 18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2" h="666">
                <a:moveTo>
                  <a:pt x="773" y="182"/>
                </a:moveTo>
                <a:lnTo>
                  <a:pt x="606" y="9"/>
                </a:lnTo>
                <a:lnTo>
                  <a:pt x="606" y="9"/>
                </a:lnTo>
                <a:lnTo>
                  <a:pt x="601" y="5"/>
                </a:lnTo>
                <a:lnTo>
                  <a:pt x="596" y="3"/>
                </a:lnTo>
                <a:lnTo>
                  <a:pt x="591" y="0"/>
                </a:lnTo>
                <a:lnTo>
                  <a:pt x="586" y="0"/>
                </a:lnTo>
                <a:lnTo>
                  <a:pt x="580" y="0"/>
                </a:lnTo>
                <a:lnTo>
                  <a:pt x="575" y="3"/>
                </a:lnTo>
                <a:lnTo>
                  <a:pt x="570" y="5"/>
                </a:lnTo>
                <a:lnTo>
                  <a:pt x="565" y="8"/>
                </a:lnTo>
                <a:lnTo>
                  <a:pt x="312" y="255"/>
                </a:lnTo>
                <a:lnTo>
                  <a:pt x="217" y="158"/>
                </a:lnTo>
                <a:lnTo>
                  <a:pt x="217" y="158"/>
                </a:lnTo>
                <a:lnTo>
                  <a:pt x="215" y="155"/>
                </a:lnTo>
                <a:lnTo>
                  <a:pt x="211" y="154"/>
                </a:lnTo>
                <a:lnTo>
                  <a:pt x="207" y="154"/>
                </a:lnTo>
                <a:lnTo>
                  <a:pt x="204" y="154"/>
                </a:lnTo>
                <a:lnTo>
                  <a:pt x="193" y="158"/>
                </a:lnTo>
                <a:lnTo>
                  <a:pt x="185" y="164"/>
                </a:lnTo>
                <a:lnTo>
                  <a:pt x="12" y="331"/>
                </a:lnTo>
                <a:lnTo>
                  <a:pt x="12" y="331"/>
                </a:lnTo>
                <a:lnTo>
                  <a:pt x="4" y="340"/>
                </a:lnTo>
                <a:lnTo>
                  <a:pt x="0" y="350"/>
                </a:lnTo>
                <a:lnTo>
                  <a:pt x="0" y="354"/>
                </a:lnTo>
                <a:lnTo>
                  <a:pt x="0" y="357"/>
                </a:lnTo>
                <a:lnTo>
                  <a:pt x="1" y="361"/>
                </a:lnTo>
                <a:lnTo>
                  <a:pt x="3" y="364"/>
                </a:lnTo>
                <a:lnTo>
                  <a:pt x="111" y="476"/>
                </a:lnTo>
                <a:lnTo>
                  <a:pt x="111" y="476"/>
                </a:lnTo>
                <a:lnTo>
                  <a:pt x="114" y="480"/>
                </a:lnTo>
                <a:lnTo>
                  <a:pt x="116" y="484"/>
                </a:lnTo>
                <a:lnTo>
                  <a:pt x="284" y="657"/>
                </a:lnTo>
                <a:lnTo>
                  <a:pt x="284" y="657"/>
                </a:lnTo>
                <a:lnTo>
                  <a:pt x="288" y="661"/>
                </a:lnTo>
                <a:lnTo>
                  <a:pt x="293" y="663"/>
                </a:lnTo>
                <a:lnTo>
                  <a:pt x="300" y="664"/>
                </a:lnTo>
                <a:lnTo>
                  <a:pt x="305" y="666"/>
                </a:lnTo>
                <a:lnTo>
                  <a:pt x="310" y="664"/>
                </a:lnTo>
                <a:lnTo>
                  <a:pt x="315" y="663"/>
                </a:lnTo>
                <a:lnTo>
                  <a:pt x="320" y="661"/>
                </a:lnTo>
                <a:lnTo>
                  <a:pt x="325" y="657"/>
                </a:lnTo>
                <a:lnTo>
                  <a:pt x="773" y="222"/>
                </a:lnTo>
                <a:lnTo>
                  <a:pt x="773" y="222"/>
                </a:lnTo>
                <a:lnTo>
                  <a:pt x="777" y="217"/>
                </a:lnTo>
                <a:lnTo>
                  <a:pt x="779" y="212"/>
                </a:lnTo>
                <a:lnTo>
                  <a:pt x="781" y="207"/>
                </a:lnTo>
                <a:lnTo>
                  <a:pt x="782" y="202"/>
                </a:lnTo>
                <a:lnTo>
                  <a:pt x="781" y="196"/>
                </a:lnTo>
                <a:lnTo>
                  <a:pt x="779" y="191"/>
                </a:lnTo>
                <a:lnTo>
                  <a:pt x="777" y="186"/>
                </a:lnTo>
                <a:lnTo>
                  <a:pt x="773" y="182"/>
                </a:lnTo>
                <a:lnTo>
                  <a:pt x="773"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23" name="Rectangle 22">
            <a:extLst>
              <a:ext uri="{FF2B5EF4-FFF2-40B4-BE49-F238E27FC236}">
                <a16:creationId xmlns:a16="http://schemas.microsoft.com/office/drawing/2014/main" id="{229CACD8-BED8-9448-9EE0-EA32F95B2C48}"/>
              </a:ext>
            </a:extLst>
          </p:cNvPr>
          <p:cNvSpPr/>
          <p:nvPr/>
        </p:nvSpPr>
        <p:spPr>
          <a:xfrm>
            <a:off x="6567866" y="17469526"/>
            <a:ext cx="5019567" cy="761747"/>
          </a:xfrm>
          <a:prstGeom prst="rect">
            <a:avLst/>
          </a:prstGeom>
        </p:spPr>
        <p:txBody>
          <a:bodyPr wrap="square">
            <a:spAutoFit/>
          </a:bodyPr>
          <a:lstStyle/>
          <a:p>
            <a:pPr marL="342900" indent="-342900" algn="r" rtl="1">
              <a:spcBef>
                <a:spcPts val="300"/>
              </a:spcBef>
              <a:spcAft>
                <a:spcPts val="600"/>
              </a:spcAft>
              <a:buClr>
                <a:schemeClr val="tx1"/>
              </a:buClr>
              <a:buFont typeface="+mj-lt"/>
              <a:buAutoNum type="arabicPeriod"/>
            </a:pPr>
            <a:r>
              <a:rPr lang="en-GB" dirty="0">
                <a:latin typeface="Gotham HTF Book" pitchFamily="2" charset="77"/>
                <a:cs typeface="Arial" pitchFamily="34" charset="0"/>
              </a:rPr>
              <a:t>Fast Epic (FEPIC)</a:t>
            </a:r>
          </a:p>
          <a:p>
            <a:pPr marL="342900" indent="-342900" algn="r" rtl="1">
              <a:spcBef>
                <a:spcPts val="300"/>
              </a:spcBef>
              <a:spcAft>
                <a:spcPts val="600"/>
              </a:spcAft>
              <a:buClr>
                <a:schemeClr val="tx1"/>
              </a:buClr>
              <a:buFont typeface="+mj-lt"/>
              <a:buAutoNum type="arabicPeriod"/>
            </a:pPr>
            <a:r>
              <a:rPr lang="ar-SA" dirty="0">
                <a:latin typeface="Gotham HTF Book" pitchFamily="2" charset="77"/>
                <a:cs typeface="Arial" pitchFamily="34" charset="0"/>
              </a:rPr>
              <a:t>أي موقع اخر</a:t>
            </a:r>
            <a:endParaRPr lang="en-US" dirty="0">
              <a:latin typeface="Gotham HTF Book" pitchFamily="2" charset="77"/>
              <a:cs typeface="Arial" pitchFamily="34" charset="0"/>
            </a:endParaRPr>
          </a:p>
        </p:txBody>
      </p:sp>
      <p:sp>
        <p:nvSpPr>
          <p:cNvPr id="24" name="Rectangle 23">
            <a:extLst>
              <a:ext uri="{FF2B5EF4-FFF2-40B4-BE49-F238E27FC236}">
                <a16:creationId xmlns:a16="http://schemas.microsoft.com/office/drawing/2014/main" id="{921BF21F-C056-2345-A107-ECF462753C99}"/>
              </a:ext>
            </a:extLst>
          </p:cNvPr>
          <p:cNvSpPr/>
          <p:nvPr/>
        </p:nvSpPr>
        <p:spPr>
          <a:xfrm>
            <a:off x="583039" y="16497192"/>
            <a:ext cx="4277710" cy="646331"/>
          </a:xfrm>
          <a:prstGeom prst="rect">
            <a:avLst/>
          </a:prstGeom>
        </p:spPr>
        <p:txBody>
          <a:bodyPr wrap="square">
            <a:spAutoFit/>
          </a:bodyPr>
          <a:lstStyle/>
          <a:p>
            <a:pPr algn="r" rtl="1"/>
            <a:r>
              <a:rPr lang="ar-SA" dirty="0"/>
              <a:t>مالكي </a:t>
            </a:r>
            <a:r>
              <a:rPr lang="ar-SA" dirty="0" err="1"/>
              <a:t>ايبك</a:t>
            </a:r>
            <a:r>
              <a:rPr lang="ar-SA" dirty="0"/>
              <a:t> يجب ان يكون لديهم </a:t>
            </a:r>
            <a:r>
              <a:rPr lang="ar-SA" dirty="0" err="1"/>
              <a:t>ايبك</a:t>
            </a:r>
            <a:r>
              <a:rPr lang="ar-SA" dirty="0"/>
              <a:t> في 3 أماكن بتاريخ 28-2 للمشاركة في </a:t>
            </a:r>
            <a:r>
              <a:rPr lang="en-US" dirty="0"/>
              <a:t>Air Grab</a:t>
            </a:r>
            <a:endParaRPr lang="en-BE" dirty="0"/>
          </a:p>
        </p:txBody>
      </p:sp>
      <p:sp>
        <p:nvSpPr>
          <p:cNvPr id="25" name="Rectangle 24">
            <a:extLst>
              <a:ext uri="{FF2B5EF4-FFF2-40B4-BE49-F238E27FC236}">
                <a16:creationId xmlns:a16="http://schemas.microsoft.com/office/drawing/2014/main" id="{56E2B471-E589-AB4D-BB87-25A6AA2B68BC}"/>
              </a:ext>
            </a:extLst>
          </p:cNvPr>
          <p:cNvSpPr/>
          <p:nvPr/>
        </p:nvSpPr>
        <p:spPr>
          <a:xfrm>
            <a:off x="7037899" y="16368022"/>
            <a:ext cx="4079502" cy="646331"/>
          </a:xfrm>
          <a:prstGeom prst="rect">
            <a:avLst/>
          </a:prstGeom>
        </p:spPr>
        <p:txBody>
          <a:bodyPr wrap="square">
            <a:spAutoFit/>
          </a:bodyPr>
          <a:lstStyle/>
          <a:p>
            <a:pPr algn="just" rtl="1"/>
            <a:r>
              <a:rPr lang="ar-SA" dirty="0"/>
              <a:t>اذا كنت تملك </a:t>
            </a:r>
            <a:r>
              <a:rPr lang="ar-SA" dirty="0" err="1"/>
              <a:t>ايبك</a:t>
            </a:r>
            <a:r>
              <a:rPr lang="ar-SA" dirty="0"/>
              <a:t> في مواقع أخرى مثل المواقع ادناه بتاريخ 28-2 فلن تتمكن بالمشاركة ب </a:t>
            </a:r>
            <a:r>
              <a:rPr lang="en-US" dirty="0"/>
              <a:t>Air Grab</a:t>
            </a:r>
            <a:endParaRPr lang="en-BE" dirty="0"/>
          </a:p>
        </p:txBody>
      </p:sp>
      <p:sp>
        <p:nvSpPr>
          <p:cNvPr id="254" name="TextBox 253">
            <a:extLst>
              <a:ext uri="{FF2B5EF4-FFF2-40B4-BE49-F238E27FC236}">
                <a16:creationId xmlns:a16="http://schemas.microsoft.com/office/drawing/2014/main" id="{11BA7BAE-544E-2E4A-8A72-930DE6F06AE2}"/>
              </a:ext>
            </a:extLst>
          </p:cNvPr>
          <p:cNvSpPr txBox="1"/>
          <p:nvPr/>
        </p:nvSpPr>
        <p:spPr bwMode="auto">
          <a:xfrm>
            <a:off x="526985" y="2447623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ar-SA" sz="3200" b="1" dirty="0">
                <a:solidFill>
                  <a:srgbClr val="D79E4D"/>
                </a:solidFill>
                <a:latin typeface="Gotham HTF Black" pitchFamily="2" charset="77"/>
                <a:cs typeface="Arial" pitchFamily="34" charset="0"/>
              </a:rPr>
              <a:t>في حال عدم امتلاك عملة ابيك؟</a:t>
            </a:r>
            <a:endParaRPr lang="en-US" sz="3200" b="1" dirty="0">
              <a:solidFill>
                <a:srgbClr val="D79E4D"/>
              </a:solidFill>
              <a:latin typeface="Gotham HTF Black" pitchFamily="2" charset="77"/>
              <a:cs typeface="Arial" pitchFamily="34" charset="0"/>
            </a:endParaRPr>
          </a:p>
        </p:txBody>
      </p:sp>
      <p:sp>
        <p:nvSpPr>
          <p:cNvPr id="255" name="Rectangle 254">
            <a:extLst>
              <a:ext uri="{FF2B5EF4-FFF2-40B4-BE49-F238E27FC236}">
                <a16:creationId xmlns:a16="http://schemas.microsoft.com/office/drawing/2014/main" id="{BF163108-79BE-D142-9399-BA66B80A0AE1}"/>
              </a:ext>
            </a:extLst>
          </p:cNvPr>
          <p:cNvSpPr/>
          <p:nvPr/>
        </p:nvSpPr>
        <p:spPr>
          <a:xfrm>
            <a:off x="620130" y="25422402"/>
            <a:ext cx="7139493" cy="646331"/>
          </a:xfrm>
          <a:prstGeom prst="rect">
            <a:avLst/>
          </a:prstGeom>
        </p:spPr>
        <p:txBody>
          <a:bodyPr wrap="square">
            <a:spAutoFit/>
          </a:bodyPr>
          <a:lstStyle/>
          <a:p>
            <a:pPr algn="just" rtl="1"/>
            <a:r>
              <a:rPr lang="ar-SA" dirty="0">
                <a:solidFill>
                  <a:schemeClr val="bg1"/>
                </a:solidFill>
              </a:rPr>
              <a:t>لم يفت الأوان بعد لشراء بعض. نحن مُدرجون حاليًا في بورصة لامركزية تسمى </a:t>
            </a:r>
            <a:r>
              <a:rPr lang="en-US" dirty="0">
                <a:solidFill>
                  <a:schemeClr val="bg1"/>
                </a:solidFill>
              </a:rPr>
              <a:t>Vitex (vitex.net) </a:t>
            </a:r>
            <a:r>
              <a:rPr lang="ar-SA" dirty="0">
                <a:solidFill>
                  <a:schemeClr val="bg1"/>
                </a:solidFill>
              </a:rPr>
              <a:t> حيث يمكنك شراء ما تشاء.</a:t>
            </a:r>
            <a:endParaRPr lang="en-BE" dirty="0">
              <a:solidFill>
                <a:schemeClr val="bg1"/>
              </a:solidFill>
            </a:endParaRPr>
          </a:p>
        </p:txBody>
      </p:sp>
      <p:sp>
        <p:nvSpPr>
          <p:cNvPr id="27" name="Rectangle 26">
            <a:extLst>
              <a:ext uri="{FF2B5EF4-FFF2-40B4-BE49-F238E27FC236}">
                <a16:creationId xmlns:a16="http://schemas.microsoft.com/office/drawing/2014/main" id="{1817F6BD-8092-6C4A-BFE8-55F1E6D26F2B}"/>
              </a:ext>
            </a:extLst>
          </p:cNvPr>
          <p:cNvSpPr/>
          <p:nvPr/>
        </p:nvSpPr>
        <p:spPr>
          <a:xfrm>
            <a:off x="620130" y="28669548"/>
            <a:ext cx="5249667" cy="5309146"/>
          </a:xfrm>
          <a:prstGeom prst="rect">
            <a:avLst/>
          </a:prstGeom>
        </p:spPr>
        <p:txBody>
          <a:bodyPr wrap="square">
            <a:spAutoFit/>
          </a:bodyPr>
          <a:lstStyle/>
          <a:p>
            <a:pPr algn="just" rtl="1">
              <a:spcBef>
                <a:spcPts val="300"/>
              </a:spcBef>
              <a:spcAft>
                <a:spcPts val="600"/>
              </a:spcAft>
            </a:pPr>
            <a:r>
              <a:rPr lang="en-GB" sz="3200" b="1" dirty="0">
                <a:solidFill>
                  <a:schemeClr val="accent2"/>
                </a:solidFill>
                <a:latin typeface="Gotham HTF Black" pitchFamily="2" charset="77"/>
                <a:ea typeface="Calibri" panose="020F0502020204030204" pitchFamily="34" charset="0"/>
              </a:rPr>
              <a:t>ECR</a:t>
            </a:r>
          </a:p>
          <a:p>
            <a:pPr algn="just" rtl="1">
              <a:spcBef>
                <a:spcPts val="300"/>
              </a:spcBef>
              <a:spcAft>
                <a:spcPts val="600"/>
              </a:spcAft>
            </a:pPr>
            <a:r>
              <a:rPr lang="en-US" i="1" dirty="0">
                <a:solidFill>
                  <a:schemeClr val="bg1"/>
                </a:solidFill>
                <a:latin typeface="Century Gothic" panose="020B0502020202020204" pitchFamily="34" charset="0"/>
                <a:ea typeface="Calibri" panose="020F0502020204030204" pitchFamily="34" charset="0"/>
              </a:rPr>
              <a:t>28-03-2021</a:t>
            </a:r>
            <a:endParaRPr lang="en-GB" i="1" dirty="0">
              <a:solidFill>
                <a:schemeClr val="bg1"/>
              </a:solidFill>
              <a:latin typeface="Century Gothic" panose="020B0502020202020204" pitchFamily="34" charset="0"/>
              <a:ea typeface="Calibri" panose="020F0502020204030204" pitchFamily="34" charset="0"/>
            </a:endParaRPr>
          </a:p>
          <a:p>
            <a:pPr algn="just" rtl="1"/>
            <a:r>
              <a:rPr lang="ar-SA" dirty="0">
                <a:solidFill>
                  <a:schemeClr val="bg1"/>
                </a:solidFill>
              </a:rPr>
              <a:t>رمز المنفعة </a:t>
            </a:r>
            <a:r>
              <a:rPr lang="ar-SA" dirty="0" err="1">
                <a:solidFill>
                  <a:schemeClr val="bg1"/>
                </a:solidFill>
              </a:rPr>
              <a:t>والحوكمة</a:t>
            </a:r>
            <a:r>
              <a:rPr lang="ar-SA" dirty="0">
                <a:solidFill>
                  <a:schemeClr val="bg1"/>
                </a:solidFill>
              </a:rPr>
              <a:t> لنظام </a:t>
            </a:r>
            <a:r>
              <a:rPr lang="en-US" dirty="0">
                <a:solidFill>
                  <a:schemeClr val="bg1"/>
                </a:solidFill>
              </a:rPr>
              <a:t>Epicenter </a:t>
            </a:r>
            <a:r>
              <a:rPr lang="ar-SA" dirty="0">
                <a:solidFill>
                  <a:schemeClr val="bg1"/>
                </a:solidFill>
              </a:rPr>
              <a:t>البيئي والذي يمنحك حق المشاركة في العروض الرمزية المستقبلية </a:t>
            </a:r>
            <a:r>
              <a:rPr lang="ar-SA" dirty="0" err="1">
                <a:solidFill>
                  <a:schemeClr val="bg1"/>
                </a:solidFill>
              </a:rPr>
              <a:t>وحوكمة</a:t>
            </a:r>
            <a:r>
              <a:rPr lang="ar-SA" dirty="0">
                <a:solidFill>
                  <a:schemeClr val="bg1"/>
                </a:solidFill>
              </a:rPr>
              <a:t> المنظمة اللامركزية</a:t>
            </a:r>
            <a:endParaRPr lang="en-BE" dirty="0">
              <a:solidFill>
                <a:schemeClr val="bg1"/>
              </a:solidFill>
            </a:endParaRPr>
          </a:p>
          <a:p>
            <a:pPr algn="just" rtl="1">
              <a:spcBef>
                <a:spcPts val="300"/>
              </a:spcBef>
              <a:spcAft>
                <a:spcPts val="600"/>
              </a:spcAft>
            </a:pPr>
            <a:r>
              <a:rPr lang="en-GB" sz="3200" b="1" dirty="0">
                <a:solidFill>
                  <a:schemeClr val="accent2"/>
                </a:solidFill>
                <a:latin typeface="Gotham HTF Black" pitchFamily="2" charset="77"/>
              </a:rPr>
              <a:t>EMPL</a:t>
            </a:r>
          </a:p>
          <a:p>
            <a:pPr algn="just" rtl="1">
              <a:spcBef>
                <a:spcPts val="300"/>
              </a:spcBef>
              <a:spcAft>
                <a:spcPts val="600"/>
              </a:spcAft>
            </a:pPr>
            <a:r>
              <a:rPr lang="ar-SA" i="1" dirty="0">
                <a:solidFill>
                  <a:schemeClr val="bg1"/>
                </a:solidFill>
                <a:latin typeface="Century Gothic" panose="020B0502020202020204" pitchFamily="34" charset="0"/>
                <a:ea typeface="Calibri" panose="020F0502020204030204" pitchFamily="34" charset="0"/>
              </a:rPr>
              <a:t>مايو 2021</a:t>
            </a:r>
            <a:endParaRPr lang="en-GB" i="1" dirty="0">
              <a:solidFill>
                <a:schemeClr val="bg1"/>
              </a:solidFill>
              <a:latin typeface="Century Gothic" panose="020B0502020202020204" pitchFamily="34" charset="0"/>
              <a:ea typeface="Calibri" panose="020F0502020204030204" pitchFamily="34" charset="0"/>
            </a:endParaRPr>
          </a:p>
          <a:p>
            <a:pPr algn="just" rtl="1"/>
            <a:r>
              <a:rPr lang="ar-SA" dirty="0">
                <a:solidFill>
                  <a:schemeClr val="bg1"/>
                </a:solidFill>
              </a:rPr>
              <a:t>عملة مستقرة خوارزمية مربوطة بخوارزمية تم إعادة تأسيسها  إلى قيمة 1 دولار بشكل دوري ، وتعديل أرصدة المستخدمين في المحفظة للأعلى او الأسفل حسب الضرورة - وهي رائعة للعقود الذكية حيث تثبيت القيمة.</a:t>
            </a:r>
            <a:endParaRPr lang="en-BE" dirty="0">
              <a:solidFill>
                <a:schemeClr val="bg1"/>
              </a:solidFill>
            </a:endParaRPr>
          </a:p>
          <a:p>
            <a:pPr algn="just" rtl="1">
              <a:spcBef>
                <a:spcPts val="300"/>
              </a:spcBef>
              <a:spcAft>
                <a:spcPts val="600"/>
              </a:spcAft>
            </a:pPr>
            <a:r>
              <a:rPr lang="en-GB" sz="3200" b="1" dirty="0">
                <a:solidFill>
                  <a:schemeClr val="accent2"/>
                </a:solidFill>
                <a:latin typeface="Gotham HTF Black" pitchFamily="2" charset="77"/>
              </a:rPr>
              <a:t>EON</a:t>
            </a:r>
          </a:p>
          <a:p>
            <a:pPr algn="just" rtl="1">
              <a:spcBef>
                <a:spcPts val="300"/>
              </a:spcBef>
              <a:spcAft>
                <a:spcPts val="600"/>
              </a:spcAft>
            </a:pPr>
            <a:r>
              <a:rPr lang="ar-SA" i="1" dirty="0">
                <a:solidFill>
                  <a:schemeClr val="bg1"/>
                </a:solidFill>
                <a:latin typeface="Century Gothic" panose="020B0502020202020204" pitchFamily="34" charset="0"/>
                <a:ea typeface="Calibri" panose="020F0502020204030204" pitchFamily="34" charset="0"/>
              </a:rPr>
              <a:t>تموز 2021</a:t>
            </a:r>
            <a:endParaRPr lang="en-GB" i="1" dirty="0">
              <a:solidFill>
                <a:schemeClr val="bg1"/>
              </a:solidFill>
              <a:latin typeface="Century Gothic" panose="020B0502020202020204" pitchFamily="34" charset="0"/>
              <a:ea typeface="Calibri" panose="020F0502020204030204" pitchFamily="34" charset="0"/>
            </a:endParaRPr>
          </a:p>
          <a:p>
            <a:pPr algn="just" rtl="1">
              <a:spcBef>
                <a:spcPts val="300"/>
              </a:spcBef>
              <a:spcAft>
                <a:spcPts val="600"/>
              </a:spcAft>
            </a:pPr>
            <a:r>
              <a:rPr lang="ar" dirty="0">
                <a:solidFill>
                  <a:schemeClr val="bg1"/>
                </a:solidFill>
                <a:latin typeface="Century Gothic" panose="020B0502020202020204" pitchFamily="34" charset="0"/>
                <a:ea typeface="Calibri" panose="020F0502020204030204" pitchFamily="34" charset="0"/>
              </a:rPr>
              <a:t>منصة اتصال ذكية تتعامل مع المهام الإدارية داخل النظام البيئي ، وتربط السلاسل معًا.</a:t>
            </a:r>
            <a:r>
              <a:rPr lang="en-GB" dirty="0">
                <a:solidFill>
                  <a:schemeClr val="bg1"/>
                </a:solidFill>
                <a:latin typeface="Century Gothic" panose="020B0502020202020204" pitchFamily="34" charset="0"/>
                <a:ea typeface="Calibri" panose="020F0502020204030204" pitchFamily="34" charset="0"/>
              </a:rPr>
              <a:t> </a:t>
            </a:r>
          </a:p>
        </p:txBody>
      </p:sp>
      <p:sp>
        <p:nvSpPr>
          <p:cNvPr id="256" name="Rectangle 255">
            <a:extLst>
              <a:ext uri="{FF2B5EF4-FFF2-40B4-BE49-F238E27FC236}">
                <a16:creationId xmlns:a16="http://schemas.microsoft.com/office/drawing/2014/main" id="{C6504D43-3BCC-4540-9A1F-292062879F39}"/>
              </a:ext>
            </a:extLst>
          </p:cNvPr>
          <p:cNvSpPr/>
          <p:nvPr/>
        </p:nvSpPr>
        <p:spPr>
          <a:xfrm>
            <a:off x="6322209" y="28669546"/>
            <a:ext cx="5266055" cy="5270674"/>
          </a:xfrm>
          <a:prstGeom prst="rect">
            <a:avLst/>
          </a:prstGeom>
        </p:spPr>
        <p:txBody>
          <a:bodyPr wrap="square">
            <a:spAutoFit/>
          </a:bodyPr>
          <a:lstStyle/>
          <a:p>
            <a:pPr algn="just" rtl="1">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EDX</a:t>
            </a:r>
          </a:p>
          <a:p>
            <a:pPr algn="just" rtl="1">
              <a:spcBef>
                <a:spcPts val="300"/>
              </a:spcBef>
              <a:spcAft>
                <a:spcPts val="600"/>
              </a:spcAft>
            </a:pPr>
            <a:r>
              <a:rPr lang="ar-SA"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أيلول 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lgn="just" rtl="1"/>
            <a:r>
              <a:rPr lang="ar-SA" dirty="0">
                <a:solidFill>
                  <a:schemeClr val="bg1"/>
                </a:solidFill>
              </a:rPr>
              <a:t>رمز الأداة المساعدة ل </a:t>
            </a:r>
            <a:r>
              <a:rPr lang="ar-SA" dirty="0" err="1">
                <a:solidFill>
                  <a:schemeClr val="bg1"/>
                </a:solidFill>
              </a:rPr>
              <a:t>ايبيسنتر</a:t>
            </a:r>
            <a:r>
              <a:rPr lang="ar-SA" dirty="0">
                <a:solidFill>
                  <a:schemeClr val="bg1"/>
                </a:solidFill>
              </a:rPr>
              <a:t> </a:t>
            </a:r>
            <a:r>
              <a:rPr lang="ar-SA" dirty="0" err="1">
                <a:solidFill>
                  <a:schemeClr val="bg1"/>
                </a:solidFill>
              </a:rPr>
              <a:t>ديكس</a:t>
            </a:r>
            <a:r>
              <a:rPr lang="ar-SA" dirty="0">
                <a:solidFill>
                  <a:schemeClr val="bg1"/>
                </a:solidFill>
              </a:rPr>
              <a:t> للرسوم والتجار والحصول على خصومات الرسوم.</a:t>
            </a:r>
            <a:endParaRPr lang="en-BE" dirty="0">
              <a:solidFill>
                <a:schemeClr val="bg1"/>
              </a:solidFill>
            </a:endParaRPr>
          </a:p>
          <a:p>
            <a:pPr algn="just" rtl="1">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ECHO</a:t>
            </a:r>
          </a:p>
          <a:p>
            <a:pPr algn="just" rtl="1">
              <a:spcBef>
                <a:spcPts val="300"/>
              </a:spcBef>
              <a:spcAft>
                <a:spcPts val="600"/>
              </a:spcAft>
            </a:pPr>
            <a:r>
              <a:rPr lang="ar-SA"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نوفمبر 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lgn="just" rtl="1"/>
            <a:r>
              <a:rPr lang="ar-SA" dirty="0">
                <a:solidFill>
                  <a:schemeClr val="bg1"/>
                </a:solidFill>
              </a:rPr>
              <a:t>رمز يخزن بذور المحتوى الذي تنشئه وتشاركه عبر الإنترنت. يسمح لك بامتلاك بياناتك الخاصة والتعامل مع الآخرين بدون أنظمة مركزية ذات تقنية كبيرة.</a:t>
            </a:r>
            <a:endParaRPr lang="en-BE" dirty="0">
              <a:solidFill>
                <a:schemeClr val="bg1"/>
              </a:solidFill>
            </a:endParaRPr>
          </a:p>
          <a:p>
            <a:pPr algn="just" rtl="1">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EFX</a:t>
            </a:r>
          </a:p>
          <a:p>
            <a:pPr algn="just" rtl="1">
              <a:spcBef>
                <a:spcPts val="300"/>
              </a:spcBef>
              <a:spcAft>
                <a:spcPts val="600"/>
              </a:spcAft>
            </a:pPr>
            <a:r>
              <a:rPr lang="ar-SA"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كانون الثاني 2022</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lgn="just" rtl="1"/>
            <a:r>
              <a:rPr lang="ar-SA" dirty="0">
                <a:solidFill>
                  <a:schemeClr val="bg1"/>
                </a:solidFill>
              </a:rPr>
              <a:t>يتيح لك </a:t>
            </a:r>
            <a:r>
              <a:rPr lang="ar-SA" dirty="0" err="1">
                <a:solidFill>
                  <a:schemeClr val="bg1"/>
                </a:solidFill>
              </a:rPr>
              <a:t>ايبيسنتر</a:t>
            </a:r>
            <a:r>
              <a:rPr lang="ar-SA" dirty="0">
                <a:solidFill>
                  <a:schemeClr val="bg1"/>
                </a:solidFill>
              </a:rPr>
              <a:t> من خلال فوريكس, ارسال أي أمر الى أي أمر من خلال السلسلة بشكل فوري وبثمن بخس, رسوم الحوالة والذي يعادل 45 دولار او أكثر اصبح من الماضي </a:t>
            </a:r>
            <a:endParaRPr lang="en-BE" dirty="0">
              <a:solidFill>
                <a:schemeClr val="bg1"/>
              </a:solidFill>
            </a:endParaRPr>
          </a:p>
        </p:txBody>
      </p:sp>
      <p:sp>
        <p:nvSpPr>
          <p:cNvPr id="257" name="Rectangle 256">
            <a:extLst>
              <a:ext uri="{FF2B5EF4-FFF2-40B4-BE49-F238E27FC236}">
                <a16:creationId xmlns:a16="http://schemas.microsoft.com/office/drawing/2014/main" id="{630E3E0D-DAA3-3140-8323-2236ECEE253B}"/>
              </a:ext>
            </a:extLst>
          </p:cNvPr>
          <p:cNvSpPr/>
          <p:nvPr/>
        </p:nvSpPr>
        <p:spPr>
          <a:xfrm>
            <a:off x="26774" y="35501481"/>
            <a:ext cx="12192001" cy="1522754"/>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8" name="TextBox 257">
            <a:extLst>
              <a:ext uri="{FF2B5EF4-FFF2-40B4-BE49-F238E27FC236}">
                <a16:creationId xmlns:a16="http://schemas.microsoft.com/office/drawing/2014/main" id="{EAB8B079-AB0E-5049-86BC-D08FFF52E8B6}"/>
              </a:ext>
            </a:extLst>
          </p:cNvPr>
          <p:cNvSpPr txBox="1"/>
          <p:nvPr/>
        </p:nvSpPr>
        <p:spPr bwMode="auto">
          <a:xfrm>
            <a:off x="6971448" y="35587146"/>
            <a:ext cx="4316152" cy="1077218"/>
          </a:xfrm>
          <a:prstGeom prst="rect">
            <a:avLst/>
          </a:prstGeom>
          <a:noFill/>
          <a:ln w="9525">
            <a:noFill/>
            <a:miter lim="800000"/>
            <a:headEnd/>
            <a:tailEnd/>
          </a:ln>
        </p:spPr>
        <p:txBody>
          <a:bodyPr wrap="square" rtlCol="0" anchor="t" anchorCtr="0">
            <a:spAutoFit/>
          </a:bodyPr>
          <a:lstStyle/>
          <a:p>
            <a:pPr algn="r" rtl="1" fontAlgn="b">
              <a:spcAft>
                <a:spcPts val="300"/>
              </a:spcAft>
            </a:pPr>
            <a:r>
              <a:rPr lang="ar-SA" sz="3200" b="1" dirty="0">
                <a:solidFill>
                  <a:srgbClr val="D79E4D"/>
                </a:solidFill>
                <a:latin typeface="Gotham HTF Black" pitchFamily="2" charset="77"/>
                <a:cs typeface="Arial" pitchFamily="34" charset="0"/>
              </a:rPr>
              <a:t>ما هي عملة</a:t>
            </a:r>
            <a:br>
              <a:rPr lang="en-US" sz="3200" b="1" dirty="0">
                <a:solidFill>
                  <a:srgbClr val="D79E4D"/>
                </a:solidFill>
                <a:latin typeface="Gotham HTF Black" pitchFamily="2" charset="77"/>
                <a:cs typeface="Arial" pitchFamily="34" charset="0"/>
              </a:rPr>
            </a:br>
            <a:r>
              <a:rPr lang="en-US" sz="3200" b="1" dirty="0">
                <a:solidFill>
                  <a:srgbClr val="D79E4D"/>
                </a:solidFill>
                <a:latin typeface="Gotham HTF Black" pitchFamily="2" charset="77"/>
                <a:cs typeface="Arial" pitchFamily="34" charset="0"/>
              </a:rPr>
              <a:t>EPIC CASH?</a:t>
            </a:r>
          </a:p>
        </p:txBody>
      </p:sp>
      <p:sp>
        <p:nvSpPr>
          <p:cNvPr id="259" name="Rectangle 258">
            <a:extLst>
              <a:ext uri="{FF2B5EF4-FFF2-40B4-BE49-F238E27FC236}">
                <a16:creationId xmlns:a16="http://schemas.microsoft.com/office/drawing/2014/main" id="{4B81918D-C9ED-DB4E-B5FE-DF21C1750B6E}"/>
              </a:ext>
            </a:extLst>
          </p:cNvPr>
          <p:cNvSpPr/>
          <p:nvPr/>
        </p:nvSpPr>
        <p:spPr>
          <a:xfrm>
            <a:off x="362339" y="35775046"/>
            <a:ext cx="7420251" cy="646331"/>
          </a:xfrm>
          <a:prstGeom prst="rect">
            <a:avLst/>
          </a:prstGeom>
        </p:spPr>
        <p:txBody>
          <a:bodyPr wrap="square">
            <a:spAutoFit/>
          </a:bodyPr>
          <a:lstStyle/>
          <a:p>
            <a:pPr algn="just" rtl="1"/>
            <a:r>
              <a:rPr lang="ar-SA" dirty="0">
                <a:solidFill>
                  <a:schemeClr val="bg1"/>
                </a:solidFill>
              </a:rPr>
              <a:t>اذا لم يكن لديك معلومات عن عملة ابيك كاش, يرجى زيارة الموقع التالي لمزيدا من المعلومات</a:t>
            </a:r>
            <a:endParaRPr lang="en-BE" dirty="0">
              <a:solidFill>
                <a:schemeClr val="bg1"/>
              </a:solidFill>
            </a:endParaRPr>
          </a:p>
          <a:p>
            <a:pPr algn="ctr"/>
            <a:r>
              <a:rPr lang="en-GB" dirty="0">
                <a:solidFill>
                  <a:schemeClr val="bg1"/>
                </a:solidFill>
                <a:latin typeface="Gotham HTF Book" pitchFamily="2" charset="77"/>
                <a:cs typeface="Arial" pitchFamily="34" charset="0"/>
                <a:hlinkClick r:id="rId8"/>
              </a:rPr>
              <a:t>https://epic.tech</a:t>
            </a:r>
            <a:endParaRPr lang="en-GB" dirty="0">
              <a:solidFill>
                <a:schemeClr val="bg1"/>
              </a:solidFill>
              <a:latin typeface="Gotham HTF Book" pitchFamily="2" charset="77"/>
              <a:cs typeface="Arial" pitchFamily="34" charset="0"/>
            </a:endParaRPr>
          </a:p>
        </p:txBody>
      </p:sp>
      <p:sp>
        <p:nvSpPr>
          <p:cNvPr id="2" name="TextBox 1">
            <a:extLst>
              <a:ext uri="{FF2B5EF4-FFF2-40B4-BE49-F238E27FC236}">
                <a16:creationId xmlns:a16="http://schemas.microsoft.com/office/drawing/2014/main" id="{6BC84D8F-73AB-394D-B14F-FA2457CD33F0}"/>
              </a:ext>
            </a:extLst>
          </p:cNvPr>
          <p:cNvSpPr txBox="1"/>
          <p:nvPr/>
        </p:nvSpPr>
        <p:spPr bwMode="auto">
          <a:xfrm>
            <a:off x="620128" y="37223290"/>
            <a:ext cx="10968136" cy="3306882"/>
          </a:xfrm>
          <a:prstGeom prst="rect">
            <a:avLst/>
          </a:prstGeom>
          <a:noFill/>
          <a:ln w="9525">
            <a:noFill/>
            <a:miter lim="800000"/>
            <a:headEnd/>
            <a:tailEnd/>
          </a:ln>
        </p:spPr>
        <p:txBody>
          <a:bodyPr wrap="square" rtlCol="0" anchor="t" anchorCtr="0">
            <a:noAutofit/>
          </a:bodyPr>
          <a:lstStyle/>
          <a:p>
            <a:pPr algn="just" rtl="1"/>
            <a:r>
              <a:rPr lang="ar-SA" sz="1600" dirty="0">
                <a:solidFill>
                  <a:schemeClr val="bg1"/>
                </a:solidFill>
              </a:rPr>
              <a:t>طبعة مصغرة: أنت تدرك وتوافق على أننا لم نتقدم بأي آثار أو ضمانات أو وعود أو اقتراحات أو توقعات أو إقرارات أو ضمانات من أي نوع لك بشأن التوقعات أو الأرباح المستقبلية، أو أنك ستكسب أي أموال أو رموز مميزة، فيما يتعلق بـ </a:t>
            </a:r>
            <a:r>
              <a:rPr lang="en-US" sz="1600" dirty="0">
                <a:solidFill>
                  <a:schemeClr val="bg1"/>
                </a:solidFill>
              </a:rPr>
              <a:t>ECR </a:t>
            </a:r>
            <a:r>
              <a:rPr lang="ar-SA" sz="1600" dirty="0">
                <a:solidFill>
                  <a:schemeClr val="bg1"/>
                </a:solidFill>
              </a:rPr>
              <a:t> وعمليات </a:t>
            </a:r>
            <a:r>
              <a:rPr lang="en-US" sz="1600" dirty="0">
                <a:solidFill>
                  <a:schemeClr val="bg1"/>
                </a:solidFill>
              </a:rPr>
              <a:t>air grabs </a:t>
            </a:r>
            <a:r>
              <a:rPr lang="ar-SA" sz="1600" dirty="0">
                <a:solidFill>
                  <a:schemeClr val="bg1"/>
                </a:solidFill>
              </a:rPr>
              <a:t> اللاحقة، وأننا لم نرخص أي عرض أو وعد أو تمثيل من قبل الآخرين. أنت تقر وتوافق على أننا لم نقدم أي ضمانات فيما يتعلق بتوقيت </a:t>
            </a:r>
            <a:r>
              <a:rPr lang="en-US" sz="1600" dirty="0">
                <a:solidFill>
                  <a:schemeClr val="bg1"/>
                </a:solidFill>
              </a:rPr>
              <a:t>air grabs </a:t>
            </a:r>
            <a:r>
              <a:rPr lang="ar-SA" sz="1600" dirty="0">
                <a:solidFill>
                  <a:schemeClr val="bg1"/>
                </a:solidFill>
              </a:rPr>
              <a:t>المذكور.</a:t>
            </a:r>
          </a:p>
          <a:p>
            <a:pPr algn="just" rtl="1"/>
            <a:r>
              <a:rPr lang="ar-SA" sz="1600" dirty="0">
                <a:solidFill>
                  <a:schemeClr val="bg1"/>
                </a:solidFill>
              </a:rPr>
              <a:t>مركز </a:t>
            </a:r>
            <a:r>
              <a:rPr lang="en-US" sz="1600" dirty="0">
                <a:solidFill>
                  <a:schemeClr val="bg1"/>
                </a:solidFill>
              </a:rPr>
              <a:t>Epic </a:t>
            </a:r>
            <a:r>
              <a:rPr lang="ar-SA" sz="1600" dirty="0">
                <a:solidFill>
                  <a:schemeClr val="bg1"/>
                </a:solidFill>
              </a:rPr>
              <a:t> هو ليس </a:t>
            </a:r>
            <a:r>
              <a:rPr lang="en-US" sz="1600" dirty="0">
                <a:solidFill>
                  <a:schemeClr val="bg1"/>
                </a:solidFill>
              </a:rPr>
              <a:t>ICO ، </a:t>
            </a:r>
            <a:r>
              <a:rPr lang="ar-SA" sz="1600" dirty="0" err="1">
                <a:solidFill>
                  <a:schemeClr val="bg1"/>
                </a:solidFill>
              </a:rPr>
              <a:t>لاتعدين</a:t>
            </a:r>
            <a:r>
              <a:rPr lang="ar-SA" sz="1600" dirty="0">
                <a:solidFill>
                  <a:schemeClr val="bg1"/>
                </a:solidFill>
              </a:rPr>
              <a:t> مسبق، لا يوجد مشروع مجتمعي </a:t>
            </a:r>
            <a:r>
              <a:rPr lang="en-US" sz="1600" dirty="0">
                <a:solidFill>
                  <a:schemeClr val="bg1"/>
                </a:solidFill>
              </a:rPr>
              <a:t>VC </a:t>
            </a:r>
            <a:r>
              <a:rPr lang="ar-SA" sz="1600" dirty="0">
                <a:solidFill>
                  <a:schemeClr val="bg1"/>
                </a:solidFill>
              </a:rPr>
              <a:t>يمثله </a:t>
            </a:r>
            <a:r>
              <a:rPr lang="en-US" sz="1600" dirty="0">
                <a:solidFill>
                  <a:schemeClr val="bg1"/>
                </a:solidFill>
              </a:rPr>
              <a:t>ECR DAO ، </a:t>
            </a:r>
            <a:r>
              <a:rPr lang="ar-SA" sz="1600" dirty="0">
                <a:solidFill>
                  <a:schemeClr val="bg1"/>
                </a:solidFill>
              </a:rPr>
              <a:t>والذي يقوده حاليًا مساهمون متطوعون فرديون مستعارون معروفون باسم </a:t>
            </a:r>
            <a:r>
              <a:rPr lang="en-US" sz="1600" dirty="0">
                <a:solidFill>
                  <a:schemeClr val="bg1"/>
                </a:solidFill>
              </a:rPr>
              <a:t>Freeman Family. </a:t>
            </a:r>
            <a:r>
              <a:rPr lang="ar-SA" sz="1600" dirty="0">
                <a:solidFill>
                  <a:schemeClr val="bg1"/>
                </a:solidFill>
              </a:rPr>
              <a:t> يمكن لأي شخص أن يصبح </a:t>
            </a:r>
            <a:r>
              <a:rPr lang="en-US" sz="1600" dirty="0">
                <a:solidFill>
                  <a:schemeClr val="bg1"/>
                </a:solidFill>
              </a:rPr>
              <a:t>Freeman </a:t>
            </a:r>
            <a:r>
              <a:rPr lang="ar-SA" sz="1600" dirty="0">
                <a:solidFill>
                  <a:schemeClr val="bg1"/>
                </a:solidFill>
              </a:rPr>
              <a:t> ببساطة عن طريق إنشاء ملف تعريف مجاني على </a:t>
            </a:r>
            <a:r>
              <a:rPr lang="en-US" sz="1600" dirty="0">
                <a:solidFill>
                  <a:schemeClr val="bg1"/>
                </a:solidFill>
              </a:rPr>
              <a:t>EpicFundMe.com </a:t>
            </a:r>
            <a:r>
              <a:rPr lang="ar-SA" sz="1600" dirty="0">
                <a:solidFill>
                  <a:schemeClr val="bg1"/>
                </a:solidFill>
              </a:rPr>
              <a:t> حتى يعرف الآخرون كيفية الدفع لك، نظرًا لأن </a:t>
            </a:r>
            <a:r>
              <a:rPr lang="en-US" sz="1600" dirty="0">
                <a:solidFill>
                  <a:schemeClr val="bg1"/>
                </a:solidFill>
              </a:rPr>
              <a:t>Epic Cash </a:t>
            </a:r>
            <a:r>
              <a:rPr lang="ar-SA" sz="1600" dirty="0">
                <a:solidFill>
                  <a:schemeClr val="bg1"/>
                </a:solidFill>
              </a:rPr>
              <a:t>ليس لديها عناوين محفظة مرئية للعامة، لتحسين الخصوصية. ينشئ مركز </a:t>
            </a:r>
            <a:r>
              <a:rPr lang="en-US" sz="1600" dirty="0">
                <a:solidFill>
                  <a:schemeClr val="bg1"/>
                </a:solidFill>
              </a:rPr>
              <a:t>Epic </a:t>
            </a:r>
            <a:r>
              <a:rPr lang="ar-SA" sz="1600" dirty="0">
                <a:solidFill>
                  <a:schemeClr val="bg1"/>
                </a:solidFill>
              </a:rPr>
              <a:t>أصولًا رقمية متوافقة تنظيميًا تم تصميمها بحيث لا تكون أوراقًا مالية، وفقًا للإرشادات التي وضعها مجلس تصنيف التشفير. هذا ليس عرضًا لبيع الأوراق المالية، وتتطلب الرموز المميزة </a:t>
            </a:r>
            <a:r>
              <a:rPr lang="en-US" sz="1600" dirty="0">
                <a:solidFill>
                  <a:schemeClr val="bg1"/>
                </a:solidFill>
              </a:rPr>
              <a:t>ECR </a:t>
            </a:r>
            <a:r>
              <a:rPr lang="ar-SA" sz="1600" dirty="0">
                <a:solidFill>
                  <a:schemeClr val="bg1"/>
                </a:solidFill>
              </a:rPr>
              <a:t>مساهمة نشطة للمشاركة. يلعب حاملو الرموز دورًا نشطًا في تشكيل التطور المستمر للنظام البيئي من خلال وجودهم ومشاركتهم.</a:t>
            </a:r>
          </a:p>
          <a:p>
            <a:pPr algn="just" rtl="1"/>
            <a:r>
              <a:rPr lang="ar-SA" sz="1600" dirty="0">
                <a:solidFill>
                  <a:schemeClr val="bg1"/>
                </a:solidFill>
              </a:rPr>
              <a:t>لن يطلب أي مسؤول مفاتيحك أو معلومات </a:t>
            </a:r>
            <a:r>
              <a:rPr lang="en-US" sz="1600" dirty="0">
                <a:solidFill>
                  <a:schemeClr val="bg1"/>
                </a:solidFill>
              </a:rPr>
              <a:t>KYC </a:t>
            </a:r>
            <a:r>
              <a:rPr lang="ar-SA" sz="1600" dirty="0">
                <a:solidFill>
                  <a:schemeClr val="bg1"/>
                </a:solidFill>
              </a:rPr>
              <a:t>الخاصة بك. لن يلوث أي تسويق على الإطلاق خلاصاتك. تحترم مركز </a:t>
            </a:r>
            <a:r>
              <a:rPr lang="en-US" sz="1600" dirty="0">
                <a:solidFill>
                  <a:schemeClr val="bg1"/>
                </a:solidFill>
              </a:rPr>
              <a:t>Epic </a:t>
            </a:r>
            <a:r>
              <a:rPr lang="ar-SA" sz="1600" dirty="0">
                <a:solidFill>
                  <a:schemeClr val="bg1"/>
                </a:solidFill>
              </a:rPr>
              <a:t> الخصوصية والوقت المحدود الثمين واهتمام مستخدميها.</a:t>
            </a:r>
          </a:p>
          <a:p>
            <a:pPr algn="just" rtl="1"/>
            <a:r>
              <a:rPr lang="ar-SA" sz="1600" dirty="0">
                <a:solidFill>
                  <a:schemeClr val="bg1"/>
                </a:solidFill>
              </a:rPr>
              <a:t>أفضل طريقة للحصول على </a:t>
            </a:r>
            <a:r>
              <a:rPr lang="en-US" sz="1600" dirty="0">
                <a:solidFill>
                  <a:schemeClr val="bg1"/>
                </a:solidFill>
              </a:rPr>
              <a:t>Epic </a:t>
            </a:r>
            <a:r>
              <a:rPr lang="ar-SA" sz="1600" dirty="0">
                <a:solidFill>
                  <a:schemeClr val="bg1"/>
                </a:solidFill>
              </a:rPr>
              <a:t>هي عدم شرائها، بل كسبها، من خلال التعدين أو طلب الدفع مقابل السلع والخدمات التي تقدمها للآخرين. </a:t>
            </a:r>
            <a:r>
              <a:rPr lang="en-US" sz="1600" dirty="0">
                <a:solidFill>
                  <a:schemeClr val="bg1"/>
                </a:solidFill>
              </a:rPr>
              <a:t>Epic Cash </a:t>
            </a:r>
            <a:r>
              <a:rPr lang="ar-SA" sz="1600" dirty="0">
                <a:solidFill>
                  <a:schemeClr val="bg1"/>
                </a:solidFill>
              </a:rPr>
              <a:t> هو نظام نقدي إلكتروني حقيقي لا يمكن إيقافه </a:t>
            </a:r>
            <a:r>
              <a:rPr lang="en-US" sz="1600" dirty="0">
                <a:solidFill>
                  <a:schemeClr val="bg1"/>
                </a:solidFill>
              </a:rPr>
              <a:t>P2P </a:t>
            </a:r>
            <a:r>
              <a:rPr lang="ar-SA" sz="1600" dirty="0">
                <a:solidFill>
                  <a:schemeClr val="bg1"/>
                </a:solidFill>
              </a:rPr>
              <a:t>وفقًا لتصميم </a:t>
            </a:r>
            <a:r>
              <a:rPr lang="en-US" sz="1600" dirty="0">
                <a:solidFill>
                  <a:schemeClr val="bg1"/>
                </a:solidFill>
              </a:rPr>
              <a:t>Satoshi </a:t>
            </a:r>
            <a:r>
              <a:rPr lang="ar-SA" sz="1600" dirty="0">
                <a:solidFill>
                  <a:schemeClr val="bg1"/>
                </a:solidFill>
              </a:rPr>
              <a:t>الأصلي ، وتم تحديثه وفقًا لأحدث المعايير التقنية باستخدام </a:t>
            </a:r>
            <a:r>
              <a:rPr lang="en-US" sz="1600" dirty="0" err="1">
                <a:solidFill>
                  <a:schemeClr val="bg1"/>
                </a:solidFill>
              </a:rPr>
              <a:t>Mimblewimble</a:t>
            </a:r>
            <a:r>
              <a:rPr lang="en-US" sz="1600" dirty="0">
                <a:solidFill>
                  <a:schemeClr val="bg1"/>
                </a:solidFill>
              </a:rPr>
              <a:t> </a:t>
            </a:r>
            <a:r>
              <a:rPr lang="ar-SA" sz="1600" dirty="0">
                <a:solidFill>
                  <a:schemeClr val="bg1"/>
                </a:solidFill>
              </a:rPr>
              <a:t>و </a:t>
            </a:r>
            <a:r>
              <a:rPr lang="en-US" sz="1600" dirty="0">
                <a:solidFill>
                  <a:schemeClr val="bg1"/>
                </a:solidFill>
              </a:rPr>
              <a:t>Multi-</a:t>
            </a:r>
            <a:r>
              <a:rPr lang="en-US" sz="1600" dirty="0" err="1">
                <a:solidFill>
                  <a:schemeClr val="bg1"/>
                </a:solidFill>
              </a:rPr>
              <a:t>Algo</a:t>
            </a:r>
            <a:r>
              <a:rPr lang="en-US" sz="1600" dirty="0">
                <a:solidFill>
                  <a:schemeClr val="bg1"/>
                </a:solidFill>
              </a:rPr>
              <a:t>.</a:t>
            </a:r>
          </a:p>
          <a:p>
            <a:pPr algn="just" rtl="1"/>
            <a:r>
              <a:rPr lang="ar-SA" sz="1600" dirty="0">
                <a:solidFill>
                  <a:schemeClr val="bg1"/>
                </a:solidFill>
              </a:rPr>
              <a:t>تقوم </a:t>
            </a:r>
            <a:r>
              <a:rPr lang="en-US" sz="1600" dirty="0">
                <a:solidFill>
                  <a:schemeClr val="bg1"/>
                </a:solidFill>
              </a:rPr>
              <a:t>Epicenter Labs </a:t>
            </a:r>
            <a:r>
              <a:rPr lang="ar-SA" sz="1600" dirty="0">
                <a:solidFill>
                  <a:schemeClr val="bg1"/>
                </a:solidFill>
              </a:rPr>
              <a:t>بالتوظيف! إذا كانت لديك خبرة في </a:t>
            </a:r>
            <a:r>
              <a:rPr lang="en-US" sz="1600" dirty="0">
                <a:solidFill>
                  <a:schemeClr val="bg1"/>
                </a:solidFill>
              </a:rPr>
              <a:t>Rust ، </a:t>
            </a:r>
            <a:r>
              <a:rPr lang="ar-SA" sz="1600" dirty="0">
                <a:solidFill>
                  <a:schemeClr val="bg1"/>
                </a:solidFill>
              </a:rPr>
              <a:t>أو </a:t>
            </a:r>
            <a:r>
              <a:rPr lang="en-US" sz="1600" dirty="0">
                <a:solidFill>
                  <a:schemeClr val="bg1"/>
                </a:solidFill>
              </a:rPr>
              <a:t>React ، </a:t>
            </a:r>
            <a:r>
              <a:rPr lang="ar-SA" sz="1600" dirty="0">
                <a:solidFill>
                  <a:schemeClr val="bg1"/>
                </a:solidFill>
              </a:rPr>
              <a:t>أو </a:t>
            </a:r>
            <a:r>
              <a:rPr lang="en-US" sz="1600" dirty="0" err="1">
                <a:solidFill>
                  <a:schemeClr val="bg1"/>
                </a:solidFill>
              </a:rPr>
              <a:t>Dfinity</a:t>
            </a:r>
            <a:r>
              <a:rPr lang="en-US" sz="1600" dirty="0">
                <a:solidFill>
                  <a:schemeClr val="bg1"/>
                </a:solidFill>
              </a:rPr>
              <a:t> ، </a:t>
            </a:r>
            <a:r>
              <a:rPr lang="ar-SA" sz="1600" dirty="0">
                <a:solidFill>
                  <a:schemeClr val="bg1"/>
                </a:solidFill>
              </a:rPr>
              <a:t>أو </a:t>
            </a:r>
            <a:r>
              <a:rPr lang="en-US" sz="1600" dirty="0" err="1">
                <a:solidFill>
                  <a:schemeClr val="bg1"/>
                </a:solidFill>
              </a:rPr>
              <a:t>Loopring</a:t>
            </a:r>
            <a:r>
              <a:rPr lang="en-US" sz="1600" dirty="0">
                <a:solidFill>
                  <a:schemeClr val="bg1"/>
                </a:solidFill>
              </a:rPr>
              <a:t> ، </a:t>
            </a:r>
            <a:r>
              <a:rPr lang="ar-SA" sz="1600" dirty="0">
                <a:solidFill>
                  <a:schemeClr val="bg1"/>
                </a:solidFill>
              </a:rPr>
              <a:t>أو </a:t>
            </a:r>
            <a:r>
              <a:rPr lang="en-US" sz="1600" dirty="0" err="1">
                <a:solidFill>
                  <a:schemeClr val="bg1"/>
                </a:solidFill>
              </a:rPr>
              <a:t>Hermez</a:t>
            </a:r>
            <a:r>
              <a:rPr lang="en-US" sz="1600" dirty="0">
                <a:solidFill>
                  <a:schemeClr val="bg1"/>
                </a:solidFill>
              </a:rPr>
              <a:t> ، </a:t>
            </a:r>
            <a:r>
              <a:rPr lang="ar-SA" sz="1600" dirty="0">
                <a:solidFill>
                  <a:schemeClr val="bg1"/>
                </a:solidFill>
              </a:rPr>
              <a:t>أو </a:t>
            </a:r>
            <a:r>
              <a:rPr lang="en-US" sz="1600" dirty="0" err="1">
                <a:solidFill>
                  <a:schemeClr val="bg1"/>
                </a:solidFill>
              </a:rPr>
              <a:t>Zksync</a:t>
            </a:r>
            <a:r>
              <a:rPr lang="en-US" sz="1600" dirty="0">
                <a:solidFill>
                  <a:schemeClr val="bg1"/>
                </a:solidFill>
              </a:rPr>
              <a:t> ، </a:t>
            </a:r>
            <a:r>
              <a:rPr lang="ar-SA" sz="1600" dirty="0">
                <a:solidFill>
                  <a:schemeClr val="bg1"/>
                </a:solidFill>
              </a:rPr>
              <a:t>أو </a:t>
            </a:r>
            <a:r>
              <a:rPr lang="en-US" sz="1600" dirty="0">
                <a:solidFill>
                  <a:schemeClr val="bg1"/>
                </a:solidFill>
              </a:rPr>
              <a:t>Solidity ، </a:t>
            </a:r>
            <a:r>
              <a:rPr lang="ar-SA" sz="1600" dirty="0">
                <a:solidFill>
                  <a:schemeClr val="bg1"/>
                </a:solidFill>
              </a:rPr>
              <a:t>أو </a:t>
            </a:r>
            <a:r>
              <a:rPr lang="en-US" sz="1600" dirty="0">
                <a:solidFill>
                  <a:schemeClr val="bg1"/>
                </a:solidFill>
              </a:rPr>
              <a:t>BSC ، </a:t>
            </a:r>
            <a:r>
              <a:rPr lang="ar-SA" sz="1600" dirty="0">
                <a:solidFill>
                  <a:schemeClr val="bg1"/>
                </a:solidFill>
              </a:rPr>
              <a:t>أو </a:t>
            </a:r>
            <a:r>
              <a:rPr lang="en-US" sz="1600" dirty="0">
                <a:solidFill>
                  <a:schemeClr val="bg1"/>
                </a:solidFill>
              </a:rPr>
              <a:t>HECO ، </a:t>
            </a:r>
            <a:r>
              <a:rPr lang="ar-SA" sz="1600" dirty="0">
                <a:solidFill>
                  <a:schemeClr val="bg1"/>
                </a:solidFill>
              </a:rPr>
              <a:t>أو </a:t>
            </a:r>
            <a:r>
              <a:rPr lang="en-US" sz="1600" dirty="0">
                <a:solidFill>
                  <a:schemeClr val="bg1"/>
                </a:solidFill>
              </a:rPr>
              <a:t>Solana ، </a:t>
            </a:r>
            <a:r>
              <a:rPr lang="ar-SA" sz="1600" dirty="0">
                <a:solidFill>
                  <a:schemeClr val="bg1"/>
                </a:solidFill>
              </a:rPr>
              <a:t>أو </a:t>
            </a:r>
            <a:r>
              <a:rPr lang="en-US" sz="1600" dirty="0" err="1">
                <a:solidFill>
                  <a:schemeClr val="bg1"/>
                </a:solidFill>
              </a:rPr>
              <a:t>Vite</a:t>
            </a:r>
            <a:r>
              <a:rPr lang="en-US" sz="1600" dirty="0">
                <a:solidFill>
                  <a:schemeClr val="bg1"/>
                </a:solidFill>
              </a:rPr>
              <a:t> ، </a:t>
            </a:r>
            <a:r>
              <a:rPr lang="ar-SA" sz="1600" dirty="0">
                <a:solidFill>
                  <a:schemeClr val="bg1"/>
                </a:solidFill>
              </a:rPr>
              <a:t>أو بروتوكولات </a:t>
            </a:r>
            <a:r>
              <a:rPr lang="en-US" sz="1600" dirty="0">
                <a:solidFill>
                  <a:schemeClr val="bg1"/>
                </a:solidFill>
              </a:rPr>
              <a:t>gossip ، </a:t>
            </a:r>
            <a:r>
              <a:rPr lang="ar-SA" sz="1600" dirty="0">
                <a:solidFill>
                  <a:schemeClr val="bg1"/>
                </a:solidFill>
              </a:rPr>
              <a:t>أو </a:t>
            </a:r>
            <a:r>
              <a:rPr lang="en-US" sz="1600" dirty="0">
                <a:solidFill>
                  <a:schemeClr val="bg1"/>
                </a:solidFill>
              </a:rPr>
              <a:t>DevOps </a:t>
            </a:r>
            <a:r>
              <a:rPr lang="ar-SA" sz="1600" dirty="0">
                <a:solidFill>
                  <a:schemeClr val="bg1"/>
                </a:solidFill>
              </a:rPr>
              <a:t>ذات الضمان العالي ، أو الحسابات الآمنة متعددة الأطراف، أو الاستعداد للتعلم ، فقل مرحبًا في مختبرات. </a:t>
            </a:r>
            <a:r>
              <a:rPr lang="en-US" sz="1600" dirty="0" err="1">
                <a:solidFill>
                  <a:schemeClr val="bg1"/>
                </a:solidFill>
              </a:rPr>
              <a:t>epic.tech</a:t>
            </a:r>
            <a:r>
              <a:rPr lang="en-US" sz="1600" dirty="0">
                <a:solidFill>
                  <a:schemeClr val="bg1"/>
                </a:solidFill>
              </a:rPr>
              <a:t> - </a:t>
            </a:r>
            <a:r>
              <a:rPr lang="ar-SA" sz="1600" dirty="0">
                <a:solidFill>
                  <a:schemeClr val="bg1"/>
                </a:solidFill>
              </a:rPr>
              <a:t>المكافآت المتاحة يوميًا، والتي يمكن أن تؤدي إلى المزيد من المشاركات الدائمة. تلتزم مركز </a:t>
            </a:r>
            <a:r>
              <a:rPr lang="en-US" sz="1600" dirty="0">
                <a:solidFill>
                  <a:schemeClr val="bg1"/>
                </a:solidFill>
              </a:rPr>
              <a:t>Epic </a:t>
            </a:r>
            <a:r>
              <a:rPr lang="ar-SA" sz="1600" dirty="0">
                <a:solidFill>
                  <a:schemeClr val="bg1"/>
                </a:solidFill>
              </a:rPr>
              <a:t>ببرمجيات مفتوحة المصدر عالية الجودة ومجانية تضيف قيمة فورية إلى حياة الناس من خلال إضافة قيمة اليوم ، وليس سنوات على الخط.</a:t>
            </a:r>
            <a:endParaRPr lang="en-GB" sz="1400" dirty="0">
              <a:solidFill>
                <a:schemeClr val="bg1"/>
              </a:solidFill>
              <a:latin typeface="Gotham HTF Book" pitchFamily="2" charset="77"/>
            </a:endParaRPr>
          </a:p>
        </p:txBody>
      </p:sp>
      <p:sp>
        <p:nvSpPr>
          <p:cNvPr id="35" name="Rectangle 19">
            <a:extLst>
              <a:ext uri="{FF2B5EF4-FFF2-40B4-BE49-F238E27FC236}">
                <a16:creationId xmlns:a16="http://schemas.microsoft.com/office/drawing/2014/main" id="{9526847B-30E7-472D-8C1C-8B9957564016}"/>
              </a:ext>
            </a:extLst>
          </p:cNvPr>
          <p:cNvSpPr/>
          <p:nvPr/>
        </p:nvSpPr>
        <p:spPr>
          <a:xfrm>
            <a:off x="5951607" y="20115697"/>
            <a:ext cx="5905431" cy="3831818"/>
          </a:xfrm>
          <a:prstGeom prst="rect">
            <a:avLst/>
          </a:prstGeom>
        </p:spPr>
        <p:txBody>
          <a:bodyPr wrap="square">
            <a:spAutoFit/>
          </a:bodyPr>
          <a:lstStyle/>
          <a:p>
            <a:pPr algn="just" rtl="1">
              <a:spcBef>
                <a:spcPts val="300"/>
              </a:spcBef>
              <a:spcAft>
                <a:spcPts val="600"/>
              </a:spcAft>
              <a:buClr>
                <a:schemeClr val="accent2"/>
              </a:buClr>
            </a:pPr>
            <a:r>
              <a:rPr lang="ar-SA" dirty="0">
                <a:solidFill>
                  <a:schemeClr val="bg1"/>
                </a:solidFill>
                <a:latin typeface="Gotham HTF Book" pitchFamily="2" charset="77"/>
              </a:rPr>
              <a:t>في 28 فبراير ، سيأخذ الفريق لقطة من </a:t>
            </a:r>
            <a:r>
              <a:rPr lang="ar-SA" dirty="0" err="1">
                <a:solidFill>
                  <a:schemeClr val="bg1"/>
                </a:solidFill>
                <a:latin typeface="Gotham HTF Book" pitchFamily="2" charset="77"/>
              </a:rPr>
              <a:t>بلوكتشين</a:t>
            </a:r>
            <a:r>
              <a:rPr lang="ar-SA" dirty="0">
                <a:solidFill>
                  <a:schemeClr val="bg1"/>
                </a:solidFill>
                <a:latin typeface="Gotham HTF Book" pitchFamily="2" charset="77"/>
              </a:rPr>
              <a:t> التي سيتم استخدامها كأوراكل للمقتنيات.</a:t>
            </a:r>
          </a:p>
          <a:p>
            <a:pPr algn="just" rtl="1">
              <a:spcBef>
                <a:spcPts val="300"/>
              </a:spcBef>
              <a:spcAft>
                <a:spcPts val="600"/>
              </a:spcAft>
              <a:buClr>
                <a:schemeClr val="accent2"/>
              </a:buClr>
            </a:pPr>
            <a:endParaRPr lang="ar-SA" dirty="0">
              <a:solidFill>
                <a:schemeClr val="bg1"/>
              </a:solidFill>
              <a:latin typeface="Gotham HTF Book" pitchFamily="2" charset="77"/>
            </a:endParaRPr>
          </a:p>
          <a:p>
            <a:pPr algn="just" rtl="1">
              <a:spcBef>
                <a:spcPts val="300"/>
              </a:spcBef>
              <a:spcAft>
                <a:spcPts val="600"/>
              </a:spcAft>
              <a:buClr>
                <a:schemeClr val="accent2"/>
              </a:buClr>
            </a:pPr>
            <a:r>
              <a:rPr lang="ar-SA" dirty="0">
                <a:solidFill>
                  <a:schemeClr val="bg1"/>
                </a:solidFill>
                <a:latin typeface="Gotham HTF Book" pitchFamily="2" charset="77"/>
              </a:rPr>
              <a:t>سنقوم بعد ذلك بإعداد بوابة </a:t>
            </a:r>
            <a:r>
              <a:rPr lang="en-US" dirty="0">
                <a:solidFill>
                  <a:schemeClr val="bg1"/>
                </a:solidFill>
                <a:latin typeface="Gotham HTF Book" pitchFamily="2" charset="77"/>
              </a:rPr>
              <a:t>Air Grab </a:t>
            </a:r>
            <a:r>
              <a:rPr lang="ar-SA" dirty="0">
                <a:solidFill>
                  <a:schemeClr val="bg1"/>
                </a:solidFill>
                <a:latin typeface="Gotham HTF Book" pitchFamily="2" charset="77"/>
              </a:rPr>
              <a:t>حيث ستحتاج إلى إضافة معرف </a:t>
            </a:r>
            <a:r>
              <a:rPr lang="ar-SA" dirty="0" err="1">
                <a:solidFill>
                  <a:schemeClr val="bg1"/>
                </a:solidFill>
                <a:latin typeface="Gotham HTF Book" pitchFamily="2" charset="77"/>
              </a:rPr>
              <a:t>التلجرام</a:t>
            </a:r>
            <a:r>
              <a:rPr lang="ar-SA" dirty="0">
                <a:solidFill>
                  <a:schemeClr val="bg1"/>
                </a:solidFill>
                <a:latin typeface="Gotham HTF Book" pitchFamily="2" charset="77"/>
              </a:rPr>
              <a:t> الخاص بك ورقم </a:t>
            </a:r>
            <a:r>
              <a:rPr lang="en-US" dirty="0">
                <a:solidFill>
                  <a:schemeClr val="bg1"/>
                </a:solidFill>
                <a:latin typeface="Gotham HTF Book" pitchFamily="2" charset="77"/>
              </a:rPr>
              <a:t>EPIC </a:t>
            </a:r>
            <a:r>
              <a:rPr lang="ar-SA" dirty="0">
                <a:solidFill>
                  <a:schemeClr val="bg1"/>
                </a:solidFill>
                <a:latin typeface="Gotham HTF Book" pitchFamily="2" charset="77"/>
              </a:rPr>
              <a:t>الذي تحتفظ به وعنوان محفظتك </a:t>
            </a:r>
            <a:r>
              <a:rPr lang="en-US" dirty="0">
                <a:solidFill>
                  <a:schemeClr val="bg1"/>
                </a:solidFill>
                <a:latin typeface="Gotham HTF Book" pitchFamily="2" charset="77"/>
              </a:rPr>
              <a:t>ERC20 </a:t>
            </a:r>
            <a:r>
              <a:rPr lang="ar-SA" dirty="0">
                <a:solidFill>
                  <a:schemeClr val="bg1"/>
                </a:solidFill>
                <a:latin typeface="Gotham HTF Book" pitchFamily="2" charset="77"/>
              </a:rPr>
              <a:t>لإرسال رموز </a:t>
            </a:r>
            <a:r>
              <a:rPr lang="en-US" dirty="0">
                <a:solidFill>
                  <a:schemeClr val="bg1"/>
                </a:solidFill>
                <a:latin typeface="Gotham HTF Book" pitchFamily="2" charset="77"/>
              </a:rPr>
              <a:t>ECR </a:t>
            </a:r>
            <a:r>
              <a:rPr lang="ar-SA" dirty="0">
                <a:solidFill>
                  <a:schemeClr val="bg1"/>
                </a:solidFill>
                <a:latin typeface="Gotham HTF Book" pitchFamily="2" charset="77"/>
              </a:rPr>
              <a:t>إليه (مزيد من التفاصيل حول هذا في المستقبل).</a:t>
            </a:r>
          </a:p>
          <a:p>
            <a:pPr algn="just" rtl="1">
              <a:spcBef>
                <a:spcPts val="300"/>
              </a:spcBef>
              <a:spcAft>
                <a:spcPts val="600"/>
              </a:spcAft>
              <a:buClr>
                <a:schemeClr val="accent2"/>
              </a:buClr>
            </a:pPr>
            <a:endParaRPr lang="ar-SA" dirty="0">
              <a:solidFill>
                <a:schemeClr val="bg1"/>
              </a:solidFill>
              <a:latin typeface="Gotham HTF Book" pitchFamily="2" charset="77"/>
            </a:endParaRPr>
          </a:p>
          <a:p>
            <a:pPr algn="just" rtl="1">
              <a:spcBef>
                <a:spcPts val="300"/>
              </a:spcBef>
              <a:spcAft>
                <a:spcPts val="600"/>
              </a:spcAft>
              <a:buClr>
                <a:schemeClr val="accent2"/>
              </a:buClr>
            </a:pPr>
            <a:r>
              <a:rPr lang="ar-SA" dirty="0">
                <a:solidFill>
                  <a:schemeClr val="bg1"/>
                </a:solidFill>
                <a:latin typeface="Gotham HTF Book" pitchFamily="2" charset="77"/>
              </a:rPr>
              <a:t>بالنسبة لأولئك المهتمين بالخصوصية ، لا نريد اسمك أو عنوان بريدك الإلكتروني ، ولكن قد نحتاج إلى الاتصال بك على </a:t>
            </a:r>
            <a:r>
              <a:rPr lang="ar-SA" dirty="0" err="1">
                <a:solidFill>
                  <a:schemeClr val="bg1"/>
                </a:solidFill>
                <a:latin typeface="Gotham HTF Book" pitchFamily="2" charset="77"/>
              </a:rPr>
              <a:t>تلجرام</a:t>
            </a:r>
            <a:endParaRPr lang="ar-SA" dirty="0">
              <a:solidFill>
                <a:schemeClr val="bg1"/>
              </a:solidFill>
              <a:latin typeface="Gotham HTF Book" pitchFamily="2" charset="77"/>
            </a:endParaRPr>
          </a:p>
          <a:p>
            <a:pPr algn="just" rtl="1">
              <a:spcBef>
                <a:spcPts val="300"/>
              </a:spcBef>
              <a:spcAft>
                <a:spcPts val="600"/>
              </a:spcAft>
              <a:buClr>
                <a:schemeClr val="accent2"/>
              </a:buClr>
            </a:pPr>
            <a:endParaRPr lang="ar-SA" dirty="0">
              <a:solidFill>
                <a:schemeClr val="bg1"/>
              </a:solidFill>
              <a:latin typeface="Gotham HTF Book" pitchFamily="2" charset="77"/>
              <a:cs typeface="Arial" pitchFamily="34" charset="0"/>
            </a:endParaRPr>
          </a:p>
          <a:p>
            <a:pPr algn="just" rtl="1">
              <a:spcBef>
                <a:spcPts val="300"/>
              </a:spcBef>
              <a:spcAft>
                <a:spcPts val="600"/>
              </a:spcAft>
              <a:buClr>
                <a:schemeClr val="accent2"/>
              </a:buClr>
            </a:pPr>
            <a:endParaRPr lang="en-GB" dirty="0">
              <a:solidFill>
                <a:schemeClr val="bg1"/>
              </a:solidFill>
              <a:latin typeface="Gotham HTF Book" pitchFamily="2" charset="77"/>
              <a:cs typeface="Arial" pitchFamily="34" charset="0"/>
            </a:endParaRPr>
          </a:p>
        </p:txBody>
      </p:sp>
      <p:sp>
        <p:nvSpPr>
          <p:cNvPr id="36" name="Rectangle 19">
            <a:extLst>
              <a:ext uri="{FF2B5EF4-FFF2-40B4-BE49-F238E27FC236}">
                <a16:creationId xmlns:a16="http://schemas.microsoft.com/office/drawing/2014/main" id="{4063A616-F6FD-4BFE-893C-22905D2E1915}"/>
              </a:ext>
            </a:extLst>
          </p:cNvPr>
          <p:cNvSpPr/>
          <p:nvPr/>
        </p:nvSpPr>
        <p:spPr>
          <a:xfrm>
            <a:off x="474769" y="20115697"/>
            <a:ext cx="5115895" cy="3046988"/>
          </a:xfrm>
          <a:prstGeom prst="rect">
            <a:avLst/>
          </a:prstGeom>
        </p:spPr>
        <p:txBody>
          <a:bodyPr wrap="square">
            <a:spAutoFit/>
          </a:bodyPr>
          <a:lstStyle/>
          <a:p>
            <a:pPr algn="just" rtl="1">
              <a:spcBef>
                <a:spcPts val="300"/>
              </a:spcBef>
              <a:spcAft>
                <a:spcPts val="600"/>
              </a:spcAft>
              <a:buClr>
                <a:schemeClr val="accent2"/>
              </a:buClr>
            </a:pPr>
            <a:r>
              <a:rPr lang="ar-SA" dirty="0">
                <a:solidFill>
                  <a:schemeClr val="bg1"/>
                </a:solidFill>
                <a:latin typeface="Gotham HTF Book" pitchFamily="2" charset="77"/>
              </a:rPr>
              <a:t>في حالة عدم تمكننا من مطابقة مطالبتك مع اللقطة. لن نستخدم التفاصيل الخاصة بك لأي شيء بخلاف هذه العملية لمرة واحدة.</a:t>
            </a:r>
          </a:p>
          <a:p>
            <a:pPr algn="just" rtl="1">
              <a:spcBef>
                <a:spcPts val="300"/>
              </a:spcBef>
              <a:spcAft>
                <a:spcPts val="600"/>
              </a:spcAft>
              <a:buClr>
                <a:schemeClr val="accent2"/>
              </a:buClr>
            </a:pPr>
            <a:endParaRPr lang="ar-SA" dirty="0">
              <a:solidFill>
                <a:schemeClr val="bg1"/>
              </a:solidFill>
              <a:latin typeface="Gotham HTF Book" pitchFamily="2" charset="77"/>
            </a:endParaRPr>
          </a:p>
          <a:p>
            <a:pPr algn="just" rtl="1">
              <a:spcBef>
                <a:spcPts val="300"/>
              </a:spcBef>
              <a:spcAft>
                <a:spcPts val="600"/>
              </a:spcAft>
              <a:buClr>
                <a:schemeClr val="accent2"/>
              </a:buClr>
            </a:pPr>
            <a:r>
              <a:rPr lang="ar-SA" dirty="0">
                <a:solidFill>
                  <a:schemeClr val="bg1"/>
                </a:solidFill>
                <a:latin typeface="Gotham HTF Book" pitchFamily="2" charset="77"/>
              </a:rPr>
              <a:t>في 28 مارس 2021 ، سيتم توزيع رموز </a:t>
            </a:r>
            <a:r>
              <a:rPr lang="en-US" dirty="0">
                <a:solidFill>
                  <a:schemeClr val="bg1"/>
                </a:solidFill>
                <a:latin typeface="Gotham HTF Book" pitchFamily="2" charset="77"/>
              </a:rPr>
              <a:t>ECR </a:t>
            </a:r>
            <a:r>
              <a:rPr lang="ar-SA" dirty="0">
                <a:solidFill>
                  <a:schemeClr val="bg1"/>
                </a:solidFill>
                <a:latin typeface="Gotham HTF Book" pitchFamily="2" charset="77"/>
              </a:rPr>
              <a:t> على أولئك الذين قدموا مطالباتهم.</a:t>
            </a:r>
          </a:p>
          <a:p>
            <a:pPr algn="just" rtl="1">
              <a:spcBef>
                <a:spcPts val="300"/>
              </a:spcBef>
              <a:spcAft>
                <a:spcPts val="600"/>
              </a:spcAft>
              <a:buClr>
                <a:schemeClr val="accent2"/>
              </a:buClr>
            </a:pPr>
            <a:endParaRPr lang="ar-SA" dirty="0">
              <a:solidFill>
                <a:schemeClr val="bg1"/>
              </a:solidFill>
              <a:latin typeface="Gotham HTF Book" pitchFamily="2" charset="77"/>
            </a:endParaRPr>
          </a:p>
          <a:p>
            <a:pPr algn="just" rtl="1">
              <a:spcBef>
                <a:spcPts val="300"/>
              </a:spcBef>
              <a:spcAft>
                <a:spcPts val="600"/>
              </a:spcAft>
              <a:buClr>
                <a:schemeClr val="accent2"/>
              </a:buClr>
            </a:pPr>
            <a:r>
              <a:rPr lang="ar-SA" dirty="0">
                <a:solidFill>
                  <a:schemeClr val="bg1"/>
                </a:solidFill>
                <a:latin typeface="Gotham HTF Book" pitchFamily="2" charset="77"/>
              </a:rPr>
              <a:t>للمشاركة في المزيد من جولات الرمز المميز ، ستحتاج إلى مشاركة رموز </a:t>
            </a:r>
            <a:r>
              <a:rPr lang="en-GB" dirty="0">
                <a:solidFill>
                  <a:schemeClr val="bg1"/>
                </a:solidFill>
                <a:latin typeface="Gotham HTF Book" pitchFamily="2" charset="77"/>
                <a:cs typeface="Arial" pitchFamily="34" charset="0"/>
              </a:rPr>
              <a:t>ECR </a:t>
            </a:r>
            <a:r>
              <a:rPr lang="ar-SA" dirty="0">
                <a:solidFill>
                  <a:schemeClr val="bg1"/>
                </a:solidFill>
                <a:latin typeface="Gotham HTF Book" pitchFamily="2" charset="77"/>
              </a:rPr>
              <a:t>الخاصة بك مع مركز </a:t>
            </a:r>
            <a:r>
              <a:rPr lang="en-US" dirty="0">
                <a:solidFill>
                  <a:schemeClr val="bg1"/>
                </a:solidFill>
                <a:latin typeface="Gotham HTF Book" pitchFamily="2" charset="77"/>
              </a:rPr>
              <a:t>Epic</a:t>
            </a:r>
            <a:r>
              <a:rPr lang="ar-SA" dirty="0">
                <a:solidFill>
                  <a:schemeClr val="bg1"/>
                </a:solidFill>
                <a:latin typeface="Gotham HTF Book" pitchFamily="2" charset="77"/>
              </a:rPr>
              <a:t>  ( المزيد حول كيفية القيام بذلك بالقرب من التاريخ).</a:t>
            </a:r>
            <a:endParaRPr lang="en-GB" dirty="0">
              <a:solidFill>
                <a:schemeClr val="bg1"/>
              </a:solidFill>
              <a:latin typeface="Gotham HTF Book" pitchFamily="2" charset="77"/>
              <a:cs typeface="Arial" pitchFamily="34" charset="0"/>
            </a:endParaRPr>
          </a:p>
        </p:txBody>
      </p:sp>
    </p:spTree>
    <p:extLst>
      <p:ext uri="{BB962C8B-B14F-4D97-AF65-F5344CB8AC3E}">
        <p14:creationId xmlns:p14="http://schemas.microsoft.com/office/powerpoint/2010/main" val="8480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dvent_Internal-Conference-Template_MASTER_V005 ts">
  <a:themeElements>
    <a:clrScheme name="Custom 10">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520744-49F6-48C5-870D-D28D297F5B56}">
  <ds:schemaRefs>
    <ds:schemaRef ds:uri="http://schemas.microsoft.com/office/2006/metadata/properties"/>
    <ds:schemaRef ds:uri="http://www.w3.org/2000/xmlns/"/>
    <ds:schemaRef ds:uri="e58fabb6-9446-4bf5-a05e-fa4e6ef88448"/>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0/xmlns/"/>
    <ds:schemaRef ds:uri="http://www.w3.org/2001/XMLSchema"/>
    <ds:schemaRef ds:uri="e58fabb6-9446-4bf5-a05e-fa4e6ef88448"/>
    <ds:schemaRef ds:uri="9f684ec6-0857-4470-8cdd-d47a3c7eb6af"/>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660CEF-FDB7-4107-9D10-142604AF31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27953</TotalTime>
  <Words>956</Words>
  <Application>Microsoft Office PowerPoint</Application>
  <PresentationFormat>مخصص</PresentationFormat>
  <Paragraphs>60</Paragraphs>
  <Slides>1</Slides>
  <Notes>1</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vt:i4>
      </vt:variant>
    </vt:vector>
  </HeadingPairs>
  <TitlesOfParts>
    <vt:vector size="7" baseType="lpstr">
      <vt:lpstr>Century Gothic</vt:lpstr>
      <vt:lpstr>Gotham HTF Book</vt:lpstr>
      <vt:lpstr>Arial</vt:lpstr>
      <vt:lpstr>Gotham HTF Black</vt:lpstr>
      <vt:lpstr>Calibri</vt:lpstr>
      <vt:lpstr>Advent_Internal-Conference-Template_MASTER_V005 ts</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dssradioroom gaza</cp:lastModifiedBy>
  <cp:revision>432</cp:revision>
  <dcterms:created xsi:type="dcterms:W3CDTF">2018-04-12T15:48:13Z</dcterms:created>
  <dcterms:modified xsi:type="dcterms:W3CDTF">2021-04-17T17:47:34Z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