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7"/>
  </p:notesMasterIdLst>
  <p:sldIdLst>
    <p:sldId id="304" r:id="rId5"/>
    <p:sldId id="303" r:id="rId6"/>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816" userDrawn="1">
          <p15:clr>
            <a:srgbClr val="A4A3A4"/>
          </p15:clr>
        </p15:guide>
        <p15:guide id="4" orient="horz" pos="5216"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7"/>
    <a:srgbClr val="25473C"/>
    <a:srgbClr val="1F8264"/>
    <a:srgbClr val="216350"/>
    <a:srgbClr val="20795D"/>
    <a:srgbClr val="FAB831"/>
    <a:srgbClr val="1E8565"/>
    <a:srgbClr val="24493D"/>
    <a:srgbClr val="1BA27A"/>
    <a:srgbClr val="FAB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9" autoAdjust="0"/>
    <p:restoredTop sz="95952" autoAdjust="0"/>
  </p:normalViewPr>
  <p:slideViewPr>
    <p:cSldViewPr snapToGrid="0">
      <p:cViewPr varScale="1">
        <p:scale>
          <a:sx n="82" d="100"/>
          <a:sy n="82" d="100"/>
        </p:scale>
        <p:origin x="3160" y="168"/>
      </p:cViewPr>
      <p:guideLst>
        <p:guide pos="2160"/>
        <p:guide orient="horz" pos="816"/>
        <p:guide orient="horz" pos="5216"/>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4/24/21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3047167" y="3672945"/>
            <a:ext cx="1659376" cy="18171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9" name="Rectangle 8"/>
          <p:cNvSpPr/>
          <p:nvPr userDrawn="1"/>
        </p:nvSpPr>
        <p:spPr bwMode="white">
          <a:xfrm>
            <a:off x="0" y="1820334"/>
            <a:ext cx="1525191" cy="367135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1518940" y="3659717"/>
            <a:ext cx="1525191" cy="3649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1525191" y="1827743"/>
            <a:ext cx="769739" cy="18319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3044131" y="0"/>
            <a:ext cx="1518940" cy="36639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3044131" y="5491693"/>
            <a:ext cx="769739" cy="181715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2294023" y="2956"/>
            <a:ext cx="750108" cy="1817379"/>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1913849" y="911755"/>
            <a:ext cx="384870" cy="9159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1140321" y="7308851"/>
            <a:ext cx="384870" cy="915988"/>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2296286" y="7302845"/>
            <a:ext cx="747845" cy="1841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3815892" y="7308849"/>
            <a:ext cx="747178" cy="1835151"/>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gr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9725" y="7681809"/>
            <a:ext cx="1559468" cy="1083227"/>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Shape&#10;&#10;Description automatically generated with low confidence">
            <a:extLst>
              <a:ext uri="{FF2B5EF4-FFF2-40B4-BE49-F238E27FC236}">
                <a16:creationId xmlns:a16="http://schemas.microsoft.com/office/drawing/2014/main" id="{4ED8F448-E5CB-CF44-BD96-1B150C7D85A8}"/>
              </a:ext>
            </a:extLst>
          </p:cNvPr>
          <p:cNvPicPr>
            <a:picLocks noChangeAspect="1"/>
          </p:cNvPicPr>
          <p:nvPr/>
        </p:nvPicPr>
        <p:blipFill rotWithShape="1">
          <a:blip r:embed="rId2"/>
          <a:srcRect t="4580"/>
          <a:stretch/>
        </p:blipFill>
        <p:spPr>
          <a:xfrm>
            <a:off x="0" y="2773105"/>
            <a:ext cx="6858000" cy="4911484"/>
          </a:xfrm>
          <a:prstGeom prst="rect">
            <a:avLst/>
          </a:prstGeom>
        </p:spPr>
      </p:pic>
      <p:sp>
        <p:nvSpPr>
          <p:cNvPr id="148" name="Rectangle 147">
            <a:extLst>
              <a:ext uri="{FF2B5EF4-FFF2-40B4-BE49-F238E27FC236}">
                <a16:creationId xmlns:a16="http://schemas.microsoft.com/office/drawing/2014/main" id="{3E38F7CD-C901-4730-8733-E5BA97626248}"/>
              </a:ext>
            </a:extLst>
          </p:cNvPr>
          <p:cNvSpPr/>
          <p:nvPr/>
        </p:nvSpPr>
        <p:spPr>
          <a:xfrm>
            <a:off x="0" y="0"/>
            <a:ext cx="6858000" cy="45720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GB" sz="1400" dirty="0" err="1">
              <a:solidFill>
                <a:schemeClr val="tx1"/>
              </a:solidFill>
            </a:endParaRPr>
          </a:p>
        </p:txBody>
      </p:sp>
      <p:sp>
        <p:nvSpPr>
          <p:cNvPr id="18" name="Rounded Rectangle 17">
            <a:extLst>
              <a:ext uri="{FF2B5EF4-FFF2-40B4-BE49-F238E27FC236}">
                <a16:creationId xmlns:a16="http://schemas.microsoft.com/office/drawing/2014/main" id="{C4F5D660-63AE-B444-99DB-6536585F46E5}"/>
              </a:ext>
            </a:extLst>
          </p:cNvPr>
          <p:cNvSpPr/>
          <p:nvPr/>
        </p:nvSpPr>
        <p:spPr>
          <a:xfrm>
            <a:off x="-28893" y="0"/>
            <a:ext cx="6886893" cy="4136353"/>
          </a:xfrm>
          <a:prstGeom prst="roundRect">
            <a:avLst>
              <a:gd name="adj" fmla="val 0"/>
            </a:avLst>
          </a:prstGeom>
          <a:solidFill>
            <a:schemeClr val="tx1">
              <a:lumMod val="65000"/>
              <a:lumOff val="35000"/>
              <a:alpha val="74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grpSp>
        <p:nvGrpSpPr>
          <p:cNvPr id="20" name="Group 19">
            <a:extLst>
              <a:ext uri="{FF2B5EF4-FFF2-40B4-BE49-F238E27FC236}">
                <a16:creationId xmlns:a16="http://schemas.microsoft.com/office/drawing/2014/main" id="{22984F0B-1BDC-B44B-AB39-8F7B3ADF9ED2}"/>
              </a:ext>
            </a:extLst>
          </p:cNvPr>
          <p:cNvGrpSpPr/>
          <p:nvPr/>
        </p:nvGrpSpPr>
        <p:grpSpPr>
          <a:xfrm>
            <a:off x="-608195" y="1225557"/>
            <a:ext cx="7996363" cy="3770263"/>
            <a:chOff x="261616" y="1756842"/>
            <a:chExt cx="6404191" cy="3770263"/>
          </a:xfrm>
        </p:grpSpPr>
        <p:sp>
          <p:nvSpPr>
            <p:cNvPr id="19" name="TextBox 18">
              <a:extLst>
                <a:ext uri="{FF2B5EF4-FFF2-40B4-BE49-F238E27FC236}">
                  <a16:creationId xmlns:a16="http://schemas.microsoft.com/office/drawing/2014/main" id="{4E280158-659A-0841-A838-2CAB78EE1161}"/>
                </a:ext>
              </a:extLst>
            </p:cNvPr>
            <p:cNvSpPr txBox="1"/>
            <p:nvPr/>
          </p:nvSpPr>
          <p:spPr bwMode="auto">
            <a:xfrm>
              <a:off x="261616"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5" name="TextBox 94">
              <a:extLst>
                <a:ext uri="{FF2B5EF4-FFF2-40B4-BE49-F238E27FC236}">
                  <a16:creationId xmlns:a16="http://schemas.microsoft.com/office/drawing/2014/main" id="{E3CBA881-31F2-CB43-A6EA-CF5AD70CB769}"/>
                </a:ext>
              </a:extLst>
            </p:cNvPr>
            <p:cNvSpPr txBox="1"/>
            <p:nvPr/>
          </p:nvSpPr>
          <p:spPr bwMode="auto">
            <a:xfrm>
              <a:off x="1417112"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6" name="TextBox 95">
              <a:extLst>
                <a:ext uri="{FF2B5EF4-FFF2-40B4-BE49-F238E27FC236}">
                  <a16:creationId xmlns:a16="http://schemas.microsoft.com/office/drawing/2014/main" id="{EECFB6A6-63F2-324D-8D48-DB5B617FC9FC}"/>
                </a:ext>
              </a:extLst>
            </p:cNvPr>
            <p:cNvSpPr txBox="1"/>
            <p:nvPr/>
          </p:nvSpPr>
          <p:spPr bwMode="auto">
            <a:xfrm>
              <a:off x="2572608"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7" name="TextBox 96">
              <a:extLst>
                <a:ext uri="{FF2B5EF4-FFF2-40B4-BE49-F238E27FC236}">
                  <a16:creationId xmlns:a16="http://schemas.microsoft.com/office/drawing/2014/main" id="{58F55E2C-9398-4F47-990C-20D9BFF86DBE}"/>
                </a:ext>
              </a:extLst>
            </p:cNvPr>
            <p:cNvSpPr txBox="1"/>
            <p:nvPr/>
          </p:nvSpPr>
          <p:spPr bwMode="auto">
            <a:xfrm>
              <a:off x="3728104"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8" name="TextBox 97">
              <a:extLst>
                <a:ext uri="{FF2B5EF4-FFF2-40B4-BE49-F238E27FC236}">
                  <a16:creationId xmlns:a16="http://schemas.microsoft.com/office/drawing/2014/main" id="{919ACEDC-64B4-0647-97B5-5F1114268FBA}"/>
                </a:ext>
              </a:extLst>
            </p:cNvPr>
            <p:cNvSpPr txBox="1"/>
            <p:nvPr/>
          </p:nvSpPr>
          <p:spPr bwMode="auto">
            <a:xfrm>
              <a:off x="4883600"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grpSp>
      <p:sp>
        <p:nvSpPr>
          <p:cNvPr id="107" name="Rectangle 106">
            <a:extLst>
              <a:ext uri="{FF2B5EF4-FFF2-40B4-BE49-F238E27FC236}">
                <a16:creationId xmlns:a16="http://schemas.microsoft.com/office/drawing/2014/main" id="{342903B2-7EA7-4550-A774-945C7B5AAD2C}"/>
              </a:ext>
            </a:extLst>
          </p:cNvPr>
          <p:cNvSpPr/>
          <p:nvPr/>
        </p:nvSpPr>
        <p:spPr>
          <a:xfrm>
            <a:off x="0" y="215042"/>
            <a:ext cx="6858000"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800" b="1" dirty="0">
                <a:solidFill>
                  <a:schemeClr val="bg1"/>
                </a:solidFill>
                <a:latin typeface="Gotham HTF Black" pitchFamily="2" charset="77"/>
              </a:rPr>
              <a:t>WHY HAVE I NOT HEARD ABOUT</a:t>
            </a:r>
            <a:endParaRPr lang="en-US" sz="2800" b="1" dirty="0">
              <a:solidFill>
                <a:schemeClr val="bg1"/>
              </a:solidFill>
              <a:latin typeface="Gotham HTF Black" pitchFamily="2" charset="77"/>
            </a:endParaRPr>
          </a:p>
        </p:txBody>
      </p:sp>
      <p:sp>
        <p:nvSpPr>
          <p:cNvPr id="119" name="TextBox 118">
            <a:extLst>
              <a:ext uri="{FF2B5EF4-FFF2-40B4-BE49-F238E27FC236}">
                <a16:creationId xmlns:a16="http://schemas.microsoft.com/office/drawing/2014/main" id="{17A8422B-D8CA-4740-A7D4-A99F2E86CD73}"/>
              </a:ext>
            </a:extLst>
          </p:cNvPr>
          <p:cNvSpPr txBox="1"/>
          <p:nvPr/>
        </p:nvSpPr>
        <p:spPr bwMode="auto">
          <a:xfrm>
            <a:off x="281426" y="7198155"/>
            <a:ext cx="6264275" cy="1620032"/>
          </a:xfrm>
          <a:prstGeom prst="rect">
            <a:avLst/>
          </a:prstGeom>
          <a:solidFill>
            <a:schemeClr val="bg1"/>
          </a:solid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latin typeface="Gotham HTF Book" pitchFamily="2" charset="77"/>
                <a:cs typeface="Arial" pitchFamily="34" charset="0"/>
              </a:rPr>
              <a:t>Epic Cash is anonymous P2P electronic cash on a blockchain that is open, public, permissionless, borderless and neutral. As an ”enhanced censorship resistance” implementation of the familiar Bitcoin monetary standard, users enjoy trustless operation, hold direct custody of coins, and transact directly with one another through the blockchain. Epic is secured by triple proof of work and prefigures quantum resistance by design.</a:t>
            </a:r>
          </a:p>
        </p:txBody>
      </p:sp>
      <p:sp>
        <p:nvSpPr>
          <p:cNvPr id="37" name="Rectangle 36">
            <a:extLst>
              <a:ext uri="{FF2B5EF4-FFF2-40B4-BE49-F238E27FC236}">
                <a16:creationId xmlns:a16="http://schemas.microsoft.com/office/drawing/2014/main" id="{FD6BBE24-B1C1-B845-A688-75AAB1F6A656}"/>
              </a:ext>
            </a:extLst>
          </p:cNvPr>
          <p:cNvSpPr/>
          <p:nvPr/>
        </p:nvSpPr>
        <p:spPr>
          <a:xfrm>
            <a:off x="-28894" y="8981995"/>
            <a:ext cx="6886893"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38" name="Rectangle 37">
            <a:extLst>
              <a:ext uri="{FF2B5EF4-FFF2-40B4-BE49-F238E27FC236}">
                <a16:creationId xmlns:a16="http://schemas.microsoft.com/office/drawing/2014/main" id="{2A4CA06C-212C-9E41-9AD8-A370BF62523D}"/>
              </a:ext>
            </a:extLst>
          </p:cNvPr>
          <p:cNvSpPr/>
          <p:nvPr/>
        </p:nvSpPr>
        <p:spPr>
          <a:xfrm>
            <a:off x="281426"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EC 210403 - Why have I not heard about Epic Cash?</a:t>
            </a:r>
          </a:p>
        </p:txBody>
      </p:sp>
      <p:pic>
        <p:nvPicPr>
          <p:cNvPr id="10" name="Picture 9">
            <a:extLst>
              <a:ext uri="{FF2B5EF4-FFF2-40B4-BE49-F238E27FC236}">
                <a16:creationId xmlns:a16="http://schemas.microsoft.com/office/drawing/2014/main" id="{292B9F57-7340-9A45-B770-46499A1DE432}"/>
              </a:ext>
            </a:extLst>
          </p:cNvPr>
          <p:cNvPicPr>
            <a:picLocks noChangeAspect="1"/>
          </p:cNvPicPr>
          <p:nvPr/>
        </p:nvPicPr>
        <p:blipFill>
          <a:blip r:embed="rId3"/>
          <a:stretch>
            <a:fillRect/>
          </a:stretch>
        </p:blipFill>
        <p:spPr>
          <a:xfrm>
            <a:off x="1795256" y="848324"/>
            <a:ext cx="2404561" cy="960169"/>
          </a:xfrm>
          <a:prstGeom prst="rect">
            <a:avLst/>
          </a:prstGeom>
        </p:spPr>
      </p:pic>
      <p:sp>
        <p:nvSpPr>
          <p:cNvPr id="48" name="Rectangle 47">
            <a:extLst>
              <a:ext uri="{FF2B5EF4-FFF2-40B4-BE49-F238E27FC236}">
                <a16:creationId xmlns:a16="http://schemas.microsoft.com/office/drawing/2014/main" id="{F0226F07-AC48-2146-899F-4E3B3C8080B2}"/>
              </a:ext>
            </a:extLst>
          </p:cNvPr>
          <p:cNvSpPr/>
          <p:nvPr/>
        </p:nvSpPr>
        <p:spPr>
          <a:xfrm>
            <a:off x="2781357" y="300138"/>
            <a:ext cx="3723529" cy="199135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9600" dirty="0">
                <a:solidFill>
                  <a:schemeClr val="bg1"/>
                </a:solidFill>
                <a:latin typeface="Gotham HTF Book" pitchFamily="2" charset="77"/>
              </a:rPr>
              <a:t>?</a:t>
            </a:r>
            <a:endParaRPr lang="en-US" sz="9600" dirty="0">
              <a:solidFill>
                <a:schemeClr val="bg1"/>
              </a:solidFill>
              <a:latin typeface="Gotham HTF Book" pitchFamily="2" charset="77"/>
            </a:endParaRPr>
          </a:p>
        </p:txBody>
      </p:sp>
      <p:sp>
        <p:nvSpPr>
          <p:cNvPr id="81" name="&quot;No&quot; Symbol 80">
            <a:extLst>
              <a:ext uri="{FF2B5EF4-FFF2-40B4-BE49-F238E27FC236}">
                <a16:creationId xmlns:a16="http://schemas.microsoft.com/office/drawing/2014/main" id="{38F06540-5D57-4A43-8318-B0A1C93F8C45}"/>
              </a:ext>
            </a:extLst>
          </p:cNvPr>
          <p:cNvSpPr/>
          <p:nvPr/>
        </p:nvSpPr>
        <p:spPr>
          <a:xfrm>
            <a:off x="489072" y="4513723"/>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2" name="&quot;No&quot; Symbol 81">
            <a:extLst>
              <a:ext uri="{FF2B5EF4-FFF2-40B4-BE49-F238E27FC236}">
                <a16:creationId xmlns:a16="http://schemas.microsoft.com/office/drawing/2014/main" id="{EB9470BC-66C6-6243-83B3-D9EF7FD48A39}"/>
              </a:ext>
            </a:extLst>
          </p:cNvPr>
          <p:cNvSpPr/>
          <p:nvPr/>
        </p:nvSpPr>
        <p:spPr>
          <a:xfrm>
            <a:off x="2781224" y="4490942"/>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3" name="&quot;No&quot; Symbol 82">
            <a:extLst>
              <a:ext uri="{FF2B5EF4-FFF2-40B4-BE49-F238E27FC236}">
                <a16:creationId xmlns:a16="http://schemas.microsoft.com/office/drawing/2014/main" id="{38B1627B-4374-C949-8865-7B25F40E8804}"/>
              </a:ext>
            </a:extLst>
          </p:cNvPr>
          <p:cNvSpPr/>
          <p:nvPr/>
        </p:nvSpPr>
        <p:spPr>
          <a:xfrm>
            <a:off x="5086334" y="4490942"/>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4" name="Rectangle 83">
            <a:extLst>
              <a:ext uri="{FF2B5EF4-FFF2-40B4-BE49-F238E27FC236}">
                <a16:creationId xmlns:a16="http://schemas.microsoft.com/office/drawing/2014/main" id="{430D5176-D193-F946-9C29-63053C3EFB86}"/>
              </a:ext>
            </a:extLst>
          </p:cNvPr>
          <p:cNvSpPr/>
          <p:nvPr/>
        </p:nvSpPr>
        <p:spPr>
          <a:xfrm>
            <a:off x="130264" y="4642473"/>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85" name="Rectangle 84">
            <a:extLst>
              <a:ext uri="{FF2B5EF4-FFF2-40B4-BE49-F238E27FC236}">
                <a16:creationId xmlns:a16="http://schemas.microsoft.com/office/drawing/2014/main" id="{1311A6F3-08DE-5842-B83B-CC5BB67EB5D4}"/>
              </a:ext>
            </a:extLst>
          </p:cNvPr>
          <p:cNvSpPr/>
          <p:nvPr/>
        </p:nvSpPr>
        <p:spPr>
          <a:xfrm>
            <a:off x="2450645" y="4653182"/>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86" name="Rectangle 85">
            <a:extLst>
              <a:ext uri="{FF2B5EF4-FFF2-40B4-BE49-F238E27FC236}">
                <a16:creationId xmlns:a16="http://schemas.microsoft.com/office/drawing/2014/main" id="{522B18D5-3192-5440-A6D3-7A55DB1232D0}"/>
              </a:ext>
            </a:extLst>
          </p:cNvPr>
          <p:cNvSpPr/>
          <p:nvPr/>
        </p:nvSpPr>
        <p:spPr>
          <a:xfrm>
            <a:off x="4722882" y="4665987"/>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66" name="Rectangle 65">
            <a:extLst>
              <a:ext uri="{FF2B5EF4-FFF2-40B4-BE49-F238E27FC236}">
                <a16:creationId xmlns:a16="http://schemas.microsoft.com/office/drawing/2014/main" id="{9B0C80AE-806C-C449-BB6B-5C830205D582}"/>
              </a:ext>
            </a:extLst>
          </p:cNvPr>
          <p:cNvSpPr/>
          <p:nvPr/>
        </p:nvSpPr>
        <p:spPr>
          <a:xfrm>
            <a:off x="194565" y="2352167"/>
            <a:ext cx="1190198"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7" name="Rectangle 66">
            <a:extLst>
              <a:ext uri="{FF2B5EF4-FFF2-40B4-BE49-F238E27FC236}">
                <a16:creationId xmlns:a16="http://schemas.microsoft.com/office/drawing/2014/main" id="{8D4D09AB-95D6-E645-91FC-D20235793EF7}"/>
              </a:ext>
            </a:extLst>
          </p:cNvPr>
          <p:cNvSpPr/>
          <p:nvPr/>
        </p:nvSpPr>
        <p:spPr>
          <a:xfrm>
            <a:off x="1610622" y="2362876"/>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8" name="Rectangle 67">
            <a:extLst>
              <a:ext uri="{FF2B5EF4-FFF2-40B4-BE49-F238E27FC236}">
                <a16:creationId xmlns:a16="http://schemas.microsoft.com/office/drawing/2014/main" id="{A2522391-C0AE-6D4A-BE64-CCAE5716318A}"/>
              </a:ext>
            </a:extLst>
          </p:cNvPr>
          <p:cNvSpPr/>
          <p:nvPr/>
        </p:nvSpPr>
        <p:spPr>
          <a:xfrm>
            <a:off x="3966919" y="2375681"/>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9" name="Rectangle 68">
            <a:extLst>
              <a:ext uri="{FF2B5EF4-FFF2-40B4-BE49-F238E27FC236}">
                <a16:creationId xmlns:a16="http://schemas.microsoft.com/office/drawing/2014/main" id="{6CCA64FE-B87C-F94F-97DF-6A5FC6B42026}"/>
              </a:ext>
            </a:extLst>
          </p:cNvPr>
          <p:cNvSpPr/>
          <p:nvPr/>
        </p:nvSpPr>
        <p:spPr>
          <a:xfrm>
            <a:off x="684364" y="3268520"/>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70" name="Rectangle 69">
            <a:extLst>
              <a:ext uri="{FF2B5EF4-FFF2-40B4-BE49-F238E27FC236}">
                <a16:creationId xmlns:a16="http://schemas.microsoft.com/office/drawing/2014/main" id="{01F1C918-CE59-C64E-9BCE-DD9AAD5860AF}"/>
              </a:ext>
            </a:extLst>
          </p:cNvPr>
          <p:cNvSpPr/>
          <p:nvPr/>
        </p:nvSpPr>
        <p:spPr>
          <a:xfrm>
            <a:off x="3089739" y="3279229"/>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87" name="Rectangle 86">
            <a:extLst>
              <a:ext uri="{FF2B5EF4-FFF2-40B4-BE49-F238E27FC236}">
                <a16:creationId xmlns:a16="http://schemas.microsoft.com/office/drawing/2014/main" id="{D4905369-8DE8-8048-B3ED-ECA7626B36BD}"/>
              </a:ext>
            </a:extLst>
          </p:cNvPr>
          <p:cNvSpPr/>
          <p:nvPr/>
        </p:nvSpPr>
        <p:spPr>
          <a:xfrm>
            <a:off x="124097" y="2866254"/>
            <a:ext cx="1190198"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PAID</a:t>
            </a:r>
            <a:br>
              <a:rPr lang="en-GB" sz="1100" dirty="0">
                <a:solidFill>
                  <a:schemeClr val="bg1"/>
                </a:solidFill>
                <a:latin typeface="Gotham HTF Book" pitchFamily="2" charset="77"/>
              </a:rPr>
            </a:br>
            <a:r>
              <a:rPr lang="en-GB" sz="1100" dirty="0">
                <a:solidFill>
                  <a:schemeClr val="bg1"/>
                </a:solidFill>
                <a:latin typeface="Gotham HTF Book" pitchFamily="2" charset="77"/>
              </a:rPr>
              <a:t>MARKETING</a:t>
            </a:r>
            <a:endParaRPr lang="en-US" sz="1100" dirty="0">
              <a:solidFill>
                <a:schemeClr val="bg1"/>
              </a:solidFill>
              <a:latin typeface="Gotham HTF Book" pitchFamily="2" charset="77"/>
            </a:endParaRPr>
          </a:p>
        </p:txBody>
      </p:sp>
      <p:sp>
        <p:nvSpPr>
          <p:cNvPr id="88" name="Rectangle 87">
            <a:extLst>
              <a:ext uri="{FF2B5EF4-FFF2-40B4-BE49-F238E27FC236}">
                <a16:creationId xmlns:a16="http://schemas.microsoft.com/office/drawing/2014/main" id="{AFBF42EA-2E2E-0141-B389-26CACEA82165}"/>
              </a:ext>
            </a:extLst>
          </p:cNvPr>
          <p:cNvSpPr/>
          <p:nvPr/>
        </p:nvSpPr>
        <p:spPr>
          <a:xfrm>
            <a:off x="1540154" y="2876963"/>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INFLUENCER</a:t>
            </a:r>
            <a:br>
              <a:rPr lang="en-GB" sz="1100" dirty="0">
                <a:solidFill>
                  <a:schemeClr val="bg1"/>
                </a:solidFill>
                <a:latin typeface="Gotham HTF Book" pitchFamily="2" charset="77"/>
              </a:rPr>
            </a:br>
            <a:r>
              <a:rPr lang="en-GB" sz="1100" dirty="0">
                <a:solidFill>
                  <a:schemeClr val="bg1"/>
                </a:solidFill>
                <a:latin typeface="Gotham HTF Book" pitchFamily="2" charset="77"/>
              </a:rPr>
              <a:t>SHILLS</a:t>
            </a:r>
            <a:endParaRPr lang="en-US" sz="1100" dirty="0">
              <a:solidFill>
                <a:schemeClr val="bg1"/>
              </a:solidFill>
              <a:latin typeface="Gotham HTF Book" pitchFamily="2" charset="77"/>
            </a:endParaRPr>
          </a:p>
        </p:txBody>
      </p:sp>
      <p:sp>
        <p:nvSpPr>
          <p:cNvPr id="89" name="Rectangle 88">
            <a:extLst>
              <a:ext uri="{FF2B5EF4-FFF2-40B4-BE49-F238E27FC236}">
                <a16:creationId xmlns:a16="http://schemas.microsoft.com/office/drawing/2014/main" id="{1EC57622-47FE-5541-9A47-A9A7B5CA393D}"/>
              </a:ext>
            </a:extLst>
          </p:cNvPr>
          <p:cNvSpPr/>
          <p:nvPr/>
        </p:nvSpPr>
        <p:spPr>
          <a:xfrm>
            <a:off x="3896451" y="2889768"/>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PAID EXCHANGE LISTINGS</a:t>
            </a:r>
            <a:endParaRPr lang="en-US" sz="1100" dirty="0">
              <a:solidFill>
                <a:schemeClr val="bg1"/>
              </a:solidFill>
              <a:latin typeface="Gotham HTF Book" pitchFamily="2" charset="77"/>
            </a:endParaRPr>
          </a:p>
        </p:txBody>
      </p:sp>
      <p:sp>
        <p:nvSpPr>
          <p:cNvPr id="90" name="Rectangle 89">
            <a:extLst>
              <a:ext uri="{FF2B5EF4-FFF2-40B4-BE49-F238E27FC236}">
                <a16:creationId xmlns:a16="http://schemas.microsoft.com/office/drawing/2014/main" id="{039047C1-3D92-DD41-BE30-FD6B8A6AC2BE}"/>
              </a:ext>
            </a:extLst>
          </p:cNvPr>
          <p:cNvSpPr/>
          <p:nvPr/>
        </p:nvSpPr>
        <p:spPr>
          <a:xfrm>
            <a:off x="613896" y="3761342"/>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CORPORATE</a:t>
            </a:r>
            <a:br>
              <a:rPr lang="en-GB" sz="1100" dirty="0">
                <a:solidFill>
                  <a:schemeClr val="bg1"/>
                </a:solidFill>
                <a:latin typeface="Gotham HTF Book" pitchFamily="2" charset="77"/>
              </a:rPr>
            </a:br>
            <a:r>
              <a:rPr lang="en-GB" sz="1100" dirty="0">
                <a:solidFill>
                  <a:schemeClr val="bg1"/>
                </a:solidFill>
                <a:latin typeface="Gotham HTF Book" pitchFamily="2" charset="77"/>
              </a:rPr>
              <a:t>PR</a:t>
            </a:r>
            <a:endParaRPr lang="en-US" sz="1100" dirty="0">
              <a:solidFill>
                <a:schemeClr val="bg1"/>
              </a:solidFill>
              <a:latin typeface="Gotham HTF Book" pitchFamily="2" charset="77"/>
            </a:endParaRPr>
          </a:p>
        </p:txBody>
      </p:sp>
      <p:sp>
        <p:nvSpPr>
          <p:cNvPr id="91" name="Rectangle 90">
            <a:extLst>
              <a:ext uri="{FF2B5EF4-FFF2-40B4-BE49-F238E27FC236}">
                <a16:creationId xmlns:a16="http://schemas.microsoft.com/office/drawing/2014/main" id="{7AA6D4B1-8D56-244B-994A-6DB8DD33E558}"/>
              </a:ext>
            </a:extLst>
          </p:cNvPr>
          <p:cNvSpPr/>
          <p:nvPr/>
        </p:nvSpPr>
        <p:spPr>
          <a:xfrm>
            <a:off x="3019404" y="3772051"/>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VENTURE</a:t>
            </a:r>
            <a:br>
              <a:rPr lang="en-GB" sz="1100" dirty="0">
                <a:solidFill>
                  <a:schemeClr val="bg1"/>
                </a:solidFill>
                <a:latin typeface="Gotham HTF Book" pitchFamily="2" charset="77"/>
              </a:rPr>
            </a:br>
            <a:r>
              <a:rPr lang="en-GB" sz="1100" dirty="0">
                <a:solidFill>
                  <a:schemeClr val="bg1"/>
                </a:solidFill>
                <a:latin typeface="Gotham HTF Book" pitchFamily="2" charset="77"/>
              </a:rPr>
              <a:t>CAPITALISTS</a:t>
            </a:r>
            <a:endParaRPr lang="en-US" sz="1100" dirty="0">
              <a:solidFill>
                <a:schemeClr val="bg1"/>
              </a:solidFill>
              <a:latin typeface="Gotham HTF Book" pitchFamily="2" charset="77"/>
            </a:endParaRPr>
          </a:p>
        </p:txBody>
      </p:sp>
      <p:sp>
        <p:nvSpPr>
          <p:cNvPr id="2" name="Multiply 1">
            <a:extLst>
              <a:ext uri="{FF2B5EF4-FFF2-40B4-BE49-F238E27FC236}">
                <a16:creationId xmlns:a16="http://schemas.microsoft.com/office/drawing/2014/main" id="{3A7C6926-006D-6142-B8C1-DCC00E3D9FD5}"/>
              </a:ext>
            </a:extLst>
          </p:cNvPr>
          <p:cNvSpPr/>
          <p:nvPr/>
        </p:nvSpPr>
        <p:spPr>
          <a:xfrm>
            <a:off x="1194788"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9" name="Multiply 48">
            <a:extLst>
              <a:ext uri="{FF2B5EF4-FFF2-40B4-BE49-F238E27FC236}">
                <a16:creationId xmlns:a16="http://schemas.microsoft.com/office/drawing/2014/main" id="{1C09A0ED-C694-7040-A5C7-305CC8828AB0}"/>
              </a:ext>
            </a:extLst>
          </p:cNvPr>
          <p:cNvSpPr/>
          <p:nvPr/>
        </p:nvSpPr>
        <p:spPr>
          <a:xfrm>
            <a:off x="3375227"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0" name="Multiply 49">
            <a:extLst>
              <a:ext uri="{FF2B5EF4-FFF2-40B4-BE49-F238E27FC236}">
                <a16:creationId xmlns:a16="http://schemas.microsoft.com/office/drawing/2014/main" id="{493009F4-3639-584B-80D2-B4B96C616D96}"/>
              </a:ext>
            </a:extLst>
          </p:cNvPr>
          <p:cNvSpPr/>
          <p:nvPr/>
        </p:nvSpPr>
        <p:spPr>
          <a:xfrm>
            <a:off x="5762234"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1" name="Multiply 50">
            <a:extLst>
              <a:ext uri="{FF2B5EF4-FFF2-40B4-BE49-F238E27FC236}">
                <a16:creationId xmlns:a16="http://schemas.microsoft.com/office/drawing/2014/main" id="{312BE5E5-C06F-F84A-A699-DB50831A9F56}"/>
              </a:ext>
            </a:extLst>
          </p:cNvPr>
          <p:cNvSpPr/>
          <p:nvPr/>
        </p:nvSpPr>
        <p:spPr>
          <a:xfrm>
            <a:off x="2502765" y="3236619"/>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2" name="Multiply 51">
            <a:extLst>
              <a:ext uri="{FF2B5EF4-FFF2-40B4-BE49-F238E27FC236}">
                <a16:creationId xmlns:a16="http://schemas.microsoft.com/office/drawing/2014/main" id="{32D12B76-4308-5E42-B421-074E89E0C7D4}"/>
              </a:ext>
            </a:extLst>
          </p:cNvPr>
          <p:cNvSpPr/>
          <p:nvPr/>
        </p:nvSpPr>
        <p:spPr>
          <a:xfrm>
            <a:off x="4920586" y="3236619"/>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3" name="Rectangle 52">
            <a:extLst>
              <a:ext uri="{FF2B5EF4-FFF2-40B4-BE49-F238E27FC236}">
                <a16:creationId xmlns:a16="http://schemas.microsoft.com/office/drawing/2014/main" id="{F3156813-405C-4944-BF6E-6D16E2342122}"/>
              </a:ext>
            </a:extLst>
          </p:cNvPr>
          <p:cNvSpPr/>
          <p:nvPr/>
        </p:nvSpPr>
        <p:spPr>
          <a:xfrm>
            <a:off x="279377" y="5190604"/>
            <a:ext cx="1617127"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ICO</a:t>
            </a:r>
            <a:endParaRPr lang="en-US" sz="2000" dirty="0">
              <a:solidFill>
                <a:schemeClr val="bg1"/>
              </a:solidFill>
              <a:latin typeface="Gotham HTF Book" pitchFamily="2" charset="77"/>
            </a:endParaRPr>
          </a:p>
        </p:txBody>
      </p:sp>
      <p:sp>
        <p:nvSpPr>
          <p:cNvPr id="54" name="Rectangle 53">
            <a:extLst>
              <a:ext uri="{FF2B5EF4-FFF2-40B4-BE49-F238E27FC236}">
                <a16:creationId xmlns:a16="http://schemas.microsoft.com/office/drawing/2014/main" id="{DD7CF6E1-D38F-B843-BE40-2E4671A27A54}"/>
              </a:ext>
            </a:extLst>
          </p:cNvPr>
          <p:cNvSpPr/>
          <p:nvPr/>
        </p:nvSpPr>
        <p:spPr>
          <a:xfrm>
            <a:off x="2585411" y="5197593"/>
            <a:ext cx="1617127"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PREMINE</a:t>
            </a:r>
            <a:endParaRPr lang="en-US" sz="2000" dirty="0">
              <a:solidFill>
                <a:schemeClr val="bg1"/>
              </a:solidFill>
              <a:latin typeface="Gotham HTF Book" pitchFamily="2" charset="77"/>
            </a:endParaRPr>
          </a:p>
        </p:txBody>
      </p:sp>
      <p:sp>
        <p:nvSpPr>
          <p:cNvPr id="55" name="Rectangle 54">
            <a:extLst>
              <a:ext uri="{FF2B5EF4-FFF2-40B4-BE49-F238E27FC236}">
                <a16:creationId xmlns:a16="http://schemas.microsoft.com/office/drawing/2014/main" id="{463AF922-FF6A-A641-A1C6-706F9E9F077E}"/>
              </a:ext>
            </a:extLst>
          </p:cNvPr>
          <p:cNvSpPr/>
          <p:nvPr/>
        </p:nvSpPr>
        <p:spPr>
          <a:xfrm>
            <a:off x="4897274" y="5191748"/>
            <a:ext cx="1617127" cy="362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COMPANY</a:t>
            </a:r>
            <a:endParaRPr lang="en-US" sz="2000" dirty="0">
              <a:solidFill>
                <a:schemeClr val="bg1"/>
              </a:solidFill>
              <a:latin typeface="Gotham HTF Book" pitchFamily="2" charset="77"/>
            </a:endParaRPr>
          </a:p>
        </p:txBody>
      </p:sp>
      <p:sp>
        <p:nvSpPr>
          <p:cNvPr id="56" name="Rectangle 55">
            <a:extLst>
              <a:ext uri="{FF2B5EF4-FFF2-40B4-BE49-F238E27FC236}">
                <a16:creationId xmlns:a16="http://schemas.microsoft.com/office/drawing/2014/main" id="{4A3A4D8B-6DE2-744B-8180-1D94A0FFBD07}"/>
              </a:ext>
            </a:extLst>
          </p:cNvPr>
          <p:cNvSpPr/>
          <p:nvPr/>
        </p:nvSpPr>
        <p:spPr>
          <a:xfrm>
            <a:off x="4874208" y="5442327"/>
            <a:ext cx="1617127" cy="362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1200" dirty="0">
                <a:solidFill>
                  <a:schemeClr val="bg1"/>
                </a:solidFill>
                <a:latin typeface="Gotham HTF Book" pitchFamily="2" charset="77"/>
              </a:rPr>
              <a:t>BEHIND IT</a:t>
            </a:r>
            <a:endParaRPr lang="en-US" sz="1200" dirty="0">
              <a:solidFill>
                <a:schemeClr val="bg1"/>
              </a:solidFill>
              <a:latin typeface="Gotham HTF Book" pitchFamily="2" charset="77"/>
            </a:endParaRPr>
          </a:p>
        </p:txBody>
      </p:sp>
    </p:spTree>
    <p:extLst>
      <p:ext uri="{BB962C8B-B14F-4D97-AF65-F5344CB8AC3E}">
        <p14:creationId xmlns:p14="http://schemas.microsoft.com/office/powerpoint/2010/main" val="11615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FB3EE7CE-2926-6A4E-BDA2-9D87E64EF03D}"/>
              </a:ext>
            </a:extLst>
          </p:cNvPr>
          <p:cNvSpPr/>
          <p:nvPr/>
        </p:nvSpPr>
        <p:spPr>
          <a:xfrm>
            <a:off x="0" y="1729859"/>
            <a:ext cx="6858000" cy="3127743"/>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2" name="Rectangle 41">
            <a:extLst>
              <a:ext uri="{FF2B5EF4-FFF2-40B4-BE49-F238E27FC236}">
                <a16:creationId xmlns:a16="http://schemas.microsoft.com/office/drawing/2014/main" id="{547FFD31-65EE-8A4F-87E2-C03683F3AA12}"/>
              </a:ext>
            </a:extLst>
          </p:cNvPr>
          <p:cNvSpPr/>
          <p:nvPr/>
        </p:nvSpPr>
        <p:spPr>
          <a:xfrm>
            <a:off x="-2" y="4855591"/>
            <a:ext cx="6858000" cy="119656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3" name="Rectangle 42">
            <a:extLst>
              <a:ext uri="{FF2B5EF4-FFF2-40B4-BE49-F238E27FC236}">
                <a16:creationId xmlns:a16="http://schemas.microsoft.com/office/drawing/2014/main" id="{EF2B1EBF-060B-404D-8297-7BB6916A08A2}"/>
              </a:ext>
            </a:extLst>
          </p:cNvPr>
          <p:cNvSpPr/>
          <p:nvPr/>
        </p:nvSpPr>
        <p:spPr>
          <a:xfrm>
            <a:off x="-2" y="6045650"/>
            <a:ext cx="6867912" cy="1515842"/>
          </a:xfrm>
          <a:prstGeom prst="rect">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4" name="Rectangle 43">
            <a:extLst>
              <a:ext uri="{FF2B5EF4-FFF2-40B4-BE49-F238E27FC236}">
                <a16:creationId xmlns:a16="http://schemas.microsoft.com/office/drawing/2014/main" id="{18777EF4-0BCD-1A4B-997F-CC9F88AFFBFC}"/>
              </a:ext>
            </a:extLst>
          </p:cNvPr>
          <p:cNvSpPr/>
          <p:nvPr/>
        </p:nvSpPr>
        <p:spPr>
          <a:xfrm>
            <a:off x="-2" y="7488145"/>
            <a:ext cx="6867912" cy="165585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3" name="Title 2">
            <a:extLst>
              <a:ext uri="{FF2B5EF4-FFF2-40B4-BE49-F238E27FC236}">
                <a16:creationId xmlns:a16="http://schemas.microsoft.com/office/drawing/2014/main" id="{A107B4AF-8411-E640-90A8-F94895114705}"/>
              </a:ext>
            </a:extLst>
          </p:cNvPr>
          <p:cNvSpPr>
            <a:spLocks noGrp="1"/>
          </p:cNvSpPr>
          <p:nvPr>
            <p:ph type="title"/>
          </p:nvPr>
        </p:nvSpPr>
        <p:spPr>
          <a:xfrm>
            <a:off x="296863" y="-34769"/>
            <a:ext cx="6264276" cy="480432"/>
          </a:xfrm>
        </p:spPr>
        <p:txBody>
          <a:bodyPr/>
          <a:lstStyle/>
          <a:p>
            <a:r>
              <a:rPr lang="en-US" dirty="0"/>
              <a:t>TECHNICAL SECURITY</a:t>
            </a:r>
          </a:p>
        </p:txBody>
      </p:sp>
      <p:sp>
        <p:nvSpPr>
          <p:cNvPr id="10" name="TextBox 9">
            <a:extLst>
              <a:ext uri="{FF2B5EF4-FFF2-40B4-BE49-F238E27FC236}">
                <a16:creationId xmlns:a16="http://schemas.microsoft.com/office/drawing/2014/main" id="{76D526A7-3626-DA4C-A282-D393F92C1BAD}"/>
              </a:ext>
            </a:extLst>
          </p:cNvPr>
          <p:cNvSpPr txBox="1"/>
          <p:nvPr/>
        </p:nvSpPr>
        <p:spPr bwMode="auto">
          <a:xfrm>
            <a:off x="296861" y="7605614"/>
            <a:ext cx="6264275" cy="854080"/>
          </a:xfrm>
          <a:prstGeom prst="rect">
            <a:avLst/>
          </a:prstGeom>
          <a:noFill/>
          <a:ln w="9525">
            <a:noFill/>
            <a:miter lim="800000"/>
            <a:headEnd/>
            <a:tailEnd/>
          </a:ln>
        </p:spPr>
        <p:txBody>
          <a:bodyPr wrap="square" lIns="72000" rtlCol="0" anchor="t" anchorCtr="0">
            <a:spAutoFit/>
          </a:bodyPr>
          <a:lstStyle/>
          <a:p>
            <a:pPr fontAlgn="b">
              <a:spcBef>
                <a:spcPts val="600"/>
              </a:spcBef>
              <a:spcAft>
                <a:spcPts val="300"/>
              </a:spcAft>
              <a:defRPr/>
            </a:pPr>
            <a:r>
              <a:rPr lang="en-GB" sz="1050" dirty="0">
                <a:latin typeface="Gotham HTF Book" pitchFamily="2" charset="77"/>
                <a:cs typeface="Arial" pitchFamily="34" charset="0"/>
              </a:rPr>
              <a:t>EDXL LLC, through its regional operating partners supports markets by providing “buyer of last resort” immediate spot liquidity to hundreds of digital asset revenues worldwide.</a:t>
            </a:r>
          </a:p>
          <a:p>
            <a:pPr fontAlgn="b">
              <a:spcBef>
                <a:spcPts val="600"/>
              </a:spcBef>
              <a:spcAft>
                <a:spcPts val="300"/>
              </a:spcAft>
              <a:defRPr/>
            </a:pPr>
            <a:r>
              <a:rPr lang="en-GB" sz="1050" dirty="0">
                <a:latin typeface="Gotham HTF Book" pitchFamily="2" charset="77"/>
                <a:cs typeface="Arial" pitchFamily="34" charset="0"/>
              </a:rPr>
              <a:t>EDXC dedicates a portion* of cash flows to fund a daily buyback and burn initiative of the EDXC token.</a:t>
            </a:r>
          </a:p>
        </p:txBody>
      </p:sp>
      <p:sp>
        <p:nvSpPr>
          <p:cNvPr id="37" name="Title 2">
            <a:extLst>
              <a:ext uri="{FF2B5EF4-FFF2-40B4-BE49-F238E27FC236}">
                <a16:creationId xmlns:a16="http://schemas.microsoft.com/office/drawing/2014/main" id="{5D8EA101-F4C3-4447-B8F3-BC6B0CC3CA0F}"/>
              </a:ext>
            </a:extLst>
          </p:cNvPr>
          <p:cNvSpPr txBox="1">
            <a:spLocks/>
          </p:cNvSpPr>
          <p:nvPr/>
        </p:nvSpPr>
        <p:spPr>
          <a:xfrm>
            <a:off x="306772" y="1722794"/>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ECONOMIC SECURITY</a:t>
            </a:r>
          </a:p>
        </p:txBody>
      </p:sp>
      <p:sp>
        <p:nvSpPr>
          <p:cNvPr id="38" name="Title 2">
            <a:extLst>
              <a:ext uri="{FF2B5EF4-FFF2-40B4-BE49-F238E27FC236}">
                <a16:creationId xmlns:a16="http://schemas.microsoft.com/office/drawing/2014/main" id="{28C1DCF4-B643-2041-98C9-483938AF114C}"/>
              </a:ext>
            </a:extLst>
          </p:cNvPr>
          <p:cNvSpPr txBox="1">
            <a:spLocks/>
          </p:cNvSpPr>
          <p:nvPr/>
        </p:nvSpPr>
        <p:spPr>
          <a:xfrm>
            <a:off x="306772" y="4885464"/>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solidFill>
                  <a:schemeClr val="bg1"/>
                </a:solidFill>
              </a:rPr>
              <a:t>REGULATORY SECURITY</a:t>
            </a:r>
          </a:p>
        </p:txBody>
      </p:sp>
      <p:sp>
        <p:nvSpPr>
          <p:cNvPr id="39" name="Title 2">
            <a:extLst>
              <a:ext uri="{FF2B5EF4-FFF2-40B4-BE49-F238E27FC236}">
                <a16:creationId xmlns:a16="http://schemas.microsoft.com/office/drawing/2014/main" id="{7194D610-37C9-3D40-A5C1-8D9D9AB8BDBA}"/>
              </a:ext>
            </a:extLst>
          </p:cNvPr>
          <p:cNvSpPr txBox="1">
            <a:spLocks/>
          </p:cNvSpPr>
          <p:nvPr/>
        </p:nvSpPr>
        <p:spPr>
          <a:xfrm>
            <a:off x="311191" y="6059370"/>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GOVERNANCE SECURITY</a:t>
            </a:r>
          </a:p>
        </p:txBody>
      </p:sp>
      <p:sp>
        <p:nvSpPr>
          <p:cNvPr id="40" name="Title 2">
            <a:extLst>
              <a:ext uri="{FF2B5EF4-FFF2-40B4-BE49-F238E27FC236}">
                <a16:creationId xmlns:a16="http://schemas.microsoft.com/office/drawing/2014/main" id="{ED16113D-D15D-E84C-9426-B321A9DDD1A6}"/>
              </a:ext>
            </a:extLst>
          </p:cNvPr>
          <p:cNvSpPr txBox="1">
            <a:spLocks/>
          </p:cNvSpPr>
          <p:nvPr/>
        </p:nvSpPr>
        <p:spPr>
          <a:xfrm>
            <a:off x="306772" y="7478068"/>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SOCIAL SECURITY</a:t>
            </a:r>
          </a:p>
        </p:txBody>
      </p:sp>
      <p:sp>
        <p:nvSpPr>
          <p:cNvPr id="45" name="TextBox 44">
            <a:extLst>
              <a:ext uri="{FF2B5EF4-FFF2-40B4-BE49-F238E27FC236}">
                <a16:creationId xmlns:a16="http://schemas.microsoft.com/office/drawing/2014/main" id="{4F4557AA-E3C9-5245-B88C-8F8D266D790F}"/>
              </a:ext>
            </a:extLst>
          </p:cNvPr>
          <p:cNvSpPr txBox="1"/>
          <p:nvPr/>
        </p:nvSpPr>
        <p:spPr bwMode="auto">
          <a:xfrm>
            <a:off x="306772" y="5397363"/>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Howey Compliant – No ICO, No pre-mine, no investors, no control. Respected US attorney opinion letter: “Epic Cash is not a security”</a:t>
            </a:r>
          </a:p>
        </p:txBody>
      </p:sp>
      <p:sp>
        <p:nvSpPr>
          <p:cNvPr id="46" name="TextBox 45">
            <a:extLst>
              <a:ext uri="{FF2B5EF4-FFF2-40B4-BE49-F238E27FC236}">
                <a16:creationId xmlns:a16="http://schemas.microsoft.com/office/drawing/2014/main" id="{D8D21E76-C1C6-DC45-B518-FCDA02F22FF3}"/>
              </a:ext>
            </a:extLst>
          </p:cNvPr>
          <p:cNvSpPr txBox="1"/>
          <p:nvPr/>
        </p:nvSpPr>
        <p:spPr bwMode="auto">
          <a:xfrm>
            <a:off x="306772" y="6567663"/>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Transparent open community, all decisions made out in the open. ECR token with proven governance modules from Compound. </a:t>
            </a:r>
            <a:r>
              <a:rPr lang="en-GB" sz="1400" dirty="0">
                <a:solidFill>
                  <a:schemeClr val="accent2">
                    <a:lumMod val="60000"/>
                    <a:lumOff val="40000"/>
                  </a:schemeClr>
                </a:solidFill>
                <a:latin typeface="Gotham HTF Book" pitchFamily="2" charset="77"/>
                <a:cs typeface="Arial" pitchFamily="34" charset="0"/>
              </a:rPr>
              <a:t>https://</a:t>
            </a:r>
            <a:r>
              <a:rPr lang="en-GB" sz="1400" dirty="0" err="1">
                <a:solidFill>
                  <a:schemeClr val="accent2">
                    <a:lumMod val="60000"/>
                    <a:lumOff val="40000"/>
                  </a:schemeClr>
                </a:solidFill>
                <a:latin typeface="Gotham HTF Book" pitchFamily="2" charset="77"/>
                <a:cs typeface="Arial" pitchFamily="34" charset="0"/>
              </a:rPr>
              <a:t>labs.epic.tech</a:t>
            </a:r>
            <a:endParaRPr lang="en-GB" sz="1400" dirty="0">
              <a:solidFill>
                <a:schemeClr val="accent2">
                  <a:lumMod val="60000"/>
                  <a:lumOff val="40000"/>
                </a:schemeClr>
              </a:solidFill>
              <a:latin typeface="Gotham HTF Book" pitchFamily="2" charset="77"/>
              <a:cs typeface="Arial" pitchFamily="34" charset="0"/>
            </a:endParaRPr>
          </a:p>
        </p:txBody>
      </p:sp>
      <p:sp>
        <p:nvSpPr>
          <p:cNvPr id="47" name="TextBox 46">
            <a:extLst>
              <a:ext uri="{FF2B5EF4-FFF2-40B4-BE49-F238E27FC236}">
                <a16:creationId xmlns:a16="http://schemas.microsoft.com/office/drawing/2014/main" id="{66A51BE6-4717-BB4F-A3BA-FAFB1F473F22}"/>
              </a:ext>
            </a:extLst>
          </p:cNvPr>
          <p:cNvSpPr txBox="1"/>
          <p:nvPr/>
        </p:nvSpPr>
        <p:spPr bwMode="auto">
          <a:xfrm>
            <a:off x="306771" y="7985542"/>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Fair &amp; accessible – anyone can mine. BTC is almost 90% already emitted. EPIC is only 50% emitted. Mining is open to anyone, meaning you too can get your share. Low barriers to entry promise “pitchfork and torch” protection</a:t>
            </a:r>
          </a:p>
        </p:txBody>
      </p:sp>
      <p:grpSp>
        <p:nvGrpSpPr>
          <p:cNvPr id="51" name="Group 50">
            <a:extLst>
              <a:ext uri="{FF2B5EF4-FFF2-40B4-BE49-F238E27FC236}">
                <a16:creationId xmlns:a16="http://schemas.microsoft.com/office/drawing/2014/main" id="{40705C4C-0805-374B-939C-D2A28BAA8B7C}"/>
              </a:ext>
            </a:extLst>
          </p:cNvPr>
          <p:cNvGrpSpPr/>
          <p:nvPr/>
        </p:nvGrpSpPr>
        <p:grpSpPr>
          <a:xfrm>
            <a:off x="384261" y="649686"/>
            <a:ext cx="1958199" cy="546077"/>
            <a:chOff x="384261" y="773670"/>
            <a:chExt cx="1958199" cy="546077"/>
          </a:xfrm>
        </p:grpSpPr>
        <p:sp>
          <p:nvSpPr>
            <p:cNvPr id="48" name="Oval 47">
              <a:extLst>
                <a:ext uri="{FF2B5EF4-FFF2-40B4-BE49-F238E27FC236}">
                  <a16:creationId xmlns:a16="http://schemas.microsoft.com/office/drawing/2014/main" id="{E3D16062-8914-074E-AADF-9D3A9924AC2A}"/>
                </a:ext>
              </a:extLst>
            </p:cNvPr>
            <p:cNvSpPr/>
            <p:nvPr/>
          </p:nvSpPr>
          <p:spPr>
            <a:xfrm>
              <a:off x="384261" y="773670"/>
              <a:ext cx="546077" cy="546077"/>
            </a:xfrm>
            <a:prstGeom prst="ellips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tx1"/>
                  </a:solidFill>
                  <a:latin typeface="Gotham HTF Black" pitchFamily="2" charset="77"/>
                </a:rPr>
                <a:t>CPU</a:t>
              </a:r>
            </a:p>
          </p:txBody>
        </p:sp>
        <p:sp>
          <p:nvSpPr>
            <p:cNvPr id="49" name="Oval 48">
              <a:extLst>
                <a:ext uri="{FF2B5EF4-FFF2-40B4-BE49-F238E27FC236}">
                  <a16:creationId xmlns:a16="http://schemas.microsoft.com/office/drawing/2014/main" id="{EDCC4921-7CAC-B342-8316-C172E3BD9C0D}"/>
                </a:ext>
              </a:extLst>
            </p:cNvPr>
            <p:cNvSpPr/>
            <p:nvPr/>
          </p:nvSpPr>
          <p:spPr>
            <a:xfrm>
              <a:off x="1090322" y="773670"/>
              <a:ext cx="546077" cy="546077"/>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bg1"/>
                  </a:solidFill>
                  <a:latin typeface="Gotham HTF Black" pitchFamily="2" charset="77"/>
                </a:rPr>
                <a:t>GPU</a:t>
              </a:r>
            </a:p>
          </p:txBody>
        </p:sp>
        <p:sp>
          <p:nvSpPr>
            <p:cNvPr id="50" name="Oval 49">
              <a:extLst>
                <a:ext uri="{FF2B5EF4-FFF2-40B4-BE49-F238E27FC236}">
                  <a16:creationId xmlns:a16="http://schemas.microsoft.com/office/drawing/2014/main" id="{AB0D7202-FC5B-7243-A219-1F73651D7ADD}"/>
                </a:ext>
              </a:extLst>
            </p:cNvPr>
            <p:cNvSpPr/>
            <p:nvPr/>
          </p:nvSpPr>
          <p:spPr>
            <a:xfrm>
              <a:off x="1796383" y="773670"/>
              <a:ext cx="546077" cy="54607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bg1"/>
                  </a:solidFill>
                  <a:latin typeface="Gotham HTF Black" pitchFamily="2" charset="77"/>
                </a:rPr>
                <a:t>ASIC</a:t>
              </a:r>
            </a:p>
          </p:txBody>
        </p:sp>
      </p:grpSp>
      <p:sp>
        <p:nvSpPr>
          <p:cNvPr id="52" name="TextBox 51">
            <a:extLst>
              <a:ext uri="{FF2B5EF4-FFF2-40B4-BE49-F238E27FC236}">
                <a16:creationId xmlns:a16="http://schemas.microsoft.com/office/drawing/2014/main" id="{D1D9C1F7-585A-D940-8C02-CB819263196C}"/>
              </a:ext>
            </a:extLst>
          </p:cNvPr>
          <p:cNvSpPr txBox="1"/>
          <p:nvPr/>
        </p:nvSpPr>
        <p:spPr bwMode="auto">
          <a:xfrm>
            <a:off x="322269" y="1213261"/>
            <a:ext cx="2035690" cy="415353"/>
          </a:xfrm>
          <a:prstGeom prst="rect">
            <a:avLst/>
          </a:prstGeom>
          <a:noFill/>
          <a:ln w="9525">
            <a:noFill/>
            <a:miter lim="800000"/>
            <a:headEnd/>
            <a:tailEnd/>
          </a:ln>
        </p:spPr>
        <p:txBody>
          <a:bodyPr wrap="square" lIns="72000" rtlCol="0" anchor="t" anchorCtr="0">
            <a:noAutofit/>
          </a:bodyPr>
          <a:lstStyle/>
          <a:p>
            <a:pPr marR="0" lvl="0" indent="0" algn="ctr" fontAlgn="b">
              <a:lnSpc>
                <a:spcPct val="100000"/>
              </a:lnSpc>
              <a:spcBef>
                <a:spcPts val="600"/>
              </a:spcBef>
              <a:spcAft>
                <a:spcPts val="300"/>
              </a:spcAft>
              <a:buClrTx/>
              <a:buSzTx/>
              <a:buFontTx/>
              <a:buNone/>
              <a:tabLst/>
              <a:defRPr/>
            </a:pPr>
            <a:r>
              <a:rPr lang="en-GB" sz="1600" dirty="0">
                <a:latin typeface="Gotham HTF Book" pitchFamily="2" charset="77"/>
                <a:cs typeface="Arial" pitchFamily="34" charset="0"/>
              </a:rPr>
              <a:t>Multi–algo Mining</a:t>
            </a:r>
          </a:p>
        </p:txBody>
      </p:sp>
      <p:sp>
        <p:nvSpPr>
          <p:cNvPr id="53" name="TextBox 52">
            <a:extLst>
              <a:ext uri="{FF2B5EF4-FFF2-40B4-BE49-F238E27FC236}">
                <a16:creationId xmlns:a16="http://schemas.microsoft.com/office/drawing/2014/main" id="{DBCC8D7E-C182-D34C-999B-9C64234F1927}"/>
              </a:ext>
            </a:extLst>
          </p:cNvPr>
          <p:cNvSpPr txBox="1"/>
          <p:nvPr/>
        </p:nvSpPr>
        <p:spPr bwMode="auto">
          <a:xfrm>
            <a:off x="3254899" y="669694"/>
            <a:ext cx="2035690" cy="415353"/>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2000" b="1" dirty="0">
                <a:solidFill>
                  <a:schemeClr val="accent2"/>
                </a:solidFill>
                <a:latin typeface="Gotham HTF Black" pitchFamily="2" charset="77"/>
                <a:cs typeface="Arial" pitchFamily="34" charset="0"/>
              </a:rPr>
              <a:t>proof-of-work</a:t>
            </a:r>
          </a:p>
        </p:txBody>
      </p:sp>
      <p:sp>
        <p:nvSpPr>
          <p:cNvPr id="55" name="Oval 54">
            <a:extLst>
              <a:ext uri="{FF2B5EF4-FFF2-40B4-BE49-F238E27FC236}">
                <a16:creationId xmlns:a16="http://schemas.microsoft.com/office/drawing/2014/main" id="{B04D775E-656D-9A40-B691-8460FDA035A4}"/>
              </a:ext>
            </a:extLst>
          </p:cNvPr>
          <p:cNvSpPr/>
          <p:nvPr/>
        </p:nvSpPr>
        <p:spPr>
          <a:xfrm>
            <a:off x="2727490" y="573559"/>
            <a:ext cx="546077" cy="546077"/>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3200" b="1" dirty="0">
                <a:solidFill>
                  <a:schemeClr val="accent2"/>
                </a:solidFill>
                <a:latin typeface="Gotham HTF Black" pitchFamily="2" charset="77"/>
              </a:rPr>
              <a:t>3x</a:t>
            </a:r>
          </a:p>
        </p:txBody>
      </p:sp>
      <p:sp>
        <p:nvSpPr>
          <p:cNvPr id="56" name="TextBox 55">
            <a:extLst>
              <a:ext uri="{FF2B5EF4-FFF2-40B4-BE49-F238E27FC236}">
                <a16:creationId xmlns:a16="http://schemas.microsoft.com/office/drawing/2014/main" id="{6951FAF9-402C-9D43-BDC8-1CADB1C9A429}"/>
              </a:ext>
            </a:extLst>
          </p:cNvPr>
          <p:cNvSpPr txBox="1"/>
          <p:nvPr/>
        </p:nvSpPr>
        <p:spPr bwMode="auto">
          <a:xfrm>
            <a:off x="2705374" y="1045624"/>
            <a:ext cx="4162536"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latin typeface="Gotham HTF Book" pitchFamily="2" charset="77"/>
                <a:cs typeface="Arial" pitchFamily="34" charset="0"/>
              </a:rPr>
              <a:t>Quantum protection + future-proofing protection against compromised algorithms</a:t>
            </a:r>
          </a:p>
        </p:txBody>
      </p:sp>
      <p:grpSp>
        <p:nvGrpSpPr>
          <p:cNvPr id="59" name="Group 58">
            <a:extLst>
              <a:ext uri="{FF2B5EF4-FFF2-40B4-BE49-F238E27FC236}">
                <a16:creationId xmlns:a16="http://schemas.microsoft.com/office/drawing/2014/main" id="{DF76CFF8-B8BB-624E-B4EB-AB6198C99653}"/>
              </a:ext>
            </a:extLst>
          </p:cNvPr>
          <p:cNvGrpSpPr/>
          <p:nvPr/>
        </p:nvGrpSpPr>
        <p:grpSpPr>
          <a:xfrm>
            <a:off x="395144" y="2253052"/>
            <a:ext cx="3141622" cy="1329327"/>
            <a:chOff x="343384" y="2160364"/>
            <a:chExt cx="2650596" cy="1121557"/>
          </a:xfrm>
        </p:grpSpPr>
        <p:pic>
          <p:nvPicPr>
            <p:cNvPr id="57" name="Graphic 56">
              <a:extLst>
                <a:ext uri="{FF2B5EF4-FFF2-40B4-BE49-F238E27FC236}">
                  <a16:creationId xmlns:a16="http://schemas.microsoft.com/office/drawing/2014/main" id="{3AA260DE-27F5-B24F-A01E-852499E5FE4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5989" b="24997"/>
            <a:stretch/>
          </p:blipFill>
          <p:spPr>
            <a:xfrm>
              <a:off x="343384" y="2276582"/>
              <a:ext cx="2586029" cy="1005339"/>
            </a:xfrm>
            <a:prstGeom prst="rect">
              <a:avLst/>
            </a:prstGeom>
          </p:spPr>
        </p:pic>
        <p:sp>
          <p:nvSpPr>
            <p:cNvPr id="58" name="TextBox 57">
              <a:extLst>
                <a:ext uri="{FF2B5EF4-FFF2-40B4-BE49-F238E27FC236}">
                  <a16:creationId xmlns:a16="http://schemas.microsoft.com/office/drawing/2014/main" id="{191AE899-B7DC-F64C-827B-8E75D162B606}"/>
                </a:ext>
              </a:extLst>
            </p:cNvPr>
            <p:cNvSpPr txBox="1"/>
            <p:nvPr/>
          </p:nvSpPr>
          <p:spPr>
            <a:xfrm>
              <a:off x="1447992" y="2160364"/>
              <a:ext cx="1545988" cy="174394"/>
            </a:xfrm>
            <a:prstGeom prst="rect">
              <a:avLst/>
            </a:prstGeom>
            <a:noFill/>
          </p:spPr>
          <p:txBody>
            <a:bodyPr wrap="none" lIns="0" rtlCol="0" anchor="b">
              <a:noAutofit/>
            </a:bodyPr>
            <a:lstStyle/>
            <a:p>
              <a:pPr algn="r"/>
              <a:r>
                <a:rPr lang="en-US" sz="700" b="1" dirty="0">
                  <a:latin typeface="Gotham HTF Black" pitchFamily="2" charset="77"/>
                </a:rPr>
                <a:t>21M MAXIMUM</a:t>
              </a:r>
              <a:br>
                <a:rPr lang="en-US" sz="700" b="1" dirty="0">
                  <a:latin typeface="Gotham HTF Black" pitchFamily="2" charset="77"/>
                </a:rPr>
              </a:br>
              <a:r>
                <a:rPr lang="en-US" sz="700" b="1" dirty="0">
                  <a:latin typeface="Gotham HTF Black" pitchFamily="2" charset="77"/>
                </a:rPr>
                <a:t>SUPPLY DEC 2140</a:t>
              </a:r>
            </a:p>
          </p:txBody>
        </p:sp>
      </p:grpSp>
      <p:sp>
        <p:nvSpPr>
          <p:cNvPr id="60" name="TextBox 59">
            <a:extLst>
              <a:ext uri="{FF2B5EF4-FFF2-40B4-BE49-F238E27FC236}">
                <a16:creationId xmlns:a16="http://schemas.microsoft.com/office/drawing/2014/main" id="{42BA69CB-2AE1-944F-A753-FD62B1CF79B3}"/>
              </a:ext>
            </a:extLst>
          </p:cNvPr>
          <p:cNvSpPr txBox="1"/>
          <p:nvPr/>
        </p:nvSpPr>
        <p:spPr bwMode="auto">
          <a:xfrm>
            <a:off x="306771" y="3647281"/>
            <a:ext cx="6387328" cy="691606"/>
          </a:xfrm>
          <a:prstGeom prst="rect">
            <a:avLst/>
          </a:prstGeom>
          <a:noFill/>
          <a:ln w="9525">
            <a:noFill/>
            <a:miter lim="800000"/>
            <a:headEnd/>
            <a:tailEnd/>
          </a:ln>
        </p:spPr>
        <p:txBody>
          <a:bodyPr wrap="square" lIns="72000" rtlCol="0" anchor="t" anchorCtr="0">
            <a:noAutofit/>
          </a:bodyPr>
          <a:lstStyle/>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100% backwards compatible </a:t>
            </a:r>
            <a:r>
              <a:rPr lang="en-GB" sz="1400" dirty="0">
                <a:latin typeface="Gotham HTF Book" pitchFamily="2" charset="77"/>
                <a:cs typeface="Arial" pitchFamily="34" charset="0"/>
              </a:rPr>
              <a:t>with BTC.</a:t>
            </a:r>
          </a:p>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4 </a:t>
            </a:r>
            <a:r>
              <a:rPr lang="en-GB" sz="1400" b="1" dirty="0" err="1">
                <a:latin typeface="Gotham HTF" pitchFamily="2" charset="77"/>
                <a:cs typeface="Arial" pitchFamily="34" charset="0"/>
              </a:rPr>
              <a:t>halvings</a:t>
            </a:r>
            <a:r>
              <a:rPr lang="en-GB" sz="1400" b="1" dirty="0">
                <a:latin typeface="Gotham HTF" pitchFamily="2" charset="77"/>
                <a:cs typeface="Arial" pitchFamily="34" charset="0"/>
              </a:rPr>
              <a:t> in 8 years </a:t>
            </a:r>
            <a:r>
              <a:rPr lang="en-GB" sz="1400" dirty="0">
                <a:latin typeface="Gotham HTF Book" pitchFamily="2" charset="77"/>
                <a:cs typeface="Arial" pitchFamily="34" charset="0"/>
              </a:rPr>
              <a:t>– most aggressive of any crypto asset.</a:t>
            </a:r>
          </a:p>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Consider this: </a:t>
            </a:r>
            <a:r>
              <a:rPr lang="en-GB" sz="1400" dirty="0">
                <a:latin typeface="Gotham HTF Book" pitchFamily="2" charset="77"/>
                <a:cs typeface="Arial" pitchFamily="34" charset="0"/>
              </a:rPr>
              <a:t>in 7 years there will only be 210 coins per day created for 8 billion people. Can you afford not to own one?</a:t>
            </a:r>
          </a:p>
        </p:txBody>
      </p:sp>
      <p:pic>
        <p:nvPicPr>
          <p:cNvPr id="63" name="Picture 62">
            <a:extLst>
              <a:ext uri="{FF2B5EF4-FFF2-40B4-BE49-F238E27FC236}">
                <a16:creationId xmlns:a16="http://schemas.microsoft.com/office/drawing/2014/main" id="{6D89F67A-80C7-EE41-9C76-B4F1765C4979}"/>
              </a:ext>
            </a:extLst>
          </p:cNvPr>
          <p:cNvPicPr>
            <a:picLocks noChangeAspect="1"/>
          </p:cNvPicPr>
          <p:nvPr/>
        </p:nvPicPr>
        <p:blipFill>
          <a:blip r:embed="rId4"/>
          <a:stretch>
            <a:fillRect/>
          </a:stretch>
        </p:blipFill>
        <p:spPr>
          <a:xfrm>
            <a:off x="3561907" y="2137784"/>
            <a:ext cx="3065094" cy="1553891"/>
          </a:xfrm>
          <a:prstGeom prst="rect">
            <a:avLst/>
          </a:prstGeom>
        </p:spPr>
      </p:pic>
    </p:spTree>
    <p:extLst>
      <p:ext uri="{BB962C8B-B14F-4D97-AF65-F5344CB8AC3E}">
        <p14:creationId xmlns:p14="http://schemas.microsoft.com/office/powerpoint/2010/main" val="83528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5">
      <a:dk1>
        <a:srgbClr val="000000"/>
      </a:dk1>
      <a:lt1>
        <a:srgbClr val="FFFFFF"/>
      </a:lt1>
      <a:dk2>
        <a:srgbClr val="44546A"/>
      </a:dk2>
      <a:lt2>
        <a:srgbClr val="E7E6E6"/>
      </a:lt2>
      <a:accent1>
        <a:srgbClr val="3048BE"/>
      </a:accent1>
      <a:accent2>
        <a:srgbClr val="D49E4E"/>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Props1.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3.xml><?xml version="1.0" encoding="utf-8"?>
<ds:datastoreItem xmlns:ds="http://schemas.openxmlformats.org/officeDocument/2006/customXml" ds:itemID="{EA520744-49F6-48C5-870D-D28D297F5B56}">
  <ds:schemaRefs>
    <ds:schemaRef ds:uri="http://schemas.microsoft.com/office/2006/metadata/properties"/>
    <ds:schemaRef ds:uri="http://schemas.microsoft.com/office/infopath/2007/PartnerControls"/>
    <ds:schemaRef ds:uri="e58fabb6-9446-4bf5-a05e-fa4e6ef88448"/>
  </ds:schemaRefs>
</ds:datastoreItem>
</file>

<file path=docProps/app.xml><?xml version="1.0" encoding="utf-8"?>
<Properties xmlns="http://schemas.openxmlformats.org/officeDocument/2006/extended-properties" xmlns:vt="http://schemas.openxmlformats.org/officeDocument/2006/docPropsVTypes">
  <Template>Office Theme</Template>
  <TotalTime>29494</TotalTime>
  <Words>361</Words>
  <Application>Microsoft Macintosh PowerPoint</Application>
  <PresentationFormat>Letter Paper (8.5x11 in)</PresentationFormat>
  <Paragraphs>47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Gotham HTF</vt:lpstr>
      <vt:lpstr>Gotham HTF Black</vt:lpstr>
      <vt:lpstr>Gotham HTF Book</vt:lpstr>
      <vt:lpstr>Advent_Internal-Conference-Template_MASTER_V005 ts</vt:lpstr>
      <vt:lpstr>PowerPoint Presentation</vt:lpstr>
      <vt:lpstr>TECHNICAL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474</cp:revision>
  <dcterms:created xsi:type="dcterms:W3CDTF">2018-04-12T15:48:13Z</dcterms:created>
  <dcterms:modified xsi:type="dcterms:W3CDTF">2021-04-24T17:51:14Z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