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322" r:id="rId5"/>
    <p:sldId id="323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5" autoAdjust="0"/>
    <p:restoredTop sz="94284" autoAdjust="0"/>
  </p:normalViewPr>
  <p:slideViewPr>
    <p:cSldViewPr snapToGrid="0">
      <p:cViewPr varScale="1">
        <p:scale>
          <a:sx n="76" d="100"/>
          <a:sy n="76" d="100"/>
        </p:scale>
        <p:origin x="2680" y="216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2/22/21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296862" y="1269354"/>
            <a:ext cx="6264276" cy="143116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696E0-4719-7D4F-BC79-5B0B6030B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A0C57-6070-1E4A-B2EA-240A6AB91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03" b="-2156"/>
          <a:stretch/>
        </p:blipFill>
        <p:spPr>
          <a:xfrm>
            <a:off x="2345310" y="164619"/>
            <a:ext cx="2129658" cy="9350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013CCA9-D4EC-3B48-BE5B-4DDF45180F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6028" r="14231" b="51876"/>
          <a:stretch/>
        </p:blipFill>
        <p:spPr>
          <a:xfrm>
            <a:off x="464311" y="1381166"/>
            <a:ext cx="1578962" cy="117943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12700" stA="30000" endPos="19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32D254-8D25-9543-B034-1F37C22F8B8E}"/>
              </a:ext>
            </a:extLst>
          </p:cNvPr>
          <p:cNvSpPr/>
          <p:nvPr/>
        </p:nvSpPr>
        <p:spPr>
          <a:xfrm>
            <a:off x="2112577" y="1404867"/>
            <a:ext cx="4379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Bitcoin was originally envisioned as a medium of exchange but has evolved into digital gold, functioning almost solely as a store of value.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The potential still exists for a cryptographic store of value, integrated with a usable medium of exchange, but up until now that potential has not been fully realized.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462832" y="2836337"/>
            <a:ext cx="25565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is a novel software implementation of the original Bitcoin Standard, updated to the most recent technologies.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EPIC’s Rust-based Mimblewimble blockchain includes improvements in all of the attributes that will be necessary to foster mass adoption: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4502A61-54CA-F841-B004-4F3AA53673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4716" y="2945248"/>
            <a:ext cx="3294684" cy="12294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B2704E3-99BA-7F41-B114-2AA272BA651D}"/>
              </a:ext>
            </a:extLst>
          </p:cNvPr>
          <p:cNvGrpSpPr/>
          <p:nvPr/>
        </p:nvGrpSpPr>
        <p:grpSpPr>
          <a:xfrm>
            <a:off x="296863" y="4848512"/>
            <a:ext cx="6332538" cy="372443"/>
            <a:chOff x="296863" y="4487206"/>
            <a:chExt cx="6332538" cy="37244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517F149-9EE6-5F4C-9261-42B71F29052B}"/>
                </a:ext>
              </a:extLst>
            </p:cNvPr>
            <p:cNvSpPr/>
            <p:nvPr/>
          </p:nvSpPr>
          <p:spPr>
            <a:xfrm>
              <a:off x="296863" y="448720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46DC8FB-84B3-114F-A426-24F457B66D48}"/>
                </a:ext>
              </a:extLst>
            </p:cNvPr>
            <p:cNvSpPr txBox="1"/>
            <p:nvPr/>
          </p:nvSpPr>
          <p:spPr bwMode="auto">
            <a:xfrm>
              <a:off x="317126" y="4544760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FUNGIBILITY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9E4730-ACE1-C64D-85A1-2D94AC143AE7}"/>
                </a:ext>
              </a:extLst>
            </p:cNvPr>
            <p:cNvSpPr txBox="1"/>
            <p:nvPr/>
          </p:nvSpPr>
          <p:spPr bwMode="auto">
            <a:xfrm>
              <a:off x="1754722" y="4508043"/>
              <a:ext cx="4874679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No tainted coins - featuring protocol-level, mandatory CoinJoin, resetting the ownership history each time coins are spent.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B6EC9-1FCE-084A-AE79-A07C77272DB5}"/>
              </a:ext>
            </a:extLst>
          </p:cNvPr>
          <p:cNvGrpSpPr/>
          <p:nvPr/>
        </p:nvGrpSpPr>
        <p:grpSpPr>
          <a:xfrm>
            <a:off x="296863" y="5280863"/>
            <a:ext cx="6194972" cy="372443"/>
            <a:chOff x="296863" y="4945359"/>
            <a:chExt cx="6194972" cy="37244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7463B08-0CEE-5E43-AEA6-3E599BB9706F}"/>
                </a:ext>
              </a:extLst>
            </p:cNvPr>
            <p:cNvSpPr/>
            <p:nvPr/>
          </p:nvSpPr>
          <p:spPr>
            <a:xfrm>
              <a:off x="296863" y="4945359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92E475-DE95-744B-8010-01DF8F517101}"/>
                </a:ext>
              </a:extLst>
            </p:cNvPr>
            <p:cNvSpPr txBox="1"/>
            <p:nvPr/>
          </p:nvSpPr>
          <p:spPr bwMode="auto">
            <a:xfrm>
              <a:off x="317126" y="5015083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SCALABILITY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804829-89FC-6C4E-9009-305B91DA647C}"/>
                </a:ext>
              </a:extLst>
            </p:cNvPr>
            <p:cNvSpPr txBox="1"/>
            <p:nvPr/>
          </p:nvSpPr>
          <p:spPr bwMode="auto">
            <a:xfrm>
              <a:off x="1754722" y="4965495"/>
              <a:ext cx="4346648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Light, fast, mobile-native protocol allows for a predominantly Layer 1 scaling model.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F87C17-8B1D-DE43-9431-3F175A2D7C0A}"/>
              </a:ext>
            </a:extLst>
          </p:cNvPr>
          <p:cNvGrpSpPr/>
          <p:nvPr/>
        </p:nvGrpSpPr>
        <p:grpSpPr>
          <a:xfrm>
            <a:off x="296863" y="5685918"/>
            <a:ext cx="6264274" cy="400110"/>
            <a:chOff x="296863" y="5385972"/>
            <a:chExt cx="6264274" cy="40011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E636CB1-B812-FA40-B395-640F68F3294C}"/>
                </a:ext>
              </a:extLst>
            </p:cNvPr>
            <p:cNvSpPr/>
            <p:nvPr/>
          </p:nvSpPr>
          <p:spPr>
            <a:xfrm>
              <a:off x="296863" y="5403512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E54F23-F3E7-9842-A615-85A6F9E8332A}"/>
                </a:ext>
              </a:extLst>
            </p:cNvPr>
            <p:cNvSpPr txBox="1"/>
            <p:nvPr/>
          </p:nvSpPr>
          <p:spPr bwMode="auto">
            <a:xfrm>
              <a:off x="317126" y="5385972"/>
              <a:ext cx="25617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CENSORSHIP</a:t>
              </a:r>
              <a:b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</a:b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RESISTANCE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7F1275-5222-AF48-AFBF-B9310965EF6F}"/>
                </a:ext>
              </a:extLst>
            </p:cNvPr>
            <p:cNvSpPr txBox="1"/>
            <p:nvPr/>
          </p:nvSpPr>
          <p:spPr bwMode="auto">
            <a:xfrm>
              <a:off x="1739784" y="5421803"/>
              <a:ext cx="4821353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Transactions cannot be censored based on address or amount as no permanent addresses or externally observable data is stored in the chain.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B11A55-80EC-184D-BEB4-B39E112022FA}"/>
              </a:ext>
            </a:extLst>
          </p:cNvPr>
          <p:cNvGrpSpPr/>
          <p:nvPr/>
        </p:nvGrpSpPr>
        <p:grpSpPr>
          <a:xfrm>
            <a:off x="296863" y="6118640"/>
            <a:ext cx="6264275" cy="416862"/>
            <a:chOff x="296863" y="5861310"/>
            <a:chExt cx="6264275" cy="41686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B1A143B-9B69-344B-91BE-3D3367201EA5}"/>
                </a:ext>
              </a:extLst>
            </p:cNvPr>
            <p:cNvSpPr/>
            <p:nvPr/>
          </p:nvSpPr>
          <p:spPr>
            <a:xfrm>
              <a:off x="296863" y="5878062"/>
              <a:ext cx="6194972" cy="40011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0F8130-F9AC-E646-AB67-BF8766FB0F0F}"/>
                </a:ext>
              </a:extLst>
            </p:cNvPr>
            <p:cNvSpPr txBox="1"/>
            <p:nvPr/>
          </p:nvSpPr>
          <p:spPr bwMode="auto">
            <a:xfrm>
              <a:off x="317126" y="5861310"/>
              <a:ext cx="25617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CENTRALIZATION</a:t>
              </a:r>
              <a:b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</a:b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RESISTANCE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9F4824-187D-C34B-A431-35D6B61C6010}"/>
                </a:ext>
              </a:extLst>
            </p:cNvPr>
            <p:cNvSpPr txBox="1"/>
            <p:nvPr/>
          </p:nvSpPr>
          <p:spPr bwMode="auto">
            <a:xfrm>
              <a:off x="1739784" y="5905965"/>
              <a:ext cx="4821354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Mined on ordinary home computers, using CPUs from AMD and Intel, along with GPUs from AMD and Nvidia – leveling the playing field for small-scale miners.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70FAD-D8FF-6B43-94A7-F97A23DEFBBE}"/>
              </a:ext>
            </a:extLst>
          </p:cNvPr>
          <p:cNvGrpSpPr/>
          <p:nvPr/>
        </p:nvGrpSpPr>
        <p:grpSpPr>
          <a:xfrm>
            <a:off x="296863" y="6561290"/>
            <a:ext cx="6194972" cy="406217"/>
            <a:chOff x="296863" y="6330107"/>
            <a:chExt cx="6194972" cy="40621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5D111FE-9174-944B-977B-CE0A0A68146C}"/>
                </a:ext>
              </a:extLst>
            </p:cNvPr>
            <p:cNvSpPr/>
            <p:nvPr/>
          </p:nvSpPr>
          <p:spPr>
            <a:xfrm>
              <a:off x="296863" y="6363881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9F8B840-BE57-834C-B132-DE02DCDA31B3}"/>
                </a:ext>
              </a:extLst>
            </p:cNvPr>
            <p:cNvSpPr txBox="1"/>
            <p:nvPr/>
          </p:nvSpPr>
          <p:spPr bwMode="auto">
            <a:xfrm>
              <a:off x="317126" y="6330107"/>
              <a:ext cx="25617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REGULATORY</a:t>
              </a:r>
              <a:b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</a:b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COMPATIBILITY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396580-5843-3741-B7B9-8977448DF958}"/>
                </a:ext>
              </a:extLst>
            </p:cNvPr>
            <p:cNvSpPr txBox="1"/>
            <p:nvPr/>
          </p:nvSpPr>
          <p:spPr bwMode="auto">
            <a:xfrm>
              <a:off x="1754722" y="6379713"/>
              <a:ext cx="4714986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Users interact directly with the blockchain - no custodial intermediary or third party trusted node required.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1F756D-AB0A-7C4E-86D1-0F3AC94F8DAA}"/>
              </a:ext>
            </a:extLst>
          </p:cNvPr>
          <p:cNvGrpSpPr/>
          <p:nvPr/>
        </p:nvGrpSpPr>
        <p:grpSpPr>
          <a:xfrm>
            <a:off x="296863" y="7041060"/>
            <a:ext cx="6194972" cy="372443"/>
            <a:chOff x="296863" y="6822036"/>
            <a:chExt cx="6194972" cy="37244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42D0BD5-5450-5F46-A2B6-38D0F21657C7}"/>
                </a:ext>
              </a:extLst>
            </p:cNvPr>
            <p:cNvSpPr/>
            <p:nvPr/>
          </p:nvSpPr>
          <p:spPr>
            <a:xfrm>
              <a:off x="296863" y="682203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1BEA05-6E94-0F41-AF7B-46ABEB303C1A}"/>
                </a:ext>
              </a:extLst>
            </p:cNvPr>
            <p:cNvSpPr txBox="1"/>
            <p:nvPr/>
          </p:nvSpPr>
          <p:spPr bwMode="auto">
            <a:xfrm>
              <a:off x="317126" y="6877374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ACCESSIBILITY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748C26-4A36-8446-AA9A-DA872E4253FF}"/>
                </a:ext>
              </a:extLst>
            </p:cNvPr>
            <p:cNvSpPr txBox="1"/>
            <p:nvPr/>
          </p:nvSpPr>
          <p:spPr bwMode="auto">
            <a:xfrm>
              <a:off x="1754722" y="6840062"/>
              <a:ext cx="4714986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Anyone can mine on an ordinary home computer, or even (soon) on a mobile device – enormous potential for unbanked users in developing economies.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2A7427-1C80-A64F-A15F-74F4E24070B3}"/>
              </a:ext>
            </a:extLst>
          </p:cNvPr>
          <p:cNvGrpSpPr/>
          <p:nvPr/>
        </p:nvGrpSpPr>
        <p:grpSpPr>
          <a:xfrm>
            <a:off x="354333" y="7592872"/>
            <a:ext cx="6206805" cy="1169551"/>
            <a:chOff x="380834" y="7268931"/>
            <a:chExt cx="9236293" cy="17403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D963B0-CD3C-DE47-BF7E-79136D8C01B0}"/>
                </a:ext>
              </a:extLst>
            </p:cNvPr>
            <p:cNvSpPr txBox="1"/>
            <p:nvPr/>
          </p:nvSpPr>
          <p:spPr>
            <a:xfrm>
              <a:off x="548132" y="8238645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ICO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6E188B-3B0A-BE47-A82E-23F8C6D66A0D}"/>
                </a:ext>
              </a:extLst>
            </p:cNvPr>
            <p:cNvSpPr txBox="1"/>
            <p:nvPr/>
          </p:nvSpPr>
          <p:spPr>
            <a:xfrm>
              <a:off x="1652677" y="8253426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PREMINE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DC103A-AC54-9C4E-BD42-67D5B64128E3}"/>
                </a:ext>
              </a:extLst>
            </p:cNvPr>
            <p:cNvSpPr txBox="1"/>
            <p:nvPr/>
          </p:nvSpPr>
          <p:spPr>
            <a:xfrm>
              <a:off x="2774651" y="8255334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VC’s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5C5B5-FA51-2648-9714-90DC98AEE9C6}"/>
                </a:ext>
              </a:extLst>
            </p:cNvPr>
            <p:cNvSpPr txBox="1"/>
            <p:nvPr/>
          </p:nvSpPr>
          <p:spPr>
            <a:xfrm>
              <a:off x="3909596" y="8258373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COMPANY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3CB4CA-5A4D-9C45-B829-0444E7E83FD9}"/>
                </a:ext>
              </a:extLst>
            </p:cNvPr>
            <p:cNvGrpSpPr/>
            <p:nvPr/>
          </p:nvGrpSpPr>
          <p:grpSpPr>
            <a:xfrm>
              <a:off x="1502372" y="7371537"/>
              <a:ext cx="941519" cy="758559"/>
              <a:chOff x="1566465" y="5351740"/>
              <a:chExt cx="941519" cy="758559"/>
            </a:xfrm>
          </p:grpSpPr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3702E9E7-D558-664D-BA04-73DF49B7B4DE}"/>
                  </a:ext>
                </a:extLst>
              </p:cNvPr>
              <p:cNvSpPr/>
              <p:nvPr/>
            </p:nvSpPr>
            <p:spPr>
              <a:xfrm rot="9000000">
                <a:off x="1566465" y="5351740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4B86D999-239A-CB4F-A62C-9E40EADB3FED}"/>
                  </a:ext>
                </a:extLst>
              </p:cNvPr>
              <p:cNvSpPr/>
              <p:nvPr/>
            </p:nvSpPr>
            <p:spPr>
              <a:xfrm rot="9000000">
                <a:off x="1670702" y="5434846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B7B9A4EE-DB43-7F4E-B2F9-5C660E754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37543" y="5519219"/>
                <a:ext cx="418233" cy="39087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8C97CD6-98F9-1745-A17F-243CBA36473A}"/>
                </a:ext>
              </a:extLst>
            </p:cNvPr>
            <p:cNvGrpSpPr/>
            <p:nvPr/>
          </p:nvGrpSpPr>
          <p:grpSpPr>
            <a:xfrm>
              <a:off x="3745450" y="7374819"/>
              <a:ext cx="941519" cy="758559"/>
              <a:chOff x="3517801" y="5355022"/>
              <a:chExt cx="941519" cy="758559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67C79F3F-6019-AA46-957C-F7DD599FAF8E}"/>
                  </a:ext>
                </a:extLst>
              </p:cNvPr>
              <p:cNvSpPr/>
              <p:nvPr/>
            </p:nvSpPr>
            <p:spPr>
              <a:xfrm rot="9000000">
                <a:off x="3517801" y="5355022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3C3FEACC-F988-9349-8EBB-CCB88776D34D}"/>
                  </a:ext>
                </a:extLst>
              </p:cNvPr>
              <p:cNvSpPr/>
              <p:nvPr/>
            </p:nvSpPr>
            <p:spPr>
              <a:xfrm rot="9000000">
                <a:off x="3622509" y="5437414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1A4742FF-343C-2440-8CEF-F2FFE232F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79902" y="5524499"/>
                <a:ext cx="404554" cy="37808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700EDC-7554-844F-9F4C-535C7B4728EE}"/>
                </a:ext>
              </a:extLst>
            </p:cNvPr>
            <p:cNvGrpSpPr/>
            <p:nvPr/>
          </p:nvGrpSpPr>
          <p:grpSpPr>
            <a:xfrm>
              <a:off x="380834" y="7366213"/>
              <a:ext cx="941519" cy="758559"/>
              <a:chOff x="590796" y="5346416"/>
              <a:chExt cx="941519" cy="758559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2A465B78-2187-594D-B39D-6A02B6361E64}"/>
                  </a:ext>
                </a:extLst>
              </p:cNvPr>
              <p:cNvSpPr/>
              <p:nvPr/>
            </p:nvSpPr>
            <p:spPr>
              <a:xfrm rot="9000000">
                <a:off x="590796" y="5346416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10B38B8C-8A72-9549-8349-7DCD9A0EF34F}"/>
                  </a:ext>
                </a:extLst>
              </p:cNvPr>
              <p:cNvSpPr/>
              <p:nvPr/>
            </p:nvSpPr>
            <p:spPr>
              <a:xfrm rot="9000000">
                <a:off x="694798" y="5430679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B7A9B12E-64CD-9344-8C37-8DB72106A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35142" y="5519209"/>
                <a:ext cx="395075" cy="36923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CB2FD46-2BA5-644F-8945-4A9AC4B312F0}"/>
                </a:ext>
              </a:extLst>
            </p:cNvPr>
            <p:cNvGrpSpPr/>
            <p:nvPr/>
          </p:nvGrpSpPr>
          <p:grpSpPr>
            <a:xfrm>
              <a:off x="2623911" y="7369495"/>
              <a:ext cx="941519" cy="758559"/>
              <a:chOff x="2542133" y="5349698"/>
              <a:chExt cx="941519" cy="758559"/>
            </a:xfrm>
          </p:grpSpPr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B5846D9B-264B-1D4A-8FD9-566B92AA4F40}"/>
                  </a:ext>
                </a:extLst>
              </p:cNvPr>
              <p:cNvSpPr/>
              <p:nvPr/>
            </p:nvSpPr>
            <p:spPr>
              <a:xfrm rot="9000000">
                <a:off x="2542133" y="5349698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E47ADEB3-D894-8249-A672-52937187E118}"/>
                  </a:ext>
                </a:extLst>
              </p:cNvPr>
              <p:cNvSpPr/>
              <p:nvPr/>
            </p:nvSpPr>
            <p:spPr>
              <a:xfrm rot="9000000">
                <a:off x="2646605" y="5433248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AC4FAE56-2C72-7947-99D0-E2C51E8E1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752921" y="5479336"/>
                <a:ext cx="526376" cy="491943"/>
              </a:xfrm>
              <a:prstGeom prst="rect">
                <a:avLst/>
              </a:prstGeom>
            </p:spPr>
          </p:pic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69C51B-0255-374B-A5D4-786C2D5621AB}"/>
                </a:ext>
              </a:extLst>
            </p:cNvPr>
            <p:cNvSpPr/>
            <p:nvPr/>
          </p:nvSpPr>
          <p:spPr>
            <a:xfrm>
              <a:off x="5238183" y="7268931"/>
              <a:ext cx="4378944" cy="1740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Epic Cash is Howey compliant, designed to attain a score of "1” by the Crypto Rating Council.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Epic Cash is 100% proof-of-work mined, with no special nodes.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91D0F7-0C7E-CD4D-B927-F529EEC0CC4C}"/>
              </a:ext>
            </a:extLst>
          </p:cNvPr>
          <p:cNvGrpSpPr/>
          <p:nvPr/>
        </p:nvGrpSpPr>
        <p:grpSpPr>
          <a:xfrm>
            <a:off x="296863" y="4408925"/>
            <a:ext cx="6332538" cy="372443"/>
            <a:chOff x="296863" y="4112790"/>
            <a:chExt cx="6332538" cy="3724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F513FC-53BC-8D41-8783-DDBCD218A642}"/>
                </a:ext>
              </a:extLst>
            </p:cNvPr>
            <p:cNvSpPr/>
            <p:nvPr/>
          </p:nvSpPr>
          <p:spPr>
            <a:xfrm>
              <a:off x="296863" y="4112790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3F34F0-AB6B-754E-9E0D-EABEEFAC3114}"/>
                </a:ext>
              </a:extLst>
            </p:cNvPr>
            <p:cNvSpPr txBox="1"/>
            <p:nvPr/>
          </p:nvSpPr>
          <p:spPr bwMode="auto">
            <a:xfrm>
              <a:off x="317126" y="4170344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SCARCITY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95A8C-C97E-3842-AF8F-06E4CD98F695}"/>
                </a:ext>
              </a:extLst>
            </p:cNvPr>
            <p:cNvSpPr txBox="1"/>
            <p:nvPr/>
          </p:nvSpPr>
          <p:spPr bwMode="auto">
            <a:xfrm>
              <a:off x="1754722" y="4133627"/>
              <a:ext cx="4874679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A maximum supply of 21 PoW mined coins with an accelerated emissions schedule to match BTC’s supply by May 2028.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3D5B430-2331-DB45-8C7D-4403D35FFA8F}"/>
              </a:ext>
            </a:extLst>
          </p:cNvPr>
          <p:cNvSpPr/>
          <p:nvPr/>
        </p:nvSpPr>
        <p:spPr>
          <a:xfrm>
            <a:off x="296862" y="1283177"/>
            <a:ext cx="6264276" cy="168327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B2CC14-621A-1041-B880-A30D97D4EBE8}"/>
              </a:ext>
            </a:extLst>
          </p:cNvPr>
          <p:cNvSpPr/>
          <p:nvPr/>
        </p:nvSpPr>
        <p:spPr>
          <a:xfrm>
            <a:off x="3675440" y="1392311"/>
            <a:ext cx="26527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While EPIC functions as a cryptographic store of value, its paired stablecoin, EUSD, functions as a medium of exchange.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The ECR token provides governance for the Epicenter ecosystem and provides a backstop for the EUSD exchange rate.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0B99C-8D39-A246-98B8-644A971CE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565E0-D8C4-204F-BA79-B5EAB6B42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9086" y="193033"/>
            <a:ext cx="1419828" cy="99388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A0792B5-BEB9-D642-968C-FD329DE6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1" y="1612998"/>
            <a:ext cx="2581535" cy="119048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434F3E6-E11F-E24B-9489-88450A06D2DA}"/>
              </a:ext>
            </a:extLst>
          </p:cNvPr>
          <p:cNvSpPr txBox="1"/>
          <p:nvPr/>
        </p:nvSpPr>
        <p:spPr bwMode="auto">
          <a:xfrm>
            <a:off x="3665647" y="3136092"/>
            <a:ext cx="2024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169"/>
              </a:spcAft>
            </a:pPr>
            <a:r>
              <a:rPr lang="en-US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worth of Epic Cash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31D10B-549C-544C-AF7D-1D29F56B971E}"/>
              </a:ext>
            </a:extLst>
          </p:cNvPr>
          <p:cNvSpPr/>
          <p:nvPr/>
        </p:nvSpPr>
        <p:spPr>
          <a:xfrm>
            <a:off x="1097513" y="2991665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1 EUSD = $1 </a:t>
            </a:r>
            <a:endParaRPr lang="en-US" sz="3200" b="1" dirty="0">
              <a:latin typeface="Gotham HTF Black" pitchFamily="2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19E6C7-411A-2C49-82FC-D24FAFA9DF06}"/>
              </a:ext>
            </a:extLst>
          </p:cNvPr>
          <p:cNvSpPr/>
          <p:nvPr/>
        </p:nvSpPr>
        <p:spPr>
          <a:xfrm>
            <a:off x="296863" y="3618434"/>
            <a:ext cx="62642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 is an ERC20 token, implemented through smart contracts on the Ethereum blockchain.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An EUSD holder is always guaranteed $1 worth of EPIC, regardless of the current print.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1BCCD7-755E-1549-AC9B-0EE1D40EDBDE}"/>
              </a:ext>
            </a:extLst>
          </p:cNvPr>
          <p:cNvSpPr/>
          <p:nvPr/>
        </p:nvSpPr>
        <p:spPr>
          <a:xfrm>
            <a:off x="253321" y="7854148"/>
            <a:ext cx="6364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With EPIC / ECR / EUSD  as the core, DeFi applications are easily layered on top. Several are already under development, with multiple releases scheduled for the coming quarters. </a:t>
            </a:r>
          </a:p>
        </p:txBody>
      </p: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id="{F423C255-D50F-CD40-8A6C-A7FEEEA2F5AE}"/>
              </a:ext>
            </a:extLst>
          </p:cNvPr>
          <p:cNvSpPr txBox="1">
            <a:spLocks/>
          </p:cNvSpPr>
          <p:nvPr/>
        </p:nvSpPr>
        <p:spPr>
          <a:xfrm>
            <a:off x="258814" y="853156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59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Epic Epicenter </a:t>
            </a:r>
            <a:r>
              <a:rPr lang="en-US"/>
              <a:t>info v1.4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B05A09-AD84-F24D-8F8D-F880181DBFF2}"/>
              </a:ext>
            </a:extLst>
          </p:cNvPr>
          <p:cNvSpPr/>
          <p:nvPr/>
        </p:nvSpPr>
        <p:spPr>
          <a:xfrm>
            <a:off x="1" y="4481041"/>
            <a:ext cx="6857999" cy="3190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0C592C-149F-FF44-9A41-7398680B1C56}"/>
              </a:ext>
            </a:extLst>
          </p:cNvPr>
          <p:cNvSpPr/>
          <p:nvPr/>
        </p:nvSpPr>
        <p:spPr>
          <a:xfrm>
            <a:off x="296862" y="6651445"/>
            <a:ext cx="6274695" cy="7161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2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rgbClr val="D79E4D"/>
                </a:solidFill>
                <a:latin typeface="Gotham HTF Black" pitchFamily="2" charset="77"/>
              </a:rPr>
              <a:t>Supported by Epicenter Equity Corp, </a:t>
            </a:r>
            <a:r>
              <a:rPr lang="en-US" sz="1000" dirty="0">
                <a:solidFill>
                  <a:schemeClr val="bg1"/>
                </a:solidFill>
                <a:latin typeface="Gotham HTF Book" pitchFamily="2" charset="77"/>
              </a:rPr>
              <a:t>a privately held, for-profit organization that facilitates EUSD/USD conversion through</a:t>
            </a:r>
            <a:r>
              <a:rPr lang="en-GB" sz="1000" dirty="0">
                <a:latin typeface="Gotham HTF Book" pitchFamily="2" charset="77"/>
              </a:rPr>
              <a:t> capital and liquidity provisioning in unison with partners.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2DEA91-C61C-B94D-9C46-4B26E8AC89BA}"/>
              </a:ext>
            </a:extLst>
          </p:cNvPr>
          <p:cNvSpPr/>
          <p:nvPr/>
        </p:nvSpPr>
        <p:spPr>
          <a:xfrm>
            <a:off x="249691" y="4658547"/>
            <a:ext cx="6367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Gotham HTF Book" pitchFamily="2" charset="77"/>
              </a:rPr>
              <a:t>Epicenter consists of 3 composable components: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28CAA36-5D23-9D48-BD20-6507D862B254}"/>
              </a:ext>
            </a:extLst>
          </p:cNvPr>
          <p:cNvSpPr/>
          <p:nvPr/>
        </p:nvSpPr>
        <p:spPr>
          <a:xfrm>
            <a:off x="274682" y="6119943"/>
            <a:ext cx="147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A store of value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12CF2CC-21EF-3D48-AC5B-EBDFDD917067}"/>
              </a:ext>
            </a:extLst>
          </p:cNvPr>
          <p:cNvSpPr/>
          <p:nvPr/>
        </p:nvSpPr>
        <p:spPr>
          <a:xfrm>
            <a:off x="1763921" y="6119943"/>
            <a:ext cx="1727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Ecosystem utility governance 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38D422-6EF4-564C-8DBD-D959AE3CE99C}"/>
              </a:ext>
            </a:extLst>
          </p:cNvPr>
          <p:cNvSpPr/>
          <p:nvPr/>
        </p:nvSpPr>
        <p:spPr>
          <a:xfrm>
            <a:off x="3492507" y="6123426"/>
            <a:ext cx="14707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Algorithmically</a:t>
            </a:r>
            <a:b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</a:b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soft-pegged to</a:t>
            </a:r>
            <a:b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</a:b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the US dollar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75A489A5-ECD7-C543-8C46-B71A640F2406}"/>
              </a:ext>
            </a:extLst>
          </p:cNvPr>
          <p:cNvSpPr/>
          <p:nvPr/>
        </p:nvSpPr>
        <p:spPr>
          <a:xfrm rot="5400000">
            <a:off x="399330" y="6768658"/>
            <a:ext cx="550423" cy="494542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38944287-FBA4-D546-9747-239C517C43E6}"/>
              </a:ext>
            </a:extLst>
          </p:cNvPr>
          <p:cNvSpPr/>
          <p:nvPr/>
        </p:nvSpPr>
        <p:spPr>
          <a:xfrm rot="5400000">
            <a:off x="468173" y="6836530"/>
            <a:ext cx="410005" cy="368380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1BC09813-9F68-7947-97FC-BA73D71020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6"/>
          <a:stretch/>
        </p:blipFill>
        <p:spPr>
          <a:xfrm>
            <a:off x="513985" y="6947239"/>
            <a:ext cx="327639" cy="152338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AD671CE1-9887-A943-80A0-0AC23FBC747F}"/>
              </a:ext>
            </a:extLst>
          </p:cNvPr>
          <p:cNvSpPr/>
          <p:nvPr/>
        </p:nvSpPr>
        <p:spPr>
          <a:xfrm>
            <a:off x="29686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1. EPIC CASH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PoW mimblewimble coin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7E881D4-0E9A-9A4B-9B89-E26CD8B724CE}"/>
              </a:ext>
            </a:extLst>
          </p:cNvPr>
          <p:cNvSpPr/>
          <p:nvPr/>
        </p:nvSpPr>
        <p:spPr>
          <a:xfrm>
            <a:off x="190212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2. ECR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token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393B10-EC8C-8148-AC93-823D28331D36}"/>
              </a:ext>
            </a:extLst>
          </p:cNvPr>
          <p:cNvSpPr/>
          <p:nvPr/>
        </p:nvSpPr>
        <p:spPr>
          <a:xfrm>
            <a:off x="350738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3. EUSD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token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9C81C70-CA8A-A547-8223-CC5A79114DF7}"/>
              </a:ext>
            </a:extLst>
          </p:cNvPr>
          <p:cNvSpPr/>
          <p:nvPr/>
        </p:nvSpPr>
        <p:spPr>
          <a:xfrm>
            <a:off x="5112643" y="5266464"/>
            <a:ext cx="1458914" cy="835225"/>
          </a:xfrm>
          <a:prstGeom prst="rect">
            <a:avLst/>
          </a:prstGeom>
          <a:solidFill>
            <a:srgbClr val="D79E4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Gotham HTF Black" pitchFamily="2" charset="77"/>
              </a:rPr>
              <a:t>GROWTH:</a:t>
            </a:r>
            <a:b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GB" sz="900" dirty="0">
                <a:solidFill>
                  <a:schemeClr val="bg1"/>
                </a:solidFill>
                <a:latin typeface="Gotham HTF Book" pitchFamily="2" charset="77"/>
              </a:rPr>
              <a:t>New dApp assets planned for release to drive DeFi utility</a:t>
            </a:r>
            <a:br>
              <a:rPr lang="en-GB" sz="900" dirty="0">
                <a:solidFill>
                  <a:schemeClr val="bg1"/>
                </a:solidFill>
                <a:latin typeface="Gotham HTF Book" pitchFamily="2" charset="77"/>
              </a:rPr>
            </a:br>
            <a:r>
              <a:rPr lang="en-GB" sz="900" dirty="0">
                <a:solidFill>
                  <a:schemeClr val="bg1"/>
                </a:solidFill>
                <a:latin typeface="Gotham HTF Book" pitchFamily="2" charset="77"/>
              </a:rPr>
              <a:t>and users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12C89FC-EBC6-D149-878A-BEB3EB16EA41}"/>
              </a:ext>
            </a:extLst>
          </p:cNvPr>
          <p:cNvGrpSpPr/>
          <p:nvPr/>
        </p:nvGrpSpPr>
        <p:grpSpPr>
          <a:xfrm>
            <a:off x="3969159" y="5135213"/>
            <a:ext cx="535260" cy="550423"/>
            <a:chOff x="4637841" y="468313"/>
            <a:chExt cx="1322539" cy="1360004"/>
          </a:xfrm>
        </p:grpSpPr>
        <p:sp>
          <p:nvSpPr>
            <p:cNvPr id="112" name="Hexagon 111">
              <a:extLst>
                <a:ext uri="{FF2B5EF4-FFF2-40B4-BE49-F238E27FC236}">
                  <a16:creationId xmlns:a16="http://schemas.microsoft.com/office/drawing/2014/main" id="{6FFAE3BF-AD1A-EA4C-A140-0DE6F6CF125D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3" name="Hexagon 112">
              <a:extLst>
                <a:ext uri="{FF2B5EF4-FFF2-40B4-BE49-F238E27FC236}">
                  <a16:creationId xmlns:a16="http://schemas.microsoft.com/office/drawing/2014/main" id="{3F56F295-5390-A743-8F5F-81BD193F4B54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itle 1">
              <a:extLst>
                <a:ext uri="{FF2B5EF4-FFF2-40B4-BE49-F238E27FC236}">
                  <a16:creationId xmlns:a16="http://schemas.microsoft.com/office/drawing/2014/main" id="{A1E10456-D06D-7443-81FF-8DC12DC77785}"/>
                </a:ext>
              </a:extLst>
            </p:cNvPr>
            <p:cNvSpPr txBox="1">
              <a:spLocks/>
            </p:cNvSpPr>
            <p:nvPr/>
          </p:nvSpPr>
          <p:spPr>
            <a:xfrm>
              <a:off x="4637841" y="950373"/>
              <a:ext cx="1322539" cy="411013"/>
            </a:xfrm>
            <a:prstGeom prst="rect">
              <a:avLst/>
            </a:prstGeom>
            <a:noFill/>
          </p:spPr>
          <p:txBody>
            <a:bodyPr vert="horz" lIns="72000" tIns="54000" rIns="72000" bIns="36000" rtlCol="0" anchor="ctr" anchorCtr="0">
              <a:noAutofit/>
            </a:bodyPr>
            <a:lstStyle>
              <a:lvl1pPr algn="l" defTabSz="51435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18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GB" sz="900" dirty="0">
                  <a:solidFill>
                    <a:schemeClr val="bg1"/>
                  </a:solidFill>
                </a:rPr>
                <a:t>EUSD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36F606-7D8D-9245-B75B-C34A56D5EDED}"/>
              </a:ext>
            </a:extLst>
          </p:cNvPr>
          <p:cNvGrpSpPr/>
          <p:nvPr/>
        </p:nvGrpSpPr>
        <p:grpSpPr>
          <a:xfrm>
            <a:off x="2347540" y="5135213"/>
            <a:ext cx="611966" cy="550423"/>
            <a:chOff x="3712886" y="4490121"/>
            <a:chExt cx="1206958" cy="1085580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B4D91615-7218-814F-953C-C534EF8C570F}"/>
                </a:ext>
              </a:extLst>
            </p:cNvPr>
            <p:cNvSpPr/>
            <p:nvPr/>
          </p:nvSpPr>
          <p:spPr>
            <a:xfrm rot="5400000">
              <a:off x="3758076" y="4545227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1C47B378-8BB8-8846-9948-64D08FE0E6DC}"/>
                </a:ext>
              </a:extLst>
            </p:cNvPr>
            <p:cNvSpPr/>
            <p:nvPr/>
          </p:nvSpPr>
          <p:spPr>
            <a:xfrm rot="5400000">
              <a:off x="3896546" y="4684134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8" name="Title 1">
              <a:extLst>
                <a:ext uri="{FF2B5EF4-FFF2-40B4-BE49-F238E27FC236}">
                  <a16:creationId xmlns:a16="http://schemas.microsoft.com/office/drawing/2014/main" id="{A03462D3-8EA7-2E4C-8FF0-35580C6BC843}"/>
                </a:ext>
              </a:extLst>
            </p:cNvPr>
            <p:cNvSpPr txBox="1">
              <a:spLocks/>
            </p:cNvSpPr>
            <p:nvPr/>
          </p:nvSpPr>
          <p:spPr>
            <a:xfrm>
              <a:off x="3712886" y="4857993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ECR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FBF46B8-A3CA-6747-897C-BF97E3904112}"/>
              </a:ext>
            </a:extLst>
          </p:cNvPr>
          <p:cNvGrpSpPr/>
          <p:nvPr/>
        </p:nvGrpSpPr>
        <p:grpSpPr>
          <a:xfrm>
            <a:off x="719292" y="5135213"/>
            <a:ext cx="611966" cy="550423"/>
            <a:chOff x="848119" y="3817970"/>
            <a:chExt cx="1206958" cy="1085580"/>
          </a:xfrm>
        </p:grpSpPr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EDFC27A4-6EB5-D44E-AA2D-E4FD58F22188}"/>
                </a:ext>
              </a:extLst>
            </p:cNvPr>
            <p:cNvSpPr/>
            <p:nvPr/>
          </p:nvSpPr>
          <p:spPr>
            <a:xfrm rot="5400000">
              <a:off x="905327" y="3873076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DA9869D6-3888-8D4C-AD40-302356A0198F}"/>
                </a:ext>
              </a:extLst>
            </p:cNvPr>
            <p:cNvSpPr/>
            <p:nvPr/>
          </p:nvSpPr>
          <p:spPr>
            <a:xfrm rot="5400000">
              <a:off x="1041103" y="4006938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2" name="Title 1">
              <a:extLst>
                <a:ext uri="{FF2B5EF4-FFF2-40B4-BE49-F238E27FC236}">
                  <a16:creationId xmlns:a16="http://schemas.microsoft.com/office/drawing/2014/main" id="{C2997A27-7B23-5248-8556-4F9F37953A7D}"/>
                </a:ext>
              </a:extLst>
            </p:cNvPr>
            <p:cNvSpPr txBox="1">
              <a:spLocks/>
            </p:cNvSpPr>
            <p:nvPr/>
          </p:nvSpPr>
          <p:spPr>
            <a:xfrm>
              <a:off x="848119" y="4189268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/>
                <a:t>EPIC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6F59EF-FBAB-774B-B502-0141E9C77CF5}"/>
              </a:ext>
            </a:extLst>
          </p:cNvPr>
          <p:cNvSpPr txBox="1"/>
          <p:nvPr/>
        </p:nvSpPr>
        <p:spPr bwMode="auto">
          <a:xfrm>
            <a:off x="373293" y="1317088"/>
            <a:ext cx="146546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050" b="1" dirty="0">
                <a:solidFill>
                  <a:schemeClr val="accent2"/>
                </a:solidFill>
                <a:latin typeface="Gotham HTF Black" pitchFamily="2" charset="77"/>
              </a:rPr>
              <a:t>EXTER’S PYRAMID</a:t>
            </a:r>
          </a:p>
        </p:txBody>
      </p:sp>
    </p:spTree>
    <p:extLst>
      <p:ext uri="{BB962C8B-B14F-4D97-AF65-F5344CB8AC3E}">
        <p14:creationId xmlns:p14="http://schemas.microsoft.com/office/powerpoint/2010/main" val="9908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36273</TotalTime>
  <Words>521</Words>
  <Application>Microsoft Macintosh PowerPoint</Application>
  <PresentationFormat>Letter Paper (8.5x11 in)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Advent_Internal-Conference-Template_MASTER_V005 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531</cp:revision>
  <dcterms:created xsi:type="dcterms:W3CDTF">2018-04-12T15:48:13Z</dcterms:created>
  <dcterms:modified xsi:type="dcterms:W3CDTF">2021-02-22T16:58:15Z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