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pitchFamily="2" charset="77"/>
      <p:regular r:id="rId7"/>
      <p:bold r:id="rId8"/>
    </p:embeddedFont>
    <p:embeddedFont>
      <p:font typeface="Gotham HTF Book" pitchFamily="2" charset="77"/>
      <p:regular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73" d="100"/>
          <a:sy n="173" d="100"/>
        </p:scale>
        <p:origin x="1024" y="240"/>
      </p:cViewPr>
      <p:guideLst>
        <p:guide orient="horz" pos="285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A5DFCF7-4E3F-CB4B-93EA-6E0E77CA12AC}"/>
              </a:ext>
            </a:extLst>
          </p:cNvPr>
          <p:cNvGrpSpPr/>
          <p:nvPr/>
        </p:nvGrpSpPr>
        <p:grpSpPr>
          <a:xfrm>
            <a:off x="-7348" y="-28554"/>
            <a:ext cx="6880039" cy="9206982"/>
            <a:chOff x="-7348" y="-28554"/>
            <a:chExt cx="6880039" cy="920698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523AC61-03B2-A047-8A10-45E2FF4F63A6}"/>
                </a:ext>
              </a:extLst>
            </p:cNvPr>
            <p:cNvSpPr/>
            <p:nvPr/>
          </p:nvSpPr>
          <p:spPr>
            <a:xfrm>
              <a:off x="3581224" y="5527109"/>
              <a:ext cx="1294460" cy="129446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C89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BEEBDC-C0A1-7C41-B06E-816E8E44C07D}"/>
                </a:ext>
              </a:extLst>
            </p:cNvPr>
            <p:cNvGrpSpPr/>
            <p:nvPr/>
          </p:nvGrpSpPr>
          <p:grpSpPr>
            <a:xfrm>
              <a:off x="-7348" y="-28554"/>
              <a:ext cx="6880039" cy="9206982"/>
              <a:chOff x="-7348" y="-28554"/>
              <a:chExt cx="6880039" cy="92069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078E9B-FA31-7F4A-ADDB-7B4AA801B718}"/>
                  </a:ext>
                </a:extLst>
              </p:cNvPr>
              <p:cNvSpPr/>
              <p:nvPr/>
            </p:nvSpPr>
            <p:spPr>
              <a:xfrm>
                <a:off x="0" y="1436717"/>
                <a:ext cx="1560369" cy="753546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FEF482-B4B8-934B-B2EE-4709066F5780}"/>
                  </a:ext>
                </a:extLst>
              </p:cNvPr>
              <p:cNvSpPr/>
              <p:nvPr/>
            </p:nvSpPr>
            <p:spPr>
              <a:xfrm>
                <a:off x="0" y="-28554"/>
                <a:ext cx="6858000" cy="142863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09B496A-71E1-A14A-BFF4-0097DA381F82}"/>
                  </a:ext>
                </a:extLst>
              </p:cNvPr>
              <p:cNvGrpSpPr/>
              <p:nvPr/>
            </p:nvGrpSpPr>
            <p:grpSpPr>
              <a:xfrm>
                <a:off x="1560369" y="582469"/>
                <a:ext cx="5304976" cy="8452544"/>
                <a:chOff x="0" y="582469"/>
                <a:chExt cx="6865345" cy="845254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8CBFC90-BFF0-934A-A652-80BBC66A0877}"/>
                    </a:ext>
                  </a:extLst>
                </p:cNvPr>
                <p:cNvGrpSpPr/>
                <p:nvPr/>
              </p:nvGrpSpPr>
              <p:grpSpPr>
                <a:xfrm>
                  <a:off x="1" y="582469"/>
                  <a:ext cx="6865344" cy="794989"/>
                  <a:chOff x="-3436346" y="582469"/>
                  <a:chExt cx="10301690" cy="794989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A28A327-8ABF-8C42-81C9-50C4C0A307CC}"/>
                      </a:ext>
                    </a:extLst>
                  </p:cNvPr>
                  <p:cNvSpPr/>
                  <p:nvPr/>
                </p:nvSpPr>
                <p:spPr>
                  <a:xfrm>
                    <a:off x="-7347" y="582469"/>
                    <a:ext cx="3436346" cy="794989"/>
                  </a:xfrm>
                  <a:prstGeom prst="rect">
                    <a:avLst/>
                  </a:prstGeom>
                  <a:solidFill>
                    <a:schemeClr val="tx2">
                      <a:lumMod val="90000"/>
                      <a:lumOff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8858569-E5B1-F14E-ADE8-CE5AF52D6867}"/>
                      </a:ext>
                    </a:extLst>
                  </p:cNvPr>
                  <p:cNvSpPr/>
                  <p:nvPr/>
                </p:nvSpPr>
                <p:spPr>
                  <a:xfrm>
                    <a:off x="3428998" y="582469"/>
                    <a:ext cx="3436346" cy="7949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69B93028-2EF6-BE40-9195-889AAA2008BB}"/>
                      </a:ext>
                    </a:extLst>
                  </p:cNvPr>
                  <p:cNvSpPr/>
                  <p:nvPr/>
                </p:nvSpPr>
                <p:spPr>
                  <a:xfrm>
                    <a:off x="-3436346" y="582469"/>
                    <a:ext cx="3436346" cy="794989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E8C9646-6021-CB41-B21D-01E917441C24}"/>
                    </a:ext>
                  </a:extLst>
                </p:cNvPr>
                <p:cNvSpPr/>
                <p:nvPr/>
              </p:nvSpPr>
              <p:spPr>
                <a:xfrm>
                  <a:off x="4575265" y="1544074"/>
                  <a:ext cx="2290080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01C5E34A-E76D-A044-B83F-DC80F3F648BA}"/>
                    </a:ext>
                  </a:extLst>
                </p:cNvPr>
                <p:cNvSpPr/>
                <p:nvPr/>
              </p:nvSpPr>
              <p:spPr>
                <a:xfrm>
                  <a:off x="0" y="1544074"/>
                  <a:ext cx="2309162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DC5B15-9D9C-174C-A86E-FD9F04FED7A3}"/>
                  </a:ext>
                </a:extLst>
              </p:cNvPr>
              <p:cNvSpPr/>
              <p:nvPr/>
            </p:nvSpPr>
            <p:spPr>
              <a:xfrm>
                <a:off x="-7348" y="136810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B0E5F33-D744-C84B-9611-84AE891DA676}"/>
                  </a:ext>
                </a:extLst>
              </p:cNvPr>
              <p:cNvSpPr/>
              <p:nvPr/>
            </p:nvSpPr>
            <p:spPr>
              <a:xfrm>
                <a:off x="-7348" y="234432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5ACFD06-C20E-8744-AE05-9AA223F4D0CE}"/>
                  </a:ext>
                </a:extLst>
              </p:cNvPr>
              <p:cNvSpPr/>
              <p:nvPr/>
            </p:nvSpPr>
            <p:spPr>
              <a:xfrm>
                <a:off x="-7348" y="7904278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614FBEBF-82B2-664B-A357-20CD384A1173}"/>
                  </a:ext>
                </a:extLst>
              </p:cNvPr>
              <p:cNvSpPr/>
              <p:nvPr/>
            </p:nvSpPr>
            <p:spPr>
              <a:xfrm>
                <a:off x="3344700" y="8972182"/>
                <a:ext cx="1802470" cy="20624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8F43554-37F8-4240-B307-C2AAFB4C82CE}"/>
                  </a:ext>
                </a:extLst>
              </p:cNvPr>
              <p:cNvSpPr/>
              <p:nvPr/>
            </p:nvSpPr>
            <p:spPr>
              <a:xfrm>
                <a:off x="5088835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DFAABFB-1C60-254C-B44D-BC8C0B2E2453}"/>
                  </a:ext>
                </a:extLst>
              </p:cNvPr>
              <p:cNvSpPr/>
              <p:nvPr/>
            </p:nvSpPr>
            <p:spPr>
              <a:xfrm>
                <a:off x="0" y="-28553"/>
                <a:ext cx="1560369" cy="140348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D08685E-133B-3841-86F7-767B02FFC11D}"/>
                  </a:ext>
                </a:extLst>
              </p:cNvPr>
              <p:cNvSpPr/>
              <p:nvPr/>
            </p:nvSpPr>
            <p:spPr>
              <a:xfrm>
                <a:off x="-7348" y="5499020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A764637-8C1B-5441-87AF-8EAD4AB913B2}"/>
                  </a:ext>
                </a:extLst>
              </p:cNvPr>
              <p:cNvSpPr/>
              <p:nvPr/>
            </p:nvSpPr>
            <p:spPr>
              <a:xfrm>
                <a:off x="-7348" y="6608385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B91C1CE-875C-254D-83DC-141444AB24B9}"/>
                  </a:ext>
                </a:extLst>
              </p:cNvPr>
              <p:cNvSpPr/>
              <p:nvPr/>
            </p:nvSpPr>
            <p:spPr>
              <a:xfrm>
                <a:off x="-7348" y="8972182"/>
                <a:ext cx="1626052" cy="206246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471BE9F6-EDC5-DE4A-AF93-C5C3BF479E56}"/>
                  </a:ext>
                </a:extLst>
              </p:cNvPr>
              <p:cNvSpPr/>
              <p:nvPr/>
            </p:nvSpPr>
            <p:spPr>
              <a:xfrm>
                <a:off x="1560369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FBF59C37-9695-8542-BB6D-B4E9609360D0}"/>
                  </a:ext>
                </a:extLst>
              </p:cNvPr>
              <p:cNvSpPr/>
              <p:nvPr/>
            </p:nvSpPr>
            <p:spPr>
              <a:xfrm>
                <a:off x="0" y="-24731"/>
                <a:ext cx="1560369" cy="607199"/>
              </a:xfrm>
              <a:prstGeom prst="rect">
                <a:avLst/>
              </a:prstGeom>
              <a:solidFill>
                <a:schemeClr val="bg2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560369" y="-85948"/>
            <a:ext cx="5304974" cy="69588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otham HTF" pitchFamily="2" charset="77"/>
              </a:rPr>
              <a:t>COMPARING PRIVACY COINS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63461" y="818835"/>
            <a:ext cx="855139" cy="341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950468" y="1346683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COIN SUPPLY &amp; EMISSIONS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3023254" y="2327393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PRIVACY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3016296" y="788734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GOVERNANCE &amp; FUNDING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127951" y="2027773"/>
            <a:ext cx="1432418" cy="16429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  <a:latin typeface="Gotham HTF Book" pitchFamily="2" charset="77"/>
              </a:rPr>
              <a:t>FINAL SUPPLY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860686" y="1748103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9.7M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3C2A7-634C-F240-A1E2-F83AD8F3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10865" y="749342"/>
            <a:ext cx="1081311" cy="438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F69DD4-0BE3-1E4D-AA7B-4381E686DE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40787" y="814079"/>
            <a:ext cx="1101112" cy="292713"/>
          </a:xfrm>
          <a:prstGeom prst="rect">
            <a:avLst/>
          </a:prstGeom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33BF46AF-1577-7340-8509-8E0649562BF0}"/>
              </a:ext>
            </a:extLst>
          </p:cNvPr>
          <p:cNvSpPr txBox="1"/>
          <p:nvPr/>
        </p:nvSpPr>
        <p:spPr>
          <a:xfrm>
            <a:off x="127951" y="1758689"/>
            <a:ext cx="1463782" cy="22462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  <a:latin typeface="Gotham HTF Book" pitchFamily="2" charset="77"/>
              </a:rPr>
              <a:t>CURRENT SUPPLY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4AF17D4-EA42-644A-AC96-34048FF6DD0F}"/>
              </a:ext>
            </a:extLst>
          </p:cNvPr>
          <p:cNvSpPr txBox="1"/>
          <p:nvPr/>
        </p:nvSpPr>
        <p:spPr>
          <a:xfrm>
            <a:off x="134403" y="2781287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% TRANSACTIONS PRIVATE </a:t>
            </a:r>
            <a:r>
              <a:rPr lang="en-US" sz="900" dirty="0">
                <a:solidFill>
                  <a:schemeClr val="bg2"/>
                </a:solidFill>
              </a:rPr>
              <a:t>(July 2020)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47A5F93-0E20-CE49-8768-D2213D893724}"/>
              </a:ext>
            </a:extLst>
          </p:cNvPr>
          <p:cNvSpPr txBox="1"/>
          <p:nvPr/>
        </p:nvSpPr>
        <p:spPr>
          <a:xfrm>
            <a:off x="134403" y="3229419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ADDRESSES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STORED IN CHAIN?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4CCDC44-8A57-1945-874B-5146DF1B08E0}"/>
              </a:ext>
            </a:extLst>
          </p:cNvPr>
          <p:cNvSpPr txBox="1"/>
          <p:nvPr/>
        </p:nvSpPr>
        <p:spPr>
          <a:xfrm>
            <a:off x="134403" y="5980934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BLOCKCHAIN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SIZE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8F4F545-37F2-4F47-81EF-A64F8382AA14}"/>
              </a:ext>
            </a:extLst>
          </p:cNvPr>
          <p:cNvSpPr txBox="1"/>
          <p:nvPr/>
        </p:nvSpPr>
        <p:spPr>
          <a:xfrm>
            <a:off x="134403" y="4446853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TRUSTED SETUP?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FF2BFC5-C462-B243-9945-33619E6EA500}"/>
              </a:ext>
            </a:extLst>
          </p:cNvPr>
          <p:cNvSpPr txBox="1"/>
          <p:nvPr/>
        </p:nvSpPr>
        <p:spPr>
          <a:xfrm>
            <a:off x="134403" y="3729533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DANDELION?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7CDEF30-8F3B-AC4F-A721-4BD32C61BBC1}"/>
              </a:ext>
            </a:extLst>
          </p:cNvPr>
          <p:cNvSpPr txBox="1"/>
          <p:nvPr/>
        </p:nvSpPr>
        <p:spPr>
          <a:xfrm>
            <a:off x="134403" y="4091461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DESIGN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BCDEFA5-D0C0-514F-BB3E-6C86DAF27B30}"/>
              </a:ext>
            </a:extLst>
          </p:cNvPr>
          <p:cNvSpPr txBox="1"/>
          <p:nvPr/>
        </p:nvSpPr>
        <p:spPr>
          <a:xfrm>
            <a:off x="134403" y="6988487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8F78F67-8E1C-F240-81D9-83EEB2337766}"/>
              </a:ext>
            </a:extLst>
          </p:cNvPr>
          <p:cNvSpPr txBox="1"/>
          <p:nvPr/>
        </p:nvSpPr>
        <p:spPr>
          <a:xfrm>
            <a:off x="134065" y="7283915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GPU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FE5B296-5CEA-2D49-96B0-CF0F8915EBBF}"/>
              </a:ext>
            </a:extLst>
          </p:cNvPr>
          <p:cNvSpPr txBox="1"/>
          <p:nvPr/>
        </p:nvSpPr>
        <p:spPr>
          <a:xfrm>
            <a:off x="127951" y="7575878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ASIC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EDCC37A-BF95-6B46-9CBA-22628498D5C7}"/>
              </a:ext>
            </a:extLst>
          </p:cNvPr>
          <p:cNvSpPr txBox="1"/>
          <p:nvPr/>
        </p:nvSpPr>
        <p:spPr>
          <a:xfrm>
            <a:off x="128289" y="8315044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GOVERNANCE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DE1C041-CBB9-AD45-A550-41281196F410}"/>
              </a:ext>
            </a:extLst>
          </p:cNvPr>
          <p:cNvSpPr txBox="1"/>
          <p:nvPr/>
        </p:nvSpPr>
        <p:spPr>
          <a:xfrm>
            <a:off x="127951" y="8610472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FUNDING</a:t>
            </a:r>
          </a:p>
        </p:txBody>
      </p:sp>
      <p:pic>
        <p:nvPicPr>
          <p:cNvPr id="319" name="Graphic 318">
            <a:extLst>
              <a:ext uri="{FF2B5EF4-FFF2-40B4-BE49-F238E27FC236}">
                <a16:creationId xmlns:a16="http://schemas.microsoft.com/office/drawing/2014/main" id="{49838D5A-2A10-B74E-8609-8B09DC44E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8115" y="1931738"/>
            <a:ext cx="380385" cy="38038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29143D-0028-894D-B198-D756A930190A}"/>
              </a:ext>
            </a:extLst>
          </p:cNvPr>
          <p:cNvSpPr/>
          <p:nvPr/>
        </p:nvSpPr>
        <p:spPr>
          <a:xfrm>
            <a:off x="5683685" y="1917600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52FA39E-EF43-2346-8221-5182D4E8BD1D}"/>
              </a:ext>
            </a:extLst>
          </p:cNvPr>
          <p:cNvSpPr txBox="1"/>
          <p:nvPr/>
        </p:nvSpPr>
        <p:spPr>
          <a:xfrm>
            <a:off x="3702467" y="175311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17.6M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AE361F1-FD54-B849-8999-2EB2EE6A490A}"/>
              </a:ext>
            </a:extLst>
          </p:cNvPr>
          <p:cNvSpPr txBox="1"/>
          <p:nvPr/>
        </p:nvSpPr>
        <p:spPr>
          <a:xfrm>
            <a:off x="5441393" y="175790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8.1M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6FEC1E3-9301-0641-91C7-36ED80D9465C}"/>
              </a:ext>
            </a:extLst>
          </p:cNvPr>
          <p:cNvSpPr txBox="1"/>
          <p:nvPr/>
        </p:nvSpPr>
        <p:spPr>
          <a:xfrm>
            <a:off x="1860686" y="289284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1%</a:t>
            </a:r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DFB3A76-8293-CB42-BD32-C24028E3FB45}"/>
              </a:ext>
            </a:extLst>
          </p:cNvPr>
          <p:cNvSpPr txBox="1"/>
          <p:nvPr/>
        </p:nvSpPr>
        <p:spPr>
          <a:xfrm>
            <a:off x="3702467" y="289786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62D679E-1379-E24A-B0FB-4DE10C1387B6}"/>
              </a:ext>
            </a:extLst>
          </p:cNvPr>
          <p:cNvSpPr txBox="1"/>
          <p:nvPr/>
        </p:nvSpPr>
        <p:spPr>
          <a:xfrm>
            <a:off x="5441393" y="290265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865ADD3-A3BD-FF47-AD9F-065F1DA7F3F4}"/>
              </a:ext>
            </a:extLst>
          </p:cNvPr>
          <p:cNvSpPr txBox="1"/>
          <p:nvPr/>
        </p:nvSpPr>
        <p:spPr>
          <a:xfrm>
            <a:off x="1860686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D9EA956-48B0-9B43-9A8D-937B0F2228C4}"/>
              </a:ext>
            </a:extLst>
          </p:cNvPr>
          <p:cNvSpPr txBox="1"/>
          <p:nvPr/>
        </p:nvSpPr>
        <p:spPr>
          <a:xfrm>
            <a:off x="3702467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7EC09AD-7ED3-144C-B748-4699C5F999A9}"/>
              </a:ext>
            </a:extLst>
          </p:cNvPr>
          <p:cNvSpPr txBox="1"/>
          <p:nvPr/>
        </p:nvSpPr>
        <p:spPr>
          <a:xfrm>
            <a:off x="5441393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NO</a:t>
            </a:r>
            <a:endParaRPr 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9EA3D60-37FF-DD4D-A663-1CA38D299F27}"/>
              </a:ext>
            </a:extLst>
          </p:cNvPr>
          <p:cNvSpPr txBox="1"/>
          <p:nvPr/>
        </p:nvSpPr>
        <p:spPr>
          <a:xfrm>
            <a:off x="1860686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0B0CE57-A8E3-4D49-8A89-38FA9AECC064}"/>
              </a:ext>
            </a:extLst>
          </p:cNvPr>
          <p:cNvSpPr txBox="1"/>
          <p:nvPr/>
        </p:nvSpPr>
        <p:spPr>
          <a:xfrm>
            <a:off x="3702467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NO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83BEF29-ADD7-6D47-8D01-FBE27DC6A32D}"/>
              </a:ext>
            </a:extLst>
          </p:cNvPr>
          <p:cNvSpPr txBox="1"/>
          <p:nvPr/>
        </p:nvSpPr>
        <p:spPr>
          <a:xfrm>
            <a:off x="5441393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NO</a:t>
            </a:r>
            <a:endParaRPr lang="en-US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1E658CDD-63A9-5843-B8E8-3FB7E739F020}"/>
              </a:ext>
            </a:extLst>
          </p:cNvPr>
          <p:cNvSpPr txBox="1"/>
          <p:nvPr/>
        </p:nvSpPr>
        <p:spPr>
          <a:xfrm>
            <a:off x="1860686" y="375104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NO</a:t>
            </a:r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24BC52F4-11BC-5042-8BB6-53B338F7D4D6}"/>
              </a:ext>
            </a:extLst>
          </p:cNvPr>
          <p:cNvSpPr txBox="1"/>
          <p:nvPr/>
        </p:nvSpPr>
        <p:spPr>
          <a:xfrm>
            <a:off x="3702467" y="3756056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E797709-B73E-0E49-9B2D-8519C2E14EFB}"/>
              </a:ext>
            </a:extLst>
          </p:cNvPr>
          <p:cNvSpPr txBox="1"/>
          <p:nvPr/>
        </p:nvSpPr>
        <p:spPr>
          <a:xfrm>
            <a:off x="5441393" y="3760847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16FBB06-99F3-DF4C-9D92-7A1728D441EF}"/>
              </a:ext>
            </a:extLst>
          </p:cNvPr>
          <p:cNvSpPr txBox="1"/>
          <p:nvPr/>
        </p:nvSpPr>
        <p:spPr>
          <a:xfrm>
            <a:off x="3700103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RingCT</a:t>
            </a:r>
            <a:endParaRPr lang="en-US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6CC9958-89F5-3149-9424-DB795EBA825B}"/>
              </a:ext>
            </a:extLst>
          </p:cNvPr>
          <p:cNvSpPr txBox="1"/>
          <p:nvPr/>
        </p:nvSpPr>
        <p:spPr>
          <a:xfrm>
            <a:off x="1908862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zk</a:t>
            </a:r>
            <a:r>
              <a:rPr lang="en-US" dirty="0">
                <a:latin typeface="Gotham HTF" pitchFamily="2" charset="77"/>
              </a:rPr>
              <a:t>-SNARKs</a:t>
            </a:r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CC1C344-8740-F845-A54C-9F371AB11A50}"/>
              </a:ext>
            </a:extLst>
          </p:cNvPr>
          <p:cNvSpPr txBox="1"/>
          <p:nvPr/>
        </p:nvSpPr>
        <p:spPr>
          <a:xfrm>
            <a:off x="5438077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 err="1">
                <a:latin typeface="Gotham HTF" pitchFamily="2" charset="77"/>
              </a:rPr>
              <a:t>Mimblewimble</a:t>
            </a:r>
            <a:endParaRPr lang="en-US" b="1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8260C50-8911-5E42-ACD7-8BE85ECF5445}"/>
              </a:ext>
            </a:extLst>
          </p:cNvPr>
          <p:cNvSpPr txBox="1"/>
          <p:nvPr/>
        </p:nvSpPr>
        <p:spPr>
          <a:xfrm>
            <a:off x="1768973" y="4774910"/>
            <a:ext cx="4690822" cy="46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When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privacy is optional</a:t>
            </a:r>
            <a:r>
              <a:rPr lang="en-US" dirty="0">
                <a:latin typeface="Gotham HTF" pitchFamily="2" charset="77"/>
              </a:rPr>
              <a:t>, choosing to enable private transactions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arouses suspicion</a:t>
            </a:r>
            <a:r>
              <a:rPr lang="en-US" dirty="0">
                <a:latin typeface="Gotham HTF" pitchFamily="2" charset="77"/>
              </a:rPr>
              <a:t>. When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addresses are stored</a:t>
            </a:r>
            <a:r>
              <a:rPr lang="en-US" dirty="0">
                <a:latin typeface="Gotham HTF" pitchFamily="2" charset="77"/>
              </a:rPr>
              <a:t> in the blockchain, advances in computing power could lead to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future de-anonymization.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39DDF58-4F5B-3242-8CC4-1AAE57160B4C}"/>
              </a:ext>
            </a:extLst>
          </p:cNvPr>
          <p:cNvSpPr/>
          <p:nvPr/>
        </p:nvSpPr>
        <p:spPr>
          <a:xfrm>
            <a:off x="3820685" y="59957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64GB</a:t>
            </a: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8C377A5-6F26-2B4C-A38B-F8563143A543}"/>
              </a:ext>
            </a:extLst>
          </p:cNvPr>
          <p:cNvSpPr/>
          <p:nvPr/>
        </p:nvSpPr>
        <p:spPr>
          <a:xfrm>
            <a:off x="2022374" y="5770600"/>
            <a:ext cx="819455" cy="819455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63131164-485D-9946-86C9-ED1BB36E28F4}"/>
              </a:ext>
            </a:extLst>
          </p:cNvPr>
          <p:cNvSpPr/>
          <p:nvPr/>
        </p:nvSpPr>
        <p:spPr>
          <a:xfrm>
            <a:off x="2030828" y="599575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27GB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F11117F7-A9DD-EA4B-AAE7-4A0396B7F6E6}"/>
              </a:ext>
            </a:extLst>
          </p:cNvPr>
          <p:cNvSpPr/>
          <p:nvPr/>
        </p:nvSpPr>
        <p:spPr>
          <a:xfrm>
            <a:off x="5555665" y="6124175"/>
            <a:ext cx="114440" cy="114440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D5BCA332-03DD-EE48-ADDF-7CA3E97663C6}"/>
              </a:ext>
            </a:extLst>
          </p:cNvPr>
          <p:cNvSpPr/>
          <p:nvPr/>
        </p:nvSpPr>
        <p:spPr>
          <a:xfrm>
            <a:off x="5672530" y="5980252"/>
            <a:ext cx="83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1.3GB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930966" y="5482087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SCALABILITY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986856" y="6591452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MINING</a:t>
            </a:r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98D2407A-FB79-1145-880F-F083CC4E9347}"/>
              </a:ext>
            </a:extLst>
          </p:cNvPr>
          <p:cNvSpPr>
            <a:spLocks/>
          </p:cNvSpPr>
          <p:nvPr/>
        </p:nvSpPr>
        <p:spPr bwMode="auto">
          <a:xfrm>
            <a:off x="4126126" y="7296491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270F0FCA-DB64-7A49-AB98-0782722141FB}"/>
              </a:ext>
            </a:extLst>
          </p:cNvPr>
          <p:cNvSpPr>
            <a:spLocks/>
          </p:cNvSpPr>
          <p:nvPr/>
        </p:nvSpPr>
        <p:spPr bwMode="auto">
          <a:xfrm>
            <a:off x="5885971" y="700323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45DB4995-5884-D545-B3B0-7E76D080E77C}"/>
              </a:ext>
            </a:extLst>
          </p:cNvPr>
          <p:cNvSpPr>
            <a:spLocks/>
          </p:cNvSpPr>
          <p:nvPr/>
        </p:nvSpPr>
        <p:spPr bwMode="auto">
          <a:xfrm>
            <a:off x="5886371" y="7304742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F291471F-1B4C-C641-A4A4-2FF95B138184}"/>
              </a:ext>
            </a:extLst>
          </p:cNvPr>
          <p:cNvSpPr>
            <a:spLocks/>
          </p:cNvSpPr>
          <p:nvPr/>
        </p:nvSpPr>
        <p:spPr bwMode="auto">
          <a:xfrm>
            <a:off x="5885638" y="760624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0150BBD1-8C2A-0E49-A6DA-9A15BAD7109C}"/>
              </a:ext>
            </a:extLst>
          </p:cNvPr>
          <p:cNvSpPr>
            <a:spLocks/>
          </p:cNvSpPr>
          <p:nvPr/>
        </p:nvSpPr>
        <p:spPr bwMode="auto">
          <a:xfrm>
            <a:off x="4108170" y="700189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DC3AE5C2-70E1-FC42-BA57-EE2A261A0C2D}"/>
              </a:ext>
            </a:extLst>
          </p:cNvPr>
          <p:cNvSpPr>
            <a:spLocks/>
          </p:cNvSpPr>
          <p:nvPr/>
        </p:nvSpPr>
        <p:spPr bwMode="auto">
          <a:xfrm>
            <a:off x="2366166" y="7290270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37B35D11-212E-B445-A1CE-BF51FA6E6186}"/>
              </a:ext>
            </a:extLst>
          </p:cNvPr>
          <p:cNvSpPr>
            <a:spLocks/>
          </p:cNvSpPr>
          <p:nvPr/>
        </p:nvSpPr>
        <p:spPr bwMode="auto">
          <a:xfrm>
            <a:off x="2348210" y="7598691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E31D1ECD-36CE-2244-9F88-B71DED99883E}"/>
              </a:ext>
            </a:extLst>
          </p:cNvPr>
          <p:cNvSpPr>
            <a:spLocks/>
          </p:cNvSpPr>
          <p:nvPr/>
        </p:nvSpPr>
        <p:spPr bwMode="auto">
          <a:xfrm>
            <a:off x="2364342" y="700554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191C5B-99AC-6E44-BB39-A5573D6138CD}"/>
              </a:ext>
            </a:extLst>
          </p:cNvPr>
          <p:cNvSpPr txBox="1"/>
          <p:nvPr/>
        </p:nvSpPr>
        <p:spPr>
          <a:xfrm>
            <a:off x="3695856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Community</a:t>
            </a:r>
            <a:endParaRPr lang="en-US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6F16A50-D138-C440-A7BE-349DA329AA00}"/>
              </a:ext>
            </a:extLst>
          </p:cNvPr>
          <p:cNvSpPr txBox="1"/>
          <p:nvPr/>
        </p:nvSpPr>
        <p:spPr>
          <a:xfrm>
            <a:off x="1904615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Corporate</a:t>
            </a:r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0931EC7-6E24-D844-AAE2-6408852EF9B6}"/>
              </a:ext>
            </a:extLst>
          </p:cNvPr>
          <p:cNvSpPr txBox="1"/>
          <p:nvPr/>
        </p:nvSpPr>
        <p:spPr>
          <a:xfrm>
            <a:off x="5433830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Community</a:t>
            </a:r>
            <a:endParaRPr lang="en-US" b="1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BD4E6C9-A6F0-4D4C-8819-41C00254C601}"/>
              </a:ext>
            </a:extLst>
          </p:cNvPr>
          <p:cNvSpPr txBox="1"/>
          <p:nvPr/>
        </p:nvSpPr>
        <p:spPr>
          <a:xfrm>
            <a:off x="3702814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Donations</a:t>
            </a:r>
            <a:endParaRPr lang="en-US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B5A0259-F92C-BA44-8FD7-27FE384D986A}"/>
              </a:ext>
            </a:extLst>
          </p:cNvPr>
          <p:cNvSpPr txBox="1"/>
          <p:nvPr/>
        </p:nvSpPr>
        <p:spPr>
          <a:xfrm>
            <a:off x="1911573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20% dev fee</a:t>
            </a:r>
            <a:endParaRPr lang="en-US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B384222-E8C5-FA4C-9D32-D2627D29E053}"/>
              </a:ext>
            </a:extLst>
          </p:cNvPr>
          <p:cNvSpPr txBox="1"/>
          <p:nvPr/>
        </p:nvSpPr>
        <p:spPr>
          <a:xfrm>
            <a:off x="5088835" y="8564673"/>
            <a:ext cx="1783855" cy="264357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b="1" dirty="0">
                <a:latin typeface="Gotham HTF" pitchFamily="2" charset="77"/>
              </a:rPr>
              <a:t>7.77% dev fee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Gotham HTF" pitchFamily="2" charset="77"/>
              </a:rPr>
              <a:t>(Declining 1.1% annually)</a:t>
            </a:r>
            <a:endParaRPr lang="en-US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F1A9F9-CAB7-3C40-959A-A1293DB9D8BE}"/>
              </a:ext>
            </a:extLst>
          </p:cNvPr>
          <p:cNvSpPr/>
          <p:nvPr/>
        </p:nvSpPr>
        <p:spPr>
          <a:xfrm>
            <a:off x="2102127" y="1916075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7B9B5-90D8-6E4F-9149-F2B742BACDE5}"/>
              </a:ext>
            </a:extLst>
          </p:cNvPr>
          <p:cNvSpPr/>
          <p:nvPr/>
        </p:nvSpPr>
        <p:spPr>
          <a:xfrm>
            <a:off x="5736396" y="8977134"/>
            <a:ext cx="1130439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4 – 22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nd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Feb 2021</a:t>
            </a: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35CEA140-407E-8D44-8F97-DE8E6E45D626}"/>
              </a:ext>
            </a:extLst>
          </p:cNvPr>
          <p:cNvSpPr>
            <a:spLocks/>
          </p:cNvSpPr>
          <p:nvPr/>
        </p:nvSpPr>
        <p:spPr bwMode="auto">
          <a:xfrm>
            <a:off x="4126126" y="7608517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3060</TotalTime>
  <Words>125</Words>
  <Application>Microsoft Macintosh PowerPoint</Application>
  <PresentationFormat>Letter Paper (8.5x11 in)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Gotham HTF</vt:lpstr>
      <vt:lpstr>Gotham HTF Book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48</cp:revision>
  <cp:lastPrinted>2020-07-19T12:20:33Z</cp:lastPrinted>
  <dcterms:created xsi:type="dcterms:W3CDTF">2020-07-14T13:42:50Z</dcterms:created>
  <dcterms:modified xsi:type="dcterms:W3CDTF">2021-02-22T15:32:10Z</dcterms:modified>
</cp:coreProperties>
</file>