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24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 varScale="1">
        <p:scale>
          <a:sx n="77" d="100"/>
          <a:sy n="77" d="100"/>
        </p:scale>
        <p:origin x="2984" y="192"/>
      </p:cViewPr>
      <p:guideLst>
        <p:guide pos="2160"/>
        <p:guide orient="horz" pos="816"/>
        <p:guide orient="horz" pos="5171"/>
        <p:guide pos="2024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20/09/2021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20/09/2021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20/09/2021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20/09/2021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20/09/2021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20/09/2021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20/09/2021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20/09/2021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20/09/2021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20/09/2021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20/09/2021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20/09/2021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5"/>
            <a:ext cx="6858000" cy="103612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EUSD on a page v02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C5B6E7-F2DB-1048-AACD-D3E25D1FFBCA}"/>
              </a:ext>
            </a:extLst>
          </p:cNvPr>
          <p:cNvGrpSpPr/>
          <p:nvPr/>
        </p:nvGrpSpPr>
        <p:grpSpPr>
          <a:xfrm>
            <a:off x="514803" y="176377"/>
            <a:ext cx="1971754" cy="719893"/>
            <a:chOff x="1581108" y="4213139"/>
            <a:chExt cx="3392094" cy="12384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BDD06B-A6F1-DD44-8CB3-1144F3960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46" r="13826"/>
            <a:stretch/>
          </p:blipFill>
          <p:spPr>
            <a:xfrm>
              <a:off x="2888670" y="4546629"/>
              <a:ext cx="2084532" cy="673070"/>
            </a:xfrm>
            <a:prstGeom prst="snip1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4DB195-56AF-D84E-9962-6C4169AC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08" y="4213139"/>
              <a:ext cx="1238462" cy="1238463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BFC2F-429C-D342-8BA9-D487B908B915}"/>
              </a:ext>
            </a:extLst>
          </p:cNvPr>
          <p:cNvSpPr/>
          <p:nvPr/>
        </p:nvSpPr>
        <p:spPr>
          <a:xfrm>
            <a:off x="565537" y="2556247"/>
            <a:ext cx="563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Censorship Resistant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Trustless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Permissionless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</a:t>
            </a:r>
            <a:b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High Assurance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Compliant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Regulatory Compatible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|</a:t>
            </a:r>
            <a:b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Privacy-Preserving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Composable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Interoperable</a:t>
            </a:r>
          </a:p>
        </p:txBody>
      </p:sp>
      <p:pic>
        <p:nvPicPr>
          <p:cNvPr id="48" name="Picture 44" descr="Loopring is a CN based company founded in 2017">
            <a:extLst>
              <a:ext uri="{FF2B5EF4-FFF2-40B4-BE49-F238E27FC236}">
                <a16:creationId xmlns:a16="http://schemas.microsoft.com/office/drawing/2014/main" id="{862739F5-8271-4242-90CC-BB03F1B14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8" b="35925"/>
          <a:stretch/>
        </p:blipFill>
        <p:spPr bwMode="auto">
          <a:xfrm>
            <a:off x="1529480" y="6520684"/>
            <a:ext cx="824603" cy="26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8" descr="What is Polygon Network (Matic)? Layer-2 Scaling For Ethereum">
            <a:extLst>
              <a:ext uri="{FF2B5EF4-FFF2-40B4-BE49-F238E27FC236}">
                <a16:creationId xmlns:a16="http://schemas.microsoft.com/office/drawing/2014/main" id="{5AB054DE-532E-034E-AE0D-2C1A39972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6" b="31331"/>
          <a:stretch/>
        </p:blipFill>
        <p:spPr bwMode="auto">
          <a:xfrm>
            <a:off x="1504499" y="7272282"/>
            <a:ext cx="1002032" cy="22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017C6B8-77FF-3646-B135-2F3215DDF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94" y="5502925"/>
            <a:ext cx="639847" cy="354915"/>
          </a:xfrm>
          <a:prstGeom prst="rect">
            <a:avLst/>
          </a:prstGeom>
        </p:spPr>
      </p:pic>
      <p:pic>
        <p:nvPicPr>
          <p:cNvPr id="54" name="Picture 62">
            <a:extLst>
              <a:ext uri="{FF2B5EF4-FFF2-40B4-BE49-F238E27FC236}">
                <a16:creationId xmlns:a16="http://schemas.microsoft.com/office/drawing/2014/main" id="{1F9A2028-AFFB-3248-B7D7-E55F10EE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5" b="29875"/>
          <a:stretch/>
        </p:blipFill>
        <p:spPr bwMode="auto">
          <a:xfrm>
            <a:off x="1543600" y="7986622"/>
            <a:ext cx="897933" cy="2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2" descr="Coin Insights: All You Need to Know About the Stellar Blockchain Network">
            <a:extLst>
              <a:ext uri="{FF2B5EF4-FFF2-40B4-BE49-F238E27FC236}">
                <a16:creationId xmlns:a16="http://schemas.microsoft.com/office/drawing/2014/main" id="{CA3F0C98-9C7F-EA4C-AC8A-32B2EFF0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8" b="31429"/>
          <a:stretch/>
        </p:blipFill>
        <p:spPr bwMode="auto">
          <a:xfrm>
            <a:off x="4881803" y="7201796"/>
            <a:ext cx="909281" cy="23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333CAE9-5A53-1848-94B3-4B453E39DCB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21191" r="19059" b="21265"/>
          <a:stretch/>
        </p:blipFill>
        <p:spPr>
          <a:xfrm>
            <a:off x="4965298" y="6056787"/>
            <a:ext cx="742289" cy="3260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218EBEE-35F5-B447-8A5F-C1C18B3818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67" y="7672649"/>
            <a:ext cx="684919" cy="25394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B30FD8-188B-CE44-8EC8-E71656BAD42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27019" r="20518" b="30217"/>
          <a:stretch/>
        </p:blipFill>
        <p:spPr>
          <a:xfrm>
            <a:off x="4872053" y="5477275"/>
            <a:ext cx="963366" cy="3712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DAC3A9-0C7C-0249-9D8B-61AEAE54DEC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03" y="6587055"/>
            <a:ext cx="859364" cy="4527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9018569-20C1-B145-9FDC-99503D9298C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10" y="6588558"/>
            <a:ext cx="411878" cy="3583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FE2039-9CC5-194F-929D-9493458B0E6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11602" r="27225" b="16735"/>
          <a:stretch/>
        </p:blipFill>
        <p:spPr>
          <a:xfrm>
            <a:off x="4095861" y="7086562"/>
            <a:ext cx="323576" cy="55523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9646428-15B5-424B-8AEB-2B9AD009F08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81" y="6087341"/>
            <a:ext cx="946803" cy="35726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FD6933-8226-1040-8688-C79F8F6900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17" y="7654426"/>
            <a:ext cx="784160" cy="48683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8175F00-5526-4F43-90CB-3A3E786032C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3" y="6262474"/>
            <a:ext cx="553964" cy="9021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67EE2AF-4E29-9E47-8879-6B51D1CC065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15" y="5786858"/>
            <a:ext cx="861938" cy="23272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7C4F1E1-27A3-CD44-A434-7CC0D986D43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6" y="6932076"/>
            <a:ext cx="821342" cy="28812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D01EE74-9368-774E-9DAC-27484563D4E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86" y="6091213"/>
            <a:ext cx="953548" cy="34465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0AA1115-196D-3443-AD72-144D9B85B9C7}"/>
              </a:ext>
            </a:extLst>
          </p:cNvPr>
          <p:cNvGrpSpPr/>
          <p:nvPr/>
        </p:nvGrpSpPr>
        <p:grpSpPr>
          <a:xfrm>
            <a:off x="1543601" y="7513597"/>
            <a:ext cx="975708" cy="429941"/>
            <a:chOff x="1773732" y="7851838"/>
            <a:chExt cx="975708" cy="429941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A5974BE-55FB-DD42-8DE8-C94453AC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732" y="7937637"/>
              <a:ext cx="303064" cy="3030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3ED5AA-E6E2-B543-8269-1274BC65FD96}"/>
                </a:ext>
              </a:extLst>
            </p:cNvPr>
            <p:cNvSpPr txBox="1"/>
            <p:nvPr/>
          </p:nvSpPr>
          <p:spPr>
            <a:xfrm>
              <a:off x="2126667" y="7851838"/>
              <a:ext cx="622773" cy="429941"/>
            </a:xfrm>
            <a:prstGeom prst="rect">
              <a:avLst/>
            </a:prstGeom>
            <a:noFill/>
          </p:spPr>
          <p:txBody>
            <a:bodyPr wrap="none" lIns="0" rtlCol="0" anchor="ctr">
              <a:no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XDAI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CEA54C-E76B-614C-A9D5-9245337EEFF3}"/>
              </a:ext>
            </a:extLst>
          </p:cNvPr>
          <p:cNvGrpSpPr/>
          <p:nvPr/>
        </p:nvGrpSpPr>
        <p:grpSpPr>
          <a:xfrm>
            <a:off x="1543601" y="5404890"/>
            <a:ext cx="1117807" cy="255512"/>
            <a:chOff x="2164800" y="5462150"/>
            <a:chExt cx="1275067" cy="291459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29F03D0-654B-DA43-964C-08E3162E7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5" t="5149" r="18544" b="22568"/>
            <a:stretch/>
          </p:blipFill>
          <p:spPr>
            <a:xfrm>
              <a:off x="2164800" y="5462150"/>
              <a:ext cx="284813" cy="29145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2320B6E-9A56-9744-AF53-7682F483E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3" t="78423" b="6231"/>
            <a:stretch/>
          </p:blipFill>
          <p:spPr>
            <a:xfrm>
              <a:off x="2460129" y="5540056"/>
              <a:ext cx="979738" cy="135648"/>
            </a:xfrm>
            <a:prstGeom prst="rect">
              <a:avLst/>
            </a:prstGeom>
          </p:spPr>
        </p:pic>
      </p:grpSp>
      <p:sp>
        <p:nvSpPr>
          <p:cNvPr id="81" name="Right Brace 80">
            <a:extLst>
              <a:ext uri="{FF2B5EF4-FFF2-40B4-BE49-F238E27FC236}">
                <a16:creationId xmlns:a16="http://schemas.microsoft.com/office/drawing/2014/main" id="{EE367E2A-6E2A-D946-8832-A3065EBADB9E}"/>
              </a:ext>
            </a:extLst>
          </p:cNvPr>
          <p:cNvSpPr/>
          <p:nvPr/>
        </p:nvSpPr>
        <p:spPr>
          <a:xfrm>
            <a:off x="2654002" y="5404890"/>
            <a:ext cx="280251" cy="2801280"/>
          </a:xfrm>
          <a:prstGeom prst="rightBrace">
            <a:avLst>
              <a:gd name="adj1" fmla="val 45750"/>
              <a:gd name="adj2" fmla="val 50000"/>
            </a:avLst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B8DE4E93-A08F-1840-8502-D8ECC54F1E6A}"/>
              </a:ext>
            </a:extLst>
          </p:cNvPr>
          <p:cNvSpPr/>
          <p:nvPr/>
        </p:nvSpPr>
        <p:spPr>
          <a:xfrm flipH="1">
            <a:off x="3555695" y="5404890"/>
            <a:ext cx="280251" cy="2801280"/>
          </a:xfrm>
          <a:prstGeom prst="rightBrace">
            <a:avLst>
              <a:gd name="adj1" fmla="val 45750"/>
              <a:gd name="adj2" fmla="val 50000"/>
            </a:avLst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7782FA-ABFF-FE41-8628-C9463A0040BD}"/>
              </a:ext>
            </a:extLst>
          </p:cNvPr>
          <p:cNvSpPr/>
          <p:nvPr/>
        </p:nvSpPr>
        <p:spPr>
          <a:xfrm>
            <a:off x="3771278" y="8058596"/>
            <a:ext cx="2314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+22 more…</a:t>
            </a:r>
          </a:p>
        </p:txBody>
      </p:sp>
      <p:sp>
        <p:nvSpPr>
          <p:cNvPr id="84" name="Plus 83">
            <a:extLst>
              <a:ext uri="{FF2B5EF4-FFF2-40B4-BE49-F238E27FC236}">
                <a16:creationId xmlns:a16="http://schemas.microsoft.com/office/drawing/2014/main" id="{F044CBFF-249D-4543-AF2D-7334C22BFAEC}"/>
              </a:ext>
            </a:extLst>
          </p:cNvPr>
          <p:cNvSpPr/>
          <p:nvPr/>
        </p:nvSpPr>
        <p:spPr>
          <a:xfrm>
            <a:off x="2945131" y="6520684"/>
            <a:ext cx="593753" cy="593753"/>
          </a:xfrm>
          <a:prstGeom prst="mathPlu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61AA0D-8F9B-1447-A1E5-9AF5AEE3D84E}"/>
              </a:ext>
            </a:extLst>
          </p:cNvPr>
          <p:cNvSpPr txBox="1"/>
          <p:nvPr/>
        </p:nvSpPr>
        <p:spPr>
          <a:xfrm>
            <a:off x="804809" y="4944904"/>
            <a:ext cx="4076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  <a:t>Available across multiple chains</a:t>
            </a:r>
            <a:endParaRPr lang="en-US" sz="16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272DE8-521D-CA4A-AC26-3C3B7D5590FC}"/>
              </a:ext>
            </a:extLst>
          </p:cNvPr>
          <p:cNvGrpSpPr/>
          <p:nvPr/>
        </p:nvGrpSpPr>
        <p:grpSpPr>
          <a:xfrm>
            <a:off x="550891" y="1205261"/>
            <a:ext cx="3580946" cy="1307414"/>
            <a:chOff x="1581108" y="4213139"/>
            <a:chExt cx="3392094" cy="123846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7647EF5-BB2B-1848-8051-0CE02DA1F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46" r="13826"/>
            <a:stretch/>
          </p:blipFill>
          <p:spPr>
            <a:xfrm>
              <a:off x="2888670" y="4546629"/>
              <a:ext cx="2084532" cy="673070"/>
            </a:xfrm>
            <a:prstGeom prst="snip1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03765E8-8D55-FC4B-9A78-135A424C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08" y="4213139"/>
              <a:ext cx="1238462" cy="1238463"/>
            </a:xfrm>
            <a:prstGeom prst="rect">
              <a:avLst/>
            </a:prstGeom>
          </p:spPr>
        </p:pic>
      </p:grpSp>
      <p:sp>
        <p:nvSpPr>
          <p:cNvPr id="90" name="Equal 89">
            <a:extLst>
              <a:ext uri="{FF2B5EF4-FFF2-40B4-BE49-F238E27FC236}">
                <a16:creationId xmlns:a16="http://schemas.microsoft.com/office/drawing/2014/main" id="{F81ED876-3937-E94C-9256-BCB68939CC10}"/>
              </a:ext>
            </a:extLst>
          </p:cNvPr>
          <p:cNvSpPr/>
          <p:nvPr/>
        </p:nvSpPr>
        <p:spPr>
          <a:xfrm>
            <a:off x="4217865" y="1669828"/>
            <a:ext cx="513441" cy="513441"/>
          </a:xfrm>
          <a:prstGeom prst="mathEqual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D2C5830-C3DB-BF4B-BCA3-1C42FA59AA3D}"/>
              </a:ext>
            </a:extLst>
          </p:cNvPr>
          <p:cNvSpPr/>
          <p:nvPr/>
        </p:nvSpPr>
        <p:spPr>
          <a:xfrm>
            <a:off x="4817334" y="1497938"/>
            <a:ext cx="1307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$1 worth of: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8378427-D76D-5244-A994-1C78B714E0DA}"/>
              </a:ext>
            </a:extLst>
          </p:cNvPr>
          <p:cNvGrpSpPr/>
          <p:nvPr/>
        </p:nvGrpSpPr>
        <p:grpSpPr>
          <a:xfrm>
            <a:off x="4865097" y="1794438"/>
            <a:ext cx="1261049" cy="377800"/>
            <a:chOff x="4908029" y="1724111"/>
            <a:chExt cx="1261049" cy="37780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C5182BD-D291-F841-AD22-5DE1C453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29" y="1724111"/>
              <a:ext cx="946128" cy="3778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462EDDF9-9120-FE43-BB5A-B509D2E8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38490" y="1753772"/>
              <a:ext cx="330588" cy="330588"/>
            </a:xfrm>
            <a:prstGeom prst="rect">
              <a:avLst/>
            </a:prstGeom>
            <a:effectLst>
              <a:glow rad="9435">
                <a:schemeClr val="bg2">
                  <a:alpha val="40000"/>
                </a:schemeClr>
              </a:glow>
            </a:effectLst>
          </p:spPr>
        </p:pic>
      </p:grp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87E47EC-777F-BD49-917C-B08A1787473E}"/>
              </a:ext>
            </a:extLst>
          </p:cNvPr>
          <p:cNvSpPr/>
          <p:nvPr/>
        </p:nvSpPr>
        <p:spPr>
          <a:xfrm>
            <a:off x="650105" y="3501966"/>
            <a:ext cx="5550670" cy="1315234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AC95DE-AD22-E945-A2BC-25AF833837D0}"/>
              </a:ext>
            </a:extLst>
          </p:cNvPr>
          <p:cNvSpPr/>
          <p:nvPr/>
        </p:nvSpPr>
        <p:spPr>
          <a:xfrm>
            <a:off x="2661408" y="3582457"/>
            <a:ext cx="2968966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Borrow up to 50% loan to</a:t>
            </a:r>
            <a:b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value on $EPIC holdings.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Minting rights determined</a:t>
            </a:r>
            <a:b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4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by ECR stakers.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2F5FCD-A8CF-2B42-BE6F-A73ECC078CD6}"/>
              </a:ext>
            </a:extLst>
          </p:cNvPr>
          <p:cNvSpPr txBox="1"/>
          <p:nvPr/>
        </p:nvSpPr>
        <p:spPr>
          <a:xfrm>
            <a:off x="813510" y="3801815"/>
            <a:ext cx="1988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  <a:t>What can I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  <a:t>do with EUSD?</a:t>
            </a:r>
            <a:endParaRPr lang="en-US" sz="16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77D2A-F597-974E-9024-87A3A1388C2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2" y="3799843"/>
            <a:ext cx="634109" cy="615639"/>
          </a:xfrm>
          <a:prstGeom prst="rect">
            <a:avLst/>
          </a:prstGeom>
        </p:spPr>
      </p:pic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A0B9F2F3-DBFC-AB42-AD8A-71FED8EDF800}"/>
              </a:ext>
            </a:extLst>
          </p:cNvPr>
          <p:cNvSpPr txBox="1">
            <a:spLocks/>
          </p:cNvSpPr>
          <p:nvPr/>
        </p:nvSpPr>
        <p:spPr>
          <a:xfrm>
            <a:off x="2305652" y="8544411"/>
            <a:ext cx="2314575" cy="4868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b="0" i="0" kern="1200">
                <a:solidFill>
                  <a:srgbClr val="000000"/>
                </a:solidFill>
                <a:latin typeface="Gotham HTF Boo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 September 2021</a:t>
            </a:r>
          </a:p>
        </p:txBody>
      </p:sp>
      <p:pic>
        <p:nvPicPr>
          <p:cNvPr id="61" name="Graphic 37">
            <a:extLst>
              <a:ext uri="{FF2B5EF4-FFF2-40B4-BE49-F238E27FC236}">
                <a16:creationId xmlns:a16="http://schemas.microsoft.com/office/drawing/2014/main" id="{9FB0CAB6-C84A-E44E-889E-D380A8558EAB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0628" y="8016752"/>
            <a:ext cx="877981" cy="8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67251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40650</TotalTime>
  <Words>74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574</cp:revision>
  <dcterms:created xsi:type="dcterms:W3CDTF">2018-04-12T15:48:13Z</dcterms:created>
  <dcterms:modified xsi:type="dcterms:W3CDTF">2021-09-20T15:27:11Z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