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2" r:id="rId4"/>
  </p:sldMasterIdLst>
  <p:notesMasterIdLst>
    <p:notesMasterId r:id="rId6"/>
  </p:notesMasterIdLst>
  <p:sldIdLst>
    <p:sldId id="265" r:id="rId5"/>
  </p:sldIdLst>
  <p:sldSz cx="12192000" cy="41417875"/>
  <p:notesSz cx="6858000" cy="9144000"/>
  <p:embeddedFontLst>
    <p:embeddedFont>
      <p:font typeface="Calibri" panose="020F0502020204030204" pitchFamily="34" charset="0"/>
      <p:regular r:id="rId7"/>
      <p:bold r:id="rId8"/>
      <p:italic r:id="rId9"/>
      <p:boldItalic r:id="rId10"/>
    </p:embeddedFont>
    <p:embeddedFont>
      <p:font typeface="Century Gothic" panose="020B0502020202020204" pitchFamily="34" charset="0"/>
      <p:regular r:id="rId11"/>
      <p:bold r:id="rId12"/>
      <p:italic r:id="rId13"/>
      <p:boldItalic r:id="rId14"/>
    </p:embeddedFont>
    <p:embeddedFont>
      <p:font typeface="Gotham HTF Black"/>
      <p:bold r:id="rId15"/>
    </p:embeddedFont>
    <p:embeddedFont>
      <p:font typeface="Gotham HTF Book"/>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84" userDrawn="1">
          <p15:clr>
            <a:srgbClr val="A4A3A4"/>
          </p15:clr>
        </p15:guide>
        <p15:guide id="2" pos="3840" userDrawn="1">
          <p15:clr>
            <a:srgbClr val="A4A3A4"/>
          </p15:clr>
        </p15:guide>
        <p15:guide id="3" orient="horz" pos="7803" userDrawn="1">
          <p15:clr>
            <a:srgbClr val="A4A3A4"/>
          </p15:clr>
        </p15:guide>
        <p15:guide id="4" orient="horz" pos="23476" userDrawn="1">
          <p15:clr>
            <a:srgbClr val="A4A3A4"/>
          </p15:clr>
        </p15:guide>
        <p15:guide id="5" pos="5292" userDrawn="1">
          <p15:clr>
            <a:srgbClr val="A4A3A4"/>
          </p15:clr>
        </p15:guide>
        <p15:guide id="6" pos="7469" userDrawn="1">
          <p15:clr>
            <a:srgbClr val="A4A3A4"/>
          </p15:clr>
        </p15:guide>
        <p15:guide id="7" pos="4906" userDrawn="1">
          <p15:clr>
            <a:srgbClr val="A4A3A4"/>
          </p15:clr>
        </p15:guide>
        <p15:guide id="8" pos="1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E8D30"/>
    <a:srgbClr val="D9D9D9"/>
    <a:srgbClr val="0A3C5A"/>
    <a:srgbClr val="00B0E6"/>
    <a:srgbClr val="C7AC65"/>
    <a:srgbClr val="0084AD"/>
    <a:srgbClr val="367E8A"/>
    <a:srgbClr val="BCBCBC"/>
    <a:srgbClr val="0A6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33" autoAdjust="0"/>
    <p:restoredTop sz="95850" autoAdjust="0"/>
  </p:normalViewPr>
  <p:slideViewPr>
    <p:cSldViewPr snapToGrid="0">
      <p:cViewPr>
        <p:scale>
          <a:sx n="130" d="100"/>
          <a:sy n="130" d="100"/>
        </p:scale>
        <p:origin x="744" y="-10464"/>
      </p:cViewPr>
      <p:guideLst>
        <p:guide orient="horz" pos="13184"/>
        <p:guide pos="3840"/>
        <p:guide orient="horz" pos="7803"/>
        <p:guide orient="horz" pos="23476"/>
        <p:guide pos="5292"/>
        <p:guide pos="7469"/>
        <p:guide pos="4906"/>
        <p:guide pos="189"/>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7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4/4/21</a:t>
            </a:fld>
            <a:endParaRPr lang="en-US"/>
          </a:p>
        </p:txBody>
      </p:sp>
      <p:sp>
        <p:nvSpPr>
          <p:cNvPr id="4" name="Slide Image Placeholder 3"/>
          <p:cNvSpPr>
            <a:spLocks noGrp="1" noRot="1" noChangeAspect="1"/>
          </p:cNvSpPr>
          <p:nvPr>
            <p:ph type="sldImg" idx="2"/>
          </p:nvPr>
        </p:nvSpPr>
        <p:spPr>
          <a:xfrm>
            <a:off x="2974975" y="1143000"/>
            <a:ext cx="908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1"/>
            <a:ext cx="8112126" cy="41417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5417188" y="16636655"/>
            <a:ext cx="2950001" cy="82308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 name="Rectangle 8"/>
          <p:cNvSpPr/>
          <p:nvPr userDrawn="1"/>
        </p:nvSpPr>
        <p:spPr bwMode="white">
          <a:xfrm>
            <a:off x="0" y="8245230"/>
            <a:ext cx="2711450" cy="166294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2700338" y="16576739"/>
            <a:ext cx="2711450" cy="16528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2711451" y="8278791"/>
            <a:ext cx="1368425" cy="82979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5411788" y="0"/>
            <a:ext cx="2700338" cy="165959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5411788" y="24874699"/>
            <a:ext cx="1368425" cy="8230846"/>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4078267" y="13391"/>
            <a:ext cx="1333525" cy="8231841"/>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3402402" y="4129809"/>
            <a:ext cx="684213" cy="4148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2027241" y="33105545"/>
            <a:ext cx="684213" cy="4148980"/>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4082287" y="33078341"/>
            <a:ext cx="1329502" cy="83395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6783812" y="33105533"/>
            <a:ext cx="1328317" cy="8312340"/>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grpSp>
      <p:sp>
        <p:nvSpPr>
          <p:cNvPr id="2" name="Title 1"/>
          <p:cNvSpPr>
            <a:spLocks noGrp="1"/>
          </p:cNvSpPr>
          <p:nvPr>
            <p:ph type="title" hasCustomPrompt="1"/>
          </p:nvPr>
        </p:nvSpPr>
        <p:spPr bwMode="white">
          <a:xfrm>
            <a:off x="5666853" y="18124852"/>
            <a:ext cx="6368689" cy="3093790"/>
          </a:xfrm>
          <a:noFill/>
        </p:spPr>
        <p:txBody>
          <a:bodyPr anchor="t"/>
          <a:lstStyle>
            <a:lvl1pPr>
              <a:lnSpc>
                <a:spcPts val="3400"/>
              </a:lnSpc>
              <a:tabLst>
                <a:tab pos="287338" algn="l"/>
              </a:tabLst>
              <a:defRPr sz="32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5672251" y="21259384"/>
            <a:ext cx="6357891" cy="2208953"/>
          </a:xfrm>
        </p:spPr>
        <p:txBody>
          <a:bodyPr>
            <a:noAutofit/>
          </a:bodyPr>
          <a:lstStyle>
            <a:lvl1pPr marL="0" indent="0">
              <a:buNone/>
              <a:defRPr sz="1800" b="0" i="0" cap="all" baseline="0">
                <a:solidFill>
                  <a:schemeClr val="bg1"/>
                </a:solidFill>
                <a:latin typeface="Gotham HTF Book" pitchFamily="2" charset="77"/>
              </a:defRPr>
            </a:lvl1pPr>
            <a:lvl2pPr marL="173038" indent="0">
              <a:buNone/>
              <a:defRPr sz="1600" b="0">
                <a:latin typeface="+mn-lt"/>
              </a:defRPr>
            </a:lvl2pPr>
            <a:lvl3pPr marL="396875" indent="0">
              <a:buNone/>
              <a:defRPr sz="1600" b="0">
                <a:latin typeface="+mn-lt"/>
              </a:defRPr>
            </a:lvl3pPr>
            <a:lvl4pPr marL="630238" indent="0">
              <a:buNone/>
              <a:defRPr sz="1600" b="0">
                <a:latin typeface="+mn-lt"/>
              </a:defRPr>
            </a:lvl4pPr>
            <a:lvl5pPr marL="854075" indent="0">
              <a:buNone/>
              <a:defRPr sz="16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5066" y="34794861"/>
            <a:ext cx="2772388" cy="4906490"/>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a:p>
        </p:txBody>
      </p:sp>
      <p:sp>
        <p:nvSpPr>
          <p:cNvPr id="4" name="Footer Placeholder 4">
            <a:extLst>
              <a:ext uri="{FF2B5EF4-FFF2-40B4-BE49-F238E27FC236}">
                <a16:creationId xmlns:a16="http://schemas.microsoft.com/office/drawing/2014/main" id="{CB4A840D-3410-2F4E-876E-FA2AEA2CDA9B}"/>
              </a:ext>
            </a:extLst>
          </p:cNvPr>
          <p:cNvSpPr>
            <a:spLocks noGrp="1"/>
          </p:cNvSpPr>
          <p:nvPr>
            <p:ph type="ftr" sz="quarter" idx="3"/>
          </p:nvPr>
        </p:nvSpPr>
        <p:spPr>
          <a:xfrm>
            <a:off x="128517"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383120" y="9886679"/>
            <a:ext cx="11442699" cy="27321340"/>
          </a:xfrm>
          <a:prstGeom prst="rect">
            <a:avLst/>
          </a:prstGeom>
        </p:spPr>
        <p:txBody>
          <a:bodyPr vert="horz" lIns="73152" tIns="0" rIns="73152" bIns="73152" rtlCol="0">
            <a:noAutofit/>
          </a:bodyPr>
          <a:lstStyle>
            <a:lvl2pPr marL="173038" indent="-173038">
              <a:spcBef>
                <a:spcPts val="600"/>
              </a:spcBef>
              <a:defRPr/>
            </a:lvl2pPr>
            <a:lvl3pPr marL="404813" indent="-173038">
              <a:defRPr/>
            </a:lvl3pPr>
            <a:lvl4pPr marL="625475" indent="-163513">
              <a:defRPr/>
            </a:lvl4pPr>
            <a:lvl5pPr marL="857250" indent="-1746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383121" y="2770994"/>
            <a:ext cx="11427883" cy="3761309"/>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4" name="Footer Placeholder 4">
            <a:extLst>
              <a:ext uri="{FF2B5EF4-FFF2-40B4-BE49-F238E27FC236}">
                <a16:creationId xmlns:a16="http://schemas.microsoft.com/office/drawing/2014/main" id="{43594CCF-C0FF-E144-A81B-4D1634C389DD}"/>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5" name="Slide Number Placeholder 2">
            <a:extLst>
              <a:ext uri="{FF2B5EF4-FFF2-40B4-BE49-F238E27FC236}">
                <a16:creationId xmlns:a16="http://schemas.microsoft.com/office/drawing/2014/main" id="{48E13F44-D473-4D4B-AB5B-49B3528A2516}"/>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3121" y="2804455"/>
            <a:ext cx="11427883" cy="3756376"/>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3" name="Footer Placeholder 4">
            <a:extLst>
              <a:ext uri="{FF2B5EF4-FFF2-40B4-BE49-F238E27FC236}">
                <a16:creationId xmlns:a16="http://schemas.microsoft.com/office/drawing/2014/main" id="{AD0BEB8E-34BA-A342-82EF-67AA43A87C63}"/>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4" name="Slide Number Placeholder 2">
            <a:extLst>
              <a:ext uri="{FF2B5EF4-FFF2-40B4-BE49-F238E27FC236}">
                <a16:creationId xmlns:a16="http://schemas.microsoft.com/office/drawing/2014/main" id="{945B468E-D2DE-B242-A90F-51D0DD75EC14}"/>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4000" y="2774031"/>
            <a:ext cx="11424000" cy="3313430"/>
          </a:xfrm>
          <a:prstGeom prst="rect">
            <a:avLst/>
          </a:prstGeom>
          <a:noFill/>
        </p:spPr>
        <p:txBody>
          <a:bodyPr vert="horz" lIns="72000" tIns="54000" rIns="72000" bIns="36000" rtlCol="0" anchor="t" anchorCtr="0">
            <a:noAutofit/>
          </a:bodyPr>
          <a:lstStyle/>
          <a:p>
            <a:r>
              <a:rPr lang="en-US" dirty="0"/>
              <a:t>CLICK TO ADD TITLE</a:t>
            </a:r>
          </a:p>
        </p:txBody>
      </p:sp>
      <p:sp>
        <p:nvSpPr>
          <p:cNvPr id="3" name="Text Placeholder 2"/>
          <p:cNvSpPr>
            <a:spLocks noGrp="1"/>
          </p:cNvSpPr>
          <p:nvPr>
            <p:ph type="body" idx="1"/>
          </p:nvPr>
        </p:nvSpPr>
        <p:spPr>
          <a:xfrm>
            <a:off x="382063" y="9889102"/>
            <a:ext cx="11425941" cy="28754743"/>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382059" y="3976118"/>
            <a:ext cx="11427883" cy="33134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9320283" y="38643848"/>
            <a:ext cx="2743200" cy="2205118"/>
          </a:xfrm>
          <a:prstGeom prst="rect">
            <a:avLst/>
          </a:prstGeom>
        </p:spPr>
        <p:txBody>
          <a:bodyPr vert="horz" lIns="91440" tIns="45720" rIns="91440" bIns="45720" rtlCol="0" anchor="ctr"/>
          <a:lstStyle>
            <a:lvl1pPr algn="r">
              <a:defRPr sz="1050">
                <a:solidFill>
                  <a:schemeClr val="bg1"/>
                </a:solidFill>
              </a:defRPr>
            </a:lvl1pPr>
          </a:lstStyle>
          <a:p>
            <a:fld id="{01EC1BC0-C4E4-1248-9539-942F5F23DC83}" type="slidenum">
              <a:rPr lang="en-US" smtClean="0"/>
              <a:pPr/>
              <a:t>‹#›</a:t>
            </a:fld>
            <a:endParaRPr lang="en-US" dirty="0"/>
          </a:p>
        </p:txBody>
      </p:sp>
      <p:sp>
        <p:nvSpPr>
          <p:cNvPr id="5" name="Footer Placeholder 4">
            <a:extLst>
              <a:ext uri="{FF2B5EF4-FFF2-40B4-BE49-F238E27FC236}">
                <a16:creationId xmlns:a16="http://schemas.microsoft.com/office/drawing/2014/main" id="{E3EB8D65-A641-8D41-B834-170DDE97CB04}"/>
              </a:ext>
            </a:extLst>
          </p:cNvPr>
          <p:cNvSpPr>
            <a:spLocks noGrp="1"/>
          </p:cNvSpPr>
          <p:nvPr>
            <p:ph type="ftr" sz="quarter" idx="3"/>
          </p:nvPr>
        </p:nvSpPr>
        <p:spPr>
          <a:xfrm>
            <a:off x="126576"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en-US" sz="3200" b="1" i="0" kern="1200" cap="all" baseline="0" dirty="0">
          <a:solidFill>
            <a:schemeClr val="accent2"/>
          </a:solidFill>
          <a:latin typeface="Gotham HTF Black" pitchFamily="2" charset="77"/>
          <a:ea typeface="+mj-ea"/>
          <a:cs typeface="Arial" pitchFamily="34" charset="0"/>
        </a:defRPr>
      </a:lvl1pPr>
    </p:titleStyle>
    <p:bodyStyle>
      <a:lvl1pPr marL="0" indent="0" algn="l" defTabSz="914400" rtl="0" eaLnBrk="1" latinLnBrk="0" hangingPunct="1">
        <a:lnSpc>
          <a:spcPct val="100000"/>
        </a:lnSpc>
        <a:spcBef>
          <a:spcPts val="1200"/>
        </a:spcBef>
        <a:spcAft>
          <a:spcPts val="300"/>
        </a:spcAft>
        <a:buClr>
          <a:schemeClr val="tx1"/>
        </a:buClr>
        <a:buSzPct val="100000"/>
        <a:buFont typeface="Arial" panose="020B0604020202020204" pitchFamily="34" charset="0"/>
        <a:buNone/>
        <a:defRPr sz="2000" b="0" i="0" kern="1200">
          <a:solidFill>
            <a:schemeClr val="bg1"/>
          </a:solidFill>
          <a:latin typeface="Gotham HTF Book" pitchFamily="2" charset="77"/>
          <a:ea typeface="+mn-ea"/>
          <a:cs typeface="Arial" pitchFamily="34" charset="0"/>
        </a:defRPr>
      </a:lvl1pPr>
      <a:lvl2pPr marL="173038" indent="-173038" algn="l" defTabSz="914400" rtl="0" eaLnBrk="1" latinLnBrk="0" hangingPunct="1">
        <a:lnSpc>
          <a:spcPct val="100000"/>
        </a:lnSpc>
        <a:spcBef>
          <a:spcPts val="0"/>
        </a:spcBef>
        <a:spcAft>
          <a:spcPts val="300"/>
        </a:spcAft>
        <a:buClr>
          <a:schemeClr val="accent2"/>
        </a:buClr>
        <a:buFont typeface="Arial" pitchFamily="34" charset="0"/>
        <a:buChar char="•"/>
        <a:defRPr sz="1800" b="0" i="0" kern="1200">
          <a:solidFill>
            <a:schemeClr val="bg1"/>
          </a:solidFill>
          <a:latin typeface="Gotham HTF Book" pitchFamily="2" charset="77"/>
          <a:ea typeface="+mn-ea"/>
          <a:cs typeface="Arial" pitchFamily="34" charset="0"/>
        </a:defRPr>
      </a:lvl2pPr>
      <a:lvl3pPr marL="404813" indent="-173038" algn="l" defTabSz="914400" rtl="0" eaLnBrk="1" latinLnBrk="0" hangingPunct="1">
        <a:lnSpc>
          <a:spcPct val="100000"/>
        </a:lnSpc>
        <a:spcBef>
          <a:spcPts val="0"/>
        </a:spcBef>
        <a:spcAft>
          <a:spcPts val="300"/>
        </a:spcAft>
        <a:buClr>
          <a:schemeClr val="accent2"/>
        </a:buClr>
        <a:buSzPct val="112000"/>
        <a:buFont typeface="Arial" panose="020B0604020202020204" pitchFamily="34" charset="0"/>
        <a:buChar char="◦"/>
        <a:defRPr sz="1600" b="0" i="0" kern="1200">
          <a:solidFill>
            <a:schemeClr val="bg1"/>
          </a:solidFill>
          <a:latin typeface="Gotham HTF Book" pitchFamily="2" charset="77"/>
          <a:ea typeface="+mn-ea"/>
          <a:cs typeface="Arial" pitchFamily="34" charset="0"/>
        </a:defRPr>
      </a:lvl3pPr>
      <a:lvl4pPr marL="625475" indent="-163513" algn="l" defTabSz="914400" rtl="0" eaLnBrk="1" latinLnBrk="0" hangingPunct="1">
        <a:lnSpc>
          <a:spcPct val="100000"/>
        </a:lnSpc>
        <a:spcBef>
          <a:spcPts val="0"/>
        </a:spcBef>
        <a:spcAft>
          <a:spcPts val="300"/>
        </a:spcAft>
        <a:buClr>
          <a:schemeClr val="accent2"/>
        </a:buClr>
        <a:buFont typeface="Arial" pitchFamily="34" charset="0"/>
        <a:buChar char="•"/>
        <a:defRPr sz="1400" b="0" i="0" kern="1200">
          <a:solidFill>
            <a:schemeClr val="bg1"/>
          </a:solidFill>
          <a:latin typeface="Gotham HTF Book" pitchFamily="2" charset="77"/>
          <a:ea typeface="+mn-ea"/>
          <a:cs typeface="Arial" pitchFamily="34" charset="0"/>
        </a:defRPr>
      </a:lvl4pPr>
      <a:lvl5pPr marL="857250" indent="-174625" algn="l" defTabSz="914400" rtl="0" eaLnBrk="1" latinLnBrk="0" hangingPunct="1">
        <a:lnSpc>
          <a:spcPct val="100000"/>
        </a:lnSpc>
        <a:spcBef>
          <a:spcPts val="0"/>
        </a:spcBef>
        <a:spcAft>
          <a:spcPts val="300"/>
        </a:spcAft>
        <a:buClr>
          <a:schemeClr val="accent2"/>
        </a:buClr>
        <a:buFont typeface="Arial" pitchFamily="34" charset="0"/>
        <a:buChar char="-"/>
        <a:defRPr sz="1200" b="0" i="0" kern="1200">
          <a:solidFill>
            <a:schemeClr val="bg1"/>
          </a:solidFill>
          <a:latin typeface="Gotham HTF Book" pitchFamily="2" charset="77"/>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7680" userDrawn="1">
          <p15:clr>
            <a:srgbClr val="F26B43"/>
          </p15:clr>
        </p15:guide>
        <p15:guide id="4" pos="846" userDrawn="1">
          <p15:clr>
            <a:srgbClr val="F26B43"/>
          </p15:clr>
        </p15:guide>
        <p15:guide id="5" pos="1708" userDrawn="1">
          <p15:clr>
            <a:srgbClr val="F26B43"/>
          </p15:clr>
        </p15:guide>
        <p15:guide id="6" pos="2570" userDrawn="1">
          <p15:clr>
            <a:srgbClr val="F26B43"/>
          </p15:clr>
        </p15:guide>
        <p15:guide id="7" pos="3409" userDrawn="1">
          <p15:clr>
            <a:srgbClr val="F26B43"/>
          </p15:clr>
        </p15:guide>
        <p15:guide id="8" pos="4294" userDrawn="1">
          <p15:clr>
            <a:srgbClr val="F26B43"/>
          </p15:clr>
        </p15:guide>
        <p15:guide id="9" pos="5110" userDrawn="1">
          <p15:clr>
            <a:srgbClr val="F26B43"/>
          </p15:clr>
        </p15:guide>
        <p15:guide id="10" pos="5972" userDrawn="1">
          <p15:clr>
            <a:srgbClr val="F26B43"/>
          </p15:clr>
        </p15:guide>
        <p15:guide id="11" pos="6834" userDrawn="1">
          <p15:clr>
            <a:srgbClr val="F26B43"/>
          </p15:clr>
        </p15:guide>
        <p15:guide id="12" orient="horz" pos="5195" userDrawn="1">
          <p15:clr>
            <a:srgbClr val="F26B43"/>
          </p15:clr>
        </p15:guide>
        <p15:guide id="13" orient="horz" pos="10442" userDrawn="1">
          <p15:clr>
            <a:srgbClr val="F26B43"/>
          </p15:clr>
        </p15:guide>
        <p15:guide id="14" orient="horz" pos="15787" userDrawn="1">
          <p15:clr>
            <a:srgbClr val="F26B43"/>
          </p15:clr>
        </p15:guide>
        <p15:guide id="15" orient="horz" pos="20853" userDrawn="1">
          <p15:clr>
            <a:srgbClr val="F26B43"/>
          </p15:clr>
        </p15:guide>
        <p15:guide id="16" orient="horz" pos="26090" userDrawn="1">
          <p15:clr>
            <a:srgbClr val="F26B43"/>
          </p15:clr>
        </p15:guide>
        <p15:guide id="17" orient="horz"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epic.tech/"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E4F885-A1DC-B241-988F-05BD3250FE8C}"/>
              </a:ext>
            </a:extLst>
          </p:cNvPr>
          <p:cNvSpPr/>
          <p:nvPr/>
        </p:nvSpPr>
        <p:spPr>
          <a:xfrm>
            <a:off x="21463" y="24057502"/>
            <a:ext cx="12162580" cy="30294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3" name="Rectangle 252">
            <a:extLst>
              <a:ext uri="{FF2B5EF4-FFF2-40B4-BE49-F238E27FC236}">
                <a16:creationId xmlns:a16="http://schemas.microsoft.com/office/drawing/2014/main" id="{7C280A81-FD2F-114C-9282-4880D8C3E3CF}"/>
              </a:ext>
            </a:extLst>
          </p:cNvPr>
          <p:cNvSpPr/>
          <p:nvPr/>
        </p:nvSpPr>
        <p:spPr>
          <a:xfrm>
            <a:off x="6126095" y="15862105"/>
            <a:ext cx="6126093" cy="386506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199" name="Rectangle 198">
            <a:extLst>
              <a:ext uri="{FF2B5EF4-FFF2-40B4-BE49-F238E27FC236}">
                <a16:creationId xmlns:a16="http://schemas.microsoft.com/office/drawing/2014/main" id="{7CF4AE90-8E3B-F349-93D1-D3550B8E1E4F}"/>
              </a:ext>
            </a:extLst>
          </p:cNvPr>
          <p:cNvSpPr/>
          <p:nvPr/>
        </p:nvSpPr>
        <p:spPr>
          <a:xfrm>
            <a:off x="2" y="15862105"/>
            <a:ext cx="6126093" cy="38650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43" name="Rectangle 242">
            <a:extLst>
              <a:ext uri="{FF2B5EF4-FFF2-40B4-BE49-F238E27FC236}">
                <a16:creationId xmlns:a16="http://schemas.microsoft.com/office/drawing/2014/main" id="{27881B3D-409D-B242-ACE8-F4F000C247AF}"/>
              </a:ext>
            </a:extLst>
          </p:cNvPr>
          <p:cNvSpPr/>
          <p:nvPr/>
        </p:nvSpPr>
        <p:spPr>
          <a:xfrm>
            <a:off x="-7957" y="0"/>
            <a:ext cx="12191999" cy="178619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17" name="Picture 16" descr="Shape, arrow&#10;&#10;Description automatically generated">
            <a:extLst>
              <a:ext uri="{FF2B5EF4-FFF2-40B4-BE49-F238E27FC236}">
                <a16:creationId xmlns:a16="http://schemas.microsoft.com/office/drawing/2014/main" id="{1C05CD1A-81A8-1C45-A212-374DE0C927D1}"/>
              </a:ext>
            </a:extLst>
          </p:cNvPr>
          <p:cNvPicPr>
            <a:picLocks noChangeAspect="1"/>
          </p:cNvPicPr>
          <p:nvPr/>
        </p:nvPicPr>
        <p:blipFill>
          <a:blip r:embed="rId2">
            <a:alphaModFix amt="63000"/>
            <a:extLst>
              <a:ext uri="{28A0092B-C50C-407E-A947-70E740481C1C}">
                <a14:useLocalDpi xmlns:a14="http://schemas.microsoft.com/office/drawing/2010/main" val="0"/>
              </a:ext>
            </a:extLst>
          </a:blip>
          <a:stretch>
            <a:fillRect/>
          </a:stretch>
        </p:blipFill>
        <p:spPr>
          <a:xfrm>
            <a:off x="1994572" y="5793100"/>
            <a:ext cx="7823436" cy="5165733"/>
          </a:xfrm>
          <a:prstGeom prst="rect">
            <a:avLst/>
          </a:prstGeom>
        </p:spPr>
      </p:pic>
      <p:sp>
        <p:nvSpPr>
          <p:cNvPr id="21" name="Rectangle 20">
            <a:extLst>
              <a:ext uri="{FF2B5EF4-FFF2-40B4-BE49-F238E27FC236}">
                <a16:creationId xmlns:a16="http://schemas.microsoft.com/office/drawing/2014/main" id="{45D2FD77-366F-4442-980D-2F2341312BF7}"/>
              </a:ext>
            </a:extLst>
          </p:cNvPr>
          <p:cNvSpPr/>
          <p:nvPr/>
        </p:nvSpPr>
        <p:spPr>
          <a:xfrm>
            <a:off x="-7957" y="10519861"/>
            <a:ext cx="12199958" cy="300020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22" name="Picture 21">
            <a:extLst>
              <a:ext uri="{FF2B5EF4-FFF2-40B4-BE49-F238E27FC236}">
                <a16:creationId xmlns:a16="http://schemas.microsoft.com/office/drawing/2014/main" id="{471A687F-020A-854A-83A6-6BEA781321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78198" y="353734"/>
            <a:ext cx="1686756" cy="1180729"/>
          </a:xfrm>
          <a:prstGeom prst="rect">
            <a:avLst/>
          </a:prstGeom>
        </p:spPr>
      </p:pic>
      <p:sp>
        <p:nvSpPr>
          <p:cNvPr id="7" name="TextBox 6">
            <a:extLst>
              <a:ext uri="{FF2B5EF4-FFF2-40B4-BE49-F238E27FC236}">
                <a16:creationId xmlns:a16="http://schemas.microsoft.com/office/drawing/2014/main" id="{A2194359-BB8F-D946-BD44-9836E7FC3EB7}"/>
              </a:ext>
            </a:extLst>
          </p:cNvPr>
          <p:cNvSpPr txBox="1"/>
          <p:nvPr/>
        </p:nvSpPr>
        <p:spPr bwMode="auto">
          <a:xfrm>
            <a:off x="109943" y="1824169"/>
            <a:ext cx="12012747" cy="1862048"/>
          </a:xfrm>
          <a:prstGeom prst="rect">
            <a:avLst/>
          </a:prstGeom>
          <a:noFill/>
          <a:ln w="9525">
            <a:noFill/>
            <a:miter lim="800000"/>
            <a:headEnd/>
            <a:tailEnd/>
          </a:ln>
        </p:spPr>
        <p:txBody>
          <a:bodyPr wrap="square" rtlCol="0" anchor="t" anchorCtr="0">
            <a:spAutoFit/>
          </a:bodyPr>
          <a:lstStyle/>
          <a:p>
            <a:pPr algn="ctr" fontAlgn="b">
              <a:spcAft>
                <a:spcPts val="300"/>
              </a:spcAft>
            </a:pPr>
            <a:r>
              <a:rPr lang="ar-SA" sz="11500" b="1" dirty="0">
                <a:solidFill>
                  <a:srgbClr val="D79E4D"/>
                </a:solidFill>
                <a:latin typeface="Gotham HTF Black" pitchFamily="2" charset="77"/>
                <a:cs typeface="Arial" pitchFamily="34" charset="0"/>
              </a:rPr>
              <a:t>عملة مجانية</a:t>
            </a:r>
            <a:endParaRPr lang="en-US" sz="11500" b="1" dirty="0">
              <a:solidFill>
                <a:srgbClr val="D79E4D"/>
              </a:solidFill>
              <a:latin typeface="Gotham HTF Black" pitchFamily="2" charset="77"/>
              <a:cs typeface="Arial" pitchFamily="34" charset="0"/>
            </a:endParaRPr>
          </a:p>
        </p:txBody>
      </p:sp>
      <p:pic>
        <p:nvPicPr>
          <p:cNvPr id="10" name="Picture 9">
            <a:extLst>
              <a:ext uri="{FF2B5EF4-FFF2-40B4-BE49-F238E27FC236}">
                <a16:creationId xmlns:a16="http://schemas.microsoft.com/office/drawing/2014/main" id="{3709E7AF-2CF8-2748-8557-F79572B3C352}"/>
              </a:ext>
            </a:extLst>
          </p:cNvPr>
          <p:cNvPicPr>
            <a:picLocks noChangeAspect="1"/>
          </p:cNvPicPr>
          <p:nvPr/>
        </p:nvPicPr>
        <p:blipFill rotWithShape="1">
          <a:blip r:embed="rId4">
            <a:extLst>
              <a:ext uri="{28A0092B-C50C-407E-A947-70E740481C1C}">
                <a14:useLocalDpi xmlns:a14="http://schemas.microsoft.com/office/drawing/2010/main" val="0"/>
              </a:ext>
            </a:extLst>
          </a:blip>
          <a:srcRect l="-731" r="-35"/>
          <a:stretch/>
        </p:blipFill>
        <p:spPr>
          <a:xfrm>
            <a:off x="849128" y="392898"/>
            <a:ext cx="2548415" cy="1009886"/>
          </a:xfrm>
          <a:prstGeom prst="rect">
            <a:avLst/>
          </a:prstGeom>
        </p:spPr>
      </p:pic>
      <p:sp>
        <p:nvSpPr>
          <p:cNvPr id="77" name="TextBox 76">
            <a:extLst>
              <a:ext uri="{FF2B5EF4-FFF2-40B4-BE49-F238E27FC236}">
                <a16:creationId xmlns:a16="http://schemas.microsoft.com/office/drawing/2014/main" id="{69164847-5879-114E-B3E0-E83F213AC841}"/>
              </a:ext>
            </a:extLst>
          </p:cNvPr>
          <p:cNvSpPr txBox="1"/>
          <p:nvPr/>
        </p:nvSpPr>
        <p:spPr bwMode="auto">
          <a:xfrm>
            <a:off x="526985" y="1388059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ar-SA" sz="3200" b="1" dirty="0">
                <a:solidFill>
                  <a:srgbClr val="D79E4D"/>
                </a:solidFill>
                <a:latin typeface="Gotham HTF Black" pitchFamily="2" charset="77"/>
                <a:cs typeface="Arial" pitchFamily="34" charset="0"/>
              </a:rPr>
              <a:t>طريقة العمل</a:t>
            </a:r>
            <a:endParaRPr lang="en-US" sz="3200" b="1" dirty="0">
              <a:solidFill>
                <a:srgbClr val="D79E4D"/>
              </a:solidFill>
              <a:latin typeface="Gotham HTF Black" pitchFamily="2" charset="77"/>
              <a:cs typeface="Arial" pitchFamily="34" charset="0"/>
            </a:endParaRPr>
          </a:p>
        </p:txBody>
      </p:sp>
      <p:sp>
        <p:nvSpPr>
          <p:cNvPr id="137" name="Rectangle 136">
            <a:extLst>
              <a:ext uri="{FF2B5EF4-FFF2-40B4-BE49-F238E27FC236}">
                <a16:creationId xmlns:a16="http://schemas.microsoft.com/office/drawing/2014/main" id="{FF5EE776-73F5-304F-95E3-33761ED49EC9}"/>
              </a:ext>
            </a:extLst>
          </p:cNvPr>
          <p:cNvSpPr/>
          <p:nvPr/>
        </p:nvSpPr>
        <p:spPr>
          <a:xfrm>
            <a:off x="584078" y="10812257"/>
            <a:ext cx="11064475" cy="1754326"/>
          </a:xfrm>
          <a:prstGeom prst="rect">
            <a:avLst/>
          </a:prstGeom>
        </p:spPr>
        <p:txBody>
          <a:bodyPr wrap="square">
            <a:spAutoFit/>
          </a:bodyPr>
          <a:lstStyle/>
          <a:p>
            <a:pPr algn="r" rtl="1"/>
            <a:r>
              <a:rPr lang="ar-SA" b="1" dirty="0">
                <a:solidFill>
                  <a:schemeClr val="bg1"/>
                </a:solidFill>
              </a:rPr>
              <a:t>بمناسبة افتتاح </a:t>
            </a:r>
            <a:r>
              <a:rPr lang="ar-SA" b="1" dirty="0" err="1">
                <a:solidFill>
                  <a:schemeClr val="bg1"/>
                </a:solidFill>
              </a:rPr>
              <a:t>ايبك</a:t>
            </a:r>
            <a:r>
              <a:rPr lang="ar-SA" b="1" dirty="0">
                <a:solidFill>
                  <a:schemeClr val="bg1"/>
                </a:solidFill>
              </a:rPr>
              <a:t> سنتر بتاريخ 28/2/2021, سوف يقوم فريق </a:t>
            </a:r>
            <a:r>
              <a:rPr lang="ar-SA" b="1" dirty="0" err="1">
                <a:solidFill>
                  <a:schemeClr val="bg1"/>
                </a:solidFill>
              </a:rPr>
              <a:t>ايبك</a:t>
            </a:r>
            <a:r>
              <a:rPr lang="ar-SA" b="1" dirty="0">
                <a:solidFill>
                  <a:schemeClr val="bg1"/>
                </a:solidFill>
              </a:rPr>
              <a:t> سنتر بأخذ لقطة لكتلة سلسلة </a:t>
            </a:r>
            <a:r>
              <a:rPr lang="ar-SA" b="1" dirty="0" err="1">
                <a:solidFill>
                  <a:schemeClr val="bg1"/>
                </a:solidFill>
              </a:rPr>
              <a:t>ايبك</a:t>
            </a:r>
            <a:r>
              <a:rPr lang="ar-SA" b="1" dirty="0">
                <a:solidFill>
                  <a:schemeClr val="bg1"/>
                </a:solidFill>
              </a:rPr>
              <a:t>, مالكي </a:t>
            </a:r>
            <a:r>
              <a:rPr lang="ar-SA" b="1" dirty="0" err="1">
                <a:solidFill>
                  <a:schemeClr val="bg1"/>
                </a:solidFill>
              </a:rPr>
              <a:t>ايبك</a:t>
            </a:r>
            <a:r>
              <a:rPr lang="ar-SA" b="1" dirty="0">
                <a:solidFill>
                  <a:schemeClr val="bg1"/>
                </a:solidFill>
              </a:rPr>
              <a:t> كاش بتاريخ 28/2 سيكون لديهم الفرصة بالاشتراك في </a:t>
            </a:r>
            <a:r>
              <a:rPr lang="en-US" b="1" dirty="0">
                <a:solidFill>
                  <a:schemeClr val="bg1"/>
                </a:solidFill>
              </a:rPr>
              <a:t>Air Grab</a:t>
            </a:r>
            <a:r>
              <a:rPr lang="ar-SA" b="1" dirty="0">
                <a:solidFill>
                  <a:schemeClr val="bg1"/>
                </a:solidFill>
              </a:rPr>
              <a:t> والتي ستمنحهم عملة رمزية "توكن" </a:t>
            </a:r>
            <a:r>
              <a:rPr lang="en-US" b="1" dirty="0">
                <a:solidFill>
                  <a:schemeClr val="bg1"/>
                </a:solidFill>
              </a:rPr>
              <a:t>ECR</a:t>
            </a:r>
            <a:r>
              <a:rPr lang="ar-SA" b="1" dirty="0">
                <a:solidFill>
                  <a:schemeClr val="bg1"/>
                </a:solidFill>
              </a:rPr>
              <a:t> وبنفس قيمة </a:t>
            </a:r>
            <a:r>
              <a:rPr lang="ar-SA" b="1" dirty="0" err="1">
                <a:solidFill>
                  <a:schemeClr val="bg1"/>
                </a:solidFill>
              </a:rPr>
              <a:t>ايبك</a:t>
            </a:r>
            <a:r>
              <a:rPr lang="ar-SA" b="1" dirty="0">
                <a:solidFill>
                  <a:schemeClr val="bg1"/>
                </a:solidFill>
              </a:rPr>
              <a:t> كاش, </a:t>
            </a:r>
            <a:r>
              <a:rPr lang="en-US" b="1" dirty="0">
                <a:solidFill>
                  <a:schemeClr val="bg1"/>
                </a:solidFill>
              </a:rPr>
              <a:t>EPIC 1000= ECR 1000</a:t>
            </a:r>
          </a:p>
          <a:p>
            <a:pPr algn="r" rtl="1"/>
            <a:r>
              <a:rPr lang="ar-SA" dirty="0">
                <a:solidFill>
                  <a:schemeClr val="bg1"/>
                </a:solidFill>
              </a:rPr>
              <a:t>اذا قررت رهن </a:t>
            </a:r>
            <a:r>
              <a:rPr lang="en-US" dirty="0">
                <a:solidFill>
                  <a:schemeClr val="bg1"/>
                </a:solidFill>
              </a:rPr>
              <a:t>ECR </a:t>
            </a:r>
            <a:r>
              <a:rPr lang="ar-SA" dirty="0">
                <a:solidFill>
                  <a:schemeClr val="bg1"/>
                </a:solidFill>
              </a:rPr>
              <a:t> لدى </a:t>
            </a:r>
            <a:r>
              <a:rPr lang="ar-SA" dirty="0" err="1">
                <a:solidFill>
                  <a:schemeClr val="bg1"/>
                </a:solidFill>
              </a:rPr>
              <a:t>ايبك</a:t>
            </a:r>
            <a:r>
              <a:rPr lang="ar-SA" dirty="0">
                <a:solidFill>
                  <a:schemeClr val="bg1"/>
                </a:solidFill>
              </a:rPr>
              <a:t> سنتر سوف تتأهل بالمشاركة ب </a:t>
            </a:r>
            <a:r>
              <a:rPr lang="en-US" dirty="0">
                <a:solidFill>
                  <a:schemeClr val="bg1"/>
                </a:solidFill>
              </a:rPr>
              <a:t>Air Grab </a:t>
            </a:r>
            <a:r>
              <a:rPr lang="ar-SA" dirty="0">
                <a:solidFill>
                  <a:schemeClr val="bg1"/>
                </a:solidFill>
              </a:rPr>
              <a:t> كل شهرين ولمدة 10 اشهر قادمة للحصول على عناصر </a:t>
            </a:r>
            <a:r>
              <a:rPr lang="ar-SA" dirty="0" err="1">
                <a:solidFill>
                  <a:schemeClr val="bg1"/>
                </a:solidFill>
              </a:rPr>
              <a:t>ايبك</a:t>
            </a:r>
            <a:r>
              <a:rPr lang="ar-SA" dirty="0">
                <a:solidFill>
                  <a:schemeClr val="bg1"/>
                </a:solidFill>
              </a:rPr>
              <a:t> سنتر لنظامه البيئي, </a:t>
            </a:r>
            <a:r>
              <a:rPr lang="en-GB" dirty="0">
                <a:solidFill>
                  <a:schemeClr val="bg1"/>
                </a:solidFill>
              </a:rPr>
              <a:t>1,000 ECR = 1,000 EMPL = 1,000 EON</a:t>
            </a:r>
            <a:r>
              <a:rPr lang="ar-SA" dirty="0">
                <a:solidFill>
                  <a:schemeClr val="bg1"/>
                </a:solidFill>
              </a:rPr>
              <a:t>, حقيقة لهذه الدرجة من السهولة.</a:t>
            </a:r>
            <a:endParaRPr lang="en-BE" dirty="0">
              <a:solidFill>
                <a:schemeClr val="bg1"/>
              </a:solidFill>
            </a:endParaRPr>
          </a:p>
          <a:p>
            <a:pPr algn="r" rtl="1"/>
            <a:endParaRPr lang="en-BE" dirty="0">
              <a:solidFill>
                <a:schemeClr val="bg1"/>
              </a:solidFill>
            </a:endParaRPr>
          </a:p>
          <a:p>
            <a:pPr algn="r" rtl="1"/>
            <a:r>
              <a:rPr lang="ar-SA" dirty="0">
                <a:solidFill>
                  <a:schemeClr val="bg1"/>
                </a:solidFill>
              </a:rPr>
              <a:t> </a:t>
            </a:r>
            <a:endParaRPr lang="en-BE" dirty="0">
              <a:solidFill>
                <a:schemeClr val="bg1"/>
              </a:solidFill>
            </a:endParaRPr>
          </a:p>
        </p:txBody>
      </p:sp>
      <p:pic>
        <p:nvPicPr>
          <p:cNvPr id="146" name="Picture 145" descr="Shape&#10;&#10;Description automatically generated with medium confidence">
            <a:extLst>
              <a:ext uri="{FF2B5EF4-FFF2-40B4-BE49-F238E27FC236}">
                <a16:creationId xmlns:a16="http://schemas.microsoft.com/office/drawing/2014/main" id="{62A4C33E-7460-4B49-8E91-A948B28FC2D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00452" y="25348087"/>
            <a:ext cx="1765855" cy="979498"/>
          </a:xfrm>
          <a:prstGeom prst="rect">
            <a:avLst/>
          </a:prstGeom>
        </p:spPr>
      </p:pic>
      <p:sp>
        <p:nvSpPr>
          <p:cNvPr id="200" name="TextBox 199">
            <a:extLst>
              <a:ext uri="{FF2B5EF4-FFF2-40B4-BE49-F238E27FC236}">
                <a16:creationId xmlns:a16="http://schemas.microsoft.com/office/drawing/2014/main" id="{387AFC3B-46CB-7A45-BB7E-280F437F984C}"/>
              </a:ext>
            </a:extLst>
          </p:cNvPr>
          <p:cNvSpPr txBox="1"/>
          <p:nvPr/>
        </p:nvSpPr>
        <p:spPr bwMode="auto">
          <a:xfrm>
            <a:off x="1548072" y="27460797"/>
            <a:ext cx="9147863" cy="1077218"/>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a:solidFill>
                  <a:srgbClr val="D79E4D"/>
                </a:solidFill>
                <a:latin typeface="Gotham HTF Black" pitchFamily="2" charset="77"/>
                <a:cs typeface="Arial" pitchFamily="34" charset="0"/>
              </a:rPr>
              <a:t>WHAT TOKENS ARE BEING LAUNCHED AND WHAT DO THEY DO?</a:t>
            </a:r>
          </a:p>
        </p:txBody>
      </p:sp>
      <p:sp>
        <p:nvSpPr>
          <p:cNvPr id="229" name="Rectangle 228">
            <a:extLst>
              <a:ext uri="{FF2B5EF4-FFF2-40B4-BE49-F238E27FC236}">
                <a16:creationId xmlns:a16="http://schemas.microsoft.com/office/drawing/2014/main" id="{2753ECFA-511B-134E-8756-65545CD9E00F}"/>
              </a:ext>
            </a:extLst>
          </p:cNvPr>
          <p:cNvSpPr/>
          <p:nvPr/>
        </p:nvSpPr>
        <p:spPr>
          <a:xfrm>
            <a:off x="609473" y="41024977"/>
            <a:ext cx="2733472" cy="223138"/>
          </a:xfrm>
          <a:prstGeom prst="rect">
            <a:avLst/>
          </a:prstGeom>
        </p:spPr>
        <p:txBody>
          <a:bodyPr wrap="square">
            <a:spAutoFit/>
          </a:bodyPr>
          <a:lstStyle/>
          <a:p>
            <a:pPr>
              <a:lnSpc>
                <a:spcPct val="85000"/>
              </a:lnSpc>
            </a:pPr>
            <a:r>
              <a:rPr lang="en-GB" sz="1000" dirty="0">
                <a:solidFill>
                  <a:schemeClr val="bg1"/>
                </a:solidFill>
                <a:latin typeface="Gotham HTF Book" pitchFamily="2" charset="77"/>
              </a:rPr>
              <a:t>ECR Air Grab One </a:t>
            </a:r>
            <a:r>
              <a:rPr lang="en-GB" sz="1000">
                <a:solidFill>
                  <a:schemeClr val="bg1"/>
                </a:solidFill>
                <a:latin typeface="Gotham HTF Book" pitchFamily="2" charset="77"/>
              </a:rPr>
              <a:t>Pager v0.5</a:t>
            </a:r>
            <a:endParaRPr lang="en-GB" sz="1000" dirty="0">
              <a:solidFill>
                <a:schemeClr val="bg1"/>
              </a:solidFill>
              <a:latin typeface="Gotham HTF Book" pitchFamily="2" charset="77"/>
            </a:endParaRPr>
          </a:p>
        </p:txBody>
      </p:sp>
      <p:sp>
        <p:nvSpPr>
          <p:cNvPr id="219" name="TextBox 218">
            <a:extLst>
              <a:ext uri="{FF2B5EF4-FFF2-40B4-BE49-F238E27FC236}">
                <a16:creationId xmlns:a16="http://schemas.microsoft.com/office/drawing/2014/main" id="{48C81AD1-FED0-934D-AA2C-2F7ECBA2A41C}"/>
              </a:ext>
            </a:extLst>
          </p:cNvPr>
          <p:cNvSpPr txBox="1"/>
          <p:nvPr/>
        </p:nvSpPr>
        <p:spPr bwMode="auto">
          <a:xfrm>
            <a:off x="89628" y="4103130"/>
            <a:ext cx="12012747" cy="1631216"/>
          </a:xfrm>
          <a:prstGeom prst="rect">
            <a:avLst/>
          </a:prstGeom>
          <a:noFill/>
          <a:ln w="9525">
            <a:noFill/>
            <a:miter lim="800000"/>
            <a:headEnd/>
            <a:tailEnd/>
          </a:ln>
        </p:spPr>
        <p:txBody>
          <a:bodyPr wrap="square" rtlCol="0" anchor="t" anchorCtr="0">
            <a:spAutoFit/>
          </a:bodyPr>
          <a:lstStyle/>
          <a:p>
            <a:pPr algn="ctr" fontAlgn="b">
              <a:spcAft>
                <a:spcPts val="300"/>
              </a:spcAft>
            </a:pPr>
            <a:r>
              <a:rPr lang="ar-SA" sz="10000" b="1" dirty="0">
                <a:solidFill>
                  <a:srgbClr val="D79E4D"/>
                </a:solidFill>
                <a:latin typeface="Gotham HTF Black" pitchFamily="2" charset="77"/>
                <a:cs typeface="Arial" pitchFamily="34" charset="0"/>
              </a:rPr>
              <a:t>لمدة 12 شهر</a:t>
            </a:r>
            <a:endParaRPr lang="en-US" sz="10000" b="1" dirty="0">
              <a:solidFill>
                <a:srgbClr val="D79E4D"/>
              </a:solidFill>
              <a:latin typeface="Gotham HTF Black" pitchFamily="2" charset="77"/>
              <a:cs typeface="Arial" pitchFamily="34" charset="0"/>
            </a:endParaRPr>
          </a:p>
        </p:txBody>
      </p:sp>
      <p:sp>
        <p:nvSpPr>
          <p:cNvPr id="232" name="TextBox 231">
            <a:extLst>
              <a:ext uri="{FF2B5EF4-FFF2-40B4-BE49-F238E27FC236}">
                <a16:creationId xmlns:a16="http://schemas.microsoft.com/office/drawing/2014/main" id="{7722BA12-65FF-DE4A-82FD-D89A0273FBD8}"/>
              </a:ext>
            </a:extLst>
          </p:cNvPr>
          <p:cNvSpPr txBox="1"/>
          <p:nvPr/>
        </p:nvSpPr>
        <p:spPr bwMode="auto">
          <a:xfrm>
            <a:off x="69314" y="3299419"/>
            <a:ext cx="12012747" cy="1200329"/>
          </a:xfrm>
          <a:prstGeom prst="rect">
            <a:avLst/>
          </a:prstGeom>
          <a:noFill/>
          <a:ln w="9525">
            <a:noFill/>
            <a:miter lim="800000"/>
            <a:headEnd/>
            <a:tailEnd/>
          </a:ln>
        </p:spPr>
        <p:txBody>
          <a:bodyPr wrap="square" rtlCol="0" anchor="t" anchorCtr="0">
            <a:spAutoFit/>
          </a:bodyPr>
          <a:lstStyle/>
          <a:p>
            <a:pPr algn="ctr" fontAlgn="b">
              <a:spcAft>
                <a:spcPts val="300"/>
              </a:spcAft>
            </a:pPr>
            <a:r>
              <a:rPr lang="ar-SA" sz="7100" dirty="0">
                <a:solidFill>
                  <a:schemeClr val="bg1"/>
                </a:solidFill>
                <a:latin typeface="Gotham HTF Book" pitchFamily="2" charset="77"/>
                <a:cs typeface="Arial" pitchFamily="34" charset="0"/>
              </a:rPr>
              <a:t>كل شهرين</a:t>
            </a:r>
            <a:endParaRPr lang="en-US" sz="7100" dirty="0">
              <a:solidFill>
                <a:schemeClr val="bg1"/>
              </a:solidFill>
              <a:latin typeface="Gotham HTF Book" pitchFamily="2" charset="77"/>
              <a:cs typeface="Arial" pitchFamily="34" charset="0"/>
            </a:endParaRPr>
          </a:p>
        </p:txBody>
      </p:sp>
      <p:sp>
        <p:nvSpPr>
          <p:cNvPr id="247" name="TextBox 246">
            <a:extLst>
              <a:ext uri="{FF2B5EF4-FFF2-40B4-BE49-F238E27FC236}">
                <a16:creationId xmlns:a16="http://schemas.microsoft.com/office/drawing/2014/main" id="{B0766DE5-4BC7-B349-A25C-5B4B2859E7F7}"/>
              </a:ext>
            </a:extLst>
          </p:cNvPr>
          <p:cNvSpPr txBox="1"/>
          <p:nvPr/>
        </p:nvSpPr>
        <p:spPr bwMode="auto">
          <a:xfrm>
            <a:off x="134423" y="9575624"/>
            <a:ext cx="12012747" cy="769441"/>
          </a:xfrm>
          <a:prstGeom prst="rect">
            <a:avLst/>
          </a:prstGeom>
          <a:noFill/>
          <a:ln w="9525">
            <a:noFill/>
            <a:miter lim="800000"/>
            <a:headEnd/>
            <a:tailEnd/>
          </a:ln>
        </p:spPr>
        <p:txBody>
          <a:bodyPr wrap="square" rtlCol="0" anchor="t" anchorCtr="0">
            <a:spAutoFit/>
          </a:bodyPr>
          <a:lstStyle/>
          <a:p>
            <a:pPr algn="ctr" fontAlgn="b">
              <a:spcAft>
                <a:spcPts val="300"/>
              </a:spcAft>
            </a:pPr>
            <a:r>
              <a:rPr lang="en-US" sz="4400" dirty="0">
                <a:solidFill>
                  <a:schemeClr val="bg1"/>
                </a:solidFill>
                <a:latin typeface="Gotham HTF Book" pitchFamily="2" charset="77"/>
                <a:cs typeface="Arial" pitchFamily="34" charset="0"/>
              </a:rPr>
              <a:t> Air </a:t>
            </a:r>
            <a:r>
              <a:rPr lang="en-US" sz="4400" dirty="0" err="1">
                <a:solidFill>
                  <a:schemeClr val="bg1"/>
                </a:solidFill>
                <a:latin typeface="Gotham HTF Book" pitchFamily="2" charset="77"/>
                <a:cs typeface="Arial" pitchFamily="34" charset="0"/>
              </a:rPr>
              <a:t>Grap</a:t>
            </a:r>
            <a:r>
              <a:rPr lang="ar-SA" sz="4400" dirty="0">
                <a:solidFill>
                  <a:schemeClr val="bg1"/>
                </a:solidFill>
                <a:latin typeface="Gotham HTF Book" pitchFamily="2" charset="77"/>
                <a:cs typeface="Arial" pitchFamily="34" charset="0"/>
              </a:rPr>
              <a:t>فرصة العمر, توزيع مجاني </a:t>
            </a:r>
            <a:endParaRPr lang="en-US" sz="4400" dirty="0">
              <a:solidFill>
                <a:schemeClr val="bg1"/>
              </a:solidFill>
              <a:latin typeface="Gotham HTF Book" pitchFamily="2" charset="77"/>
              <a:cs typeface="Arial" pitchFamily="34" charset="0"/>
            </a:endParaRPr>
          </a:p>
        </p:txBody>
      </p:sp>
      <p:sp>
        <p:nvSpPr>
          <p:cNvPr id="249" name="Rectangle 248">
            <a:extLst>
              <a:ext uri="{FF2B5EF4-FFF2-40B4-BE49-F238E27FC236}">
                <a16:creationId xmlns:a16="http://schemas.microsoft.com/office/drawing/2014/main" id="{51D32FF2-20DF-984A-8F18-0DF041982541}"/>
              </a:ext>
            </a:extLst>
          </p:cNvPr>
          <p:cNvSpPr/>
          <p:nvPr/>
        </p:nvSpPr>
        <p:spPr>
          <a:xfrm>
            <a:off x="620129" y="14657231"/>
            <a:ext cx="11064475" cy="646331"/>
          </a:xfrm>
          <a:prstGeom prst="rect">
            <a:avLst/>
          </a:prstGeom>
        </p:spPr>
        <p:txBody>
          <a:bodyPr wrap="square">
            <a:spAutoFit/>
          </a:bodyPr>
          <a:lstStyle/>
          <a:p>
            <a:pPr algn="r" rtl="1"/>
            <a:r>
              <a:rPr lang="ar-SA" dirty="0">
                <a:solidFill>
                  <a:schemeClr val="bg1"/>
                </a:solidFill>
              </a:rPr>
              <a:t>خلال العام القادم, </a:t>
            </a:r>
            <a:r>
              <a:rPr lang="ar-SA" dirty="0" err="1">
                <a:solidFill>
                  <a:schemeClr val="bg1"/>
                </a:solidFill>
              </a:rPr>
              <a:t>ايبك</a:t>
            </a:r>
            <a:r>
              <a:rPr lang="ar-SA" dirty="0">
                <a:solidFill>
                  <a:schemeClr val="bg1"/>
                </a:solidFill>
              </a:rPr>
              <a:t> سنتر سوف يقوم </a:t>
            </a:r>
            <a:r>
              <a:rPr lang="ar-SA" dirty="0" err="1">
                <a:solidFill>
                  <a:schemeClr val="bg1"/>
                </a:solidFill>
              </a:rPr>
              <a:t>باطلاق</a:t>
            </a:r>
            <a:r>
              <a:rPr lang="ar-SA" dirty="0">
                <a:solidFill>
                  <a:schemeClr val="bg1"/>
                </a:solidFill>
              </a:rPr>
              <a:t> ستة عملات رمزية على الأقل وذلك لكي ينمي نظامه البيئي, لمشاهدة </a:t>
            </a:r>
            <a:r>
              <a:rPr lang="ar-SA">
                <a:solidFill>
                  <a:schemeClr val="bg1"/>
                </a:solidFill>
              </a:rPr>
              <a:t>القائمة الكاملة</a:t>
            </a:r>
          </a:p>
          <a:p>
            <a:pPr algn="r" rtl="1"/>
            <a:r>
              <a:rPr lang="ar-SA">
                <a:solidFill>
                  <a:schemeClr val="bg1"/>
                </a:solidFill>
              </a:rPr>
              <a:t> </a:t>
            </a:r>
            <a:r>
              <a:rPr lang="ar-SA" dirty="0">
                <a:solidFill>
                  <a:schemeClr val="bg1"/>
                </a:solidFill>
              </a:rPr>
              <a:t>وتواريخ الاطلاق أدناه</a:t>
            </a:r>
            <a:endParaRPr lang="en-BE" dirty="0">
              <a:solidFill>
                <a:schemeClr val="bg1"/>
              </a:solidFill>
            </a:endParaRPr>
          </a:p>
        </p:txBody>
      </p:sp>
      <p:sp>
        <p:nvSpPr>
          <p:cNvPr id="250" name="Rectangle 249">
            <a:extLst>
              <a:ext uri="{FF2B5EF4-FFF2-40B4-BE49-F238E27FC236}">
                <a16:creationId xmlns:a16="http://schemas.microsoft.com/office/drawing/2014/main" id="{B48E2EB5-5F54-944B-8DE8-68874F5E681C}"/>
              </a:ext>
            </a:extLst>
          </p:cNvPr>
          <p:cNvSpPr/>
          <p:nvPr/>
        </p:nvSpPr>
        <p:spPr>
          <a:xfrm>
            <a:off x="548676" y="20231509"/>
            <a:ext cx="11064475" cy="3492956"/>
          </a:xfrm>
          <a:prstGeom prst="rect">
            <a:avLst/>
          </a:prstGeom>
        </p:spPr>
        <p:txBody>
          <a:bodyPr wrap="square" numCol="2" spcCol="540000">
            <a:noAutofit/>
          </a:bodyPr>
          <a:lstStyle/>
          <a:p>
            <a:pPr algn="just">
              <a:spcBef>
                <a:spcPts val="300"/>
              </a:spcBef>
              <a:spcAft>
                <a:spcPts val="600"/>
              </a:spcAft>
            </a:pPr>
            <a:r>
              <a:rPr lang="en-GB" dirty="0">
                <a:solidFill>
                  <a:schemeClr val="bg1"/>
                </a:solidFill>
                <a:latin typeface="Gotham HTF Book" pitchFamily="2" charset="77"/>
                <a:cs typeface="Arial" pitchFamily="34" charset="0"/>
              </a:rPr>
              <a:t>On February 28th, the team will take a snapshot of the blockchain that will be used as the oracle of holdings. </a:t>
            </a:r>
          </a:p>
          <a:p>
            <a:pPr algn="just">
              <a:spcBef>
                <a:spcPts val="300"/>
              </a:spcBef>
              <a:spcAft>
                <a:spcPts val="600"/>
              </a:spcAft>
            </a:pPr>
            <a:r>
              <a:rPr lang="en-GB" dirty="0">
                <a:solidFill>
                  <a:schemeClr val="bg1"/>
                </a:solidFill>
                <a:latin typeface="Gotham HTF Book" pitchFamily="2" charset="77"/>
                <a:cs typeface="Arial" pitchFamily="34" charset="0"/>
              </a:rPr>
              <a:t>We will then set up an Air Grab Portal where you will need to add your telegram handle, the number of EPIC you are holding and your ERC20 wallet address for the ECR tokens to be sent to (more details on this to come).</a:t>
            </a:r>
          </a:p>
          <a:p>
            <a:pPr algn="just">
              <a:spcBef>
                <a:spcPts val="300"/>
              </a:spcBef>
              <a:spcAft>
                <a:spcPts val="600"/>
              </a:spcAft>
            </a:pPr>
            <a:r>
              <a:rPr lang="en-GB" dirty="0">
                <a:solidFill>
                  <a:schemeClr val="bg1"/>
                </a:solidFill>
                <a:latin typeface="Gotham HTF Book" pitchFamily="2" charset="77"/>
                <a:cs typeface="Arial" pitchFamily="34" charset="0"/>
              </a:rPr>
              <a:t>For those concerned about privacy, we don’t want your name or your email address, but we might need to contact you on Telegram in case we can’t match up your claim to the snapshot. We won’t be using your details for anything other than this one-off process.</a:t>
            </a:r>
          </a:p>
          <a:p>
            <a:pPr algn="just">
              <a:spcBef>
                <a:spcPts val="300"/>
              </a:spcBef>
              <a:spcAft>
                <a:spcPts val="600"/>
              </a:spcAft>
            </a:pPr>
            <a:r>
              <a:rPr lang="en-GB" dirty="0">
                <a:solidFill>
                  <a:schemeClr val="bg1"/>
                </a:solidFill>
                <a:latin typeface="Gotham HTF Book" pitchFamily="2" charset="77"/>
                <a:cs typeface="Arial" pitchFamily="34" charset="0"/>
              </a:rPr>
              <a:t>On March 28th 2021, ECR tokens will distributed to those who have made their claim. </a:t>
            </a:r>
          </a:p>
          <a:p>
            <a:pPr algn="just">
              <a:spcBef>
                <a:spcPts val="300"/>
              </a:spcBef>
              <a:spcAft>
                <a:spcPts val="600"/>
              </a:spcAft>
            </a:pPr>
            <a:r>
              <a:rPr lang="en-GB" dirty="0">
                <a:solidFill>
                  <a:schemeClr val="bg1"/>
                </a:solidFill>
                <a:latin typeface="Gotham HTF Book" pitchFamily="2" charset="77"/>
                <a:cs typeface="Arial" pitchFamily="34" charset="0"/>
              </a:rPr>
              <a:t>To participate in further token rounds, you will need to stake your ECR tokens with Epicenter (more on how to do this nearer the date).</a:t>
            </a:r>
          </a:p>
        </p:txBody>
      </p:sp>
      <p:sp>
        <p:nvSpPr>
          <p:cNvPr id="20" name="Rectangle 19">
            <a:extLst>
              <a:ext uri="{FF2B5EF4-FFF2-40B4-BE49-F238E27FC236}">
                <a16:creationId xmlns:a16="http://schemas.microsoft.com/office/drawing/2014/main" id="{F3802A94-A649-034D-AA4C-739AE64860C2}"/>
              </a:ext>
            </a:extLst>
          </p:cNvPr>
          <p:cNvSpPr/>
          <p:nvPr/>
        </p:nvSpPr>
        <p:spPr>
          <a:xfrm>
            <a:off x="759899" y="17540868"/>
            <a:ext cx="4257244" cy="1823576"/>
          </a:xfrm>
          <a:prstGeom prst="rect">
            <a:avLst/>
          </a:prstGeom>
        </p:spPr>
        <p:txBody>
          <a:bodyPr wrap="square">
            <a:spAutoFit/>
          </a:bodyPr>
          <a:lstStyle/>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CLI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GUI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Vitex (in either the exchange or their own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Official Epic ERC20 token</a:t>
            </a:r>
          </a:p>
        </p:txBody>
      </p:sp>
      <p:sp>
        <p:nvSpPr>
          <p:cNvPr id="251" name="Freeform 250">
            <a:extLst>
              <a:ext uri="{FF2B5EF4-FFF2-40B4-BE49-F238E27FC236}">
                <a16:creationId xmlns:a16="http://schemas.microsoft.com/office/drawing/2014/main" id="{1A7D17C9-12EA-AB4A-A707-80A3C8E881B0}"/>
              </a:ext>
            </a:extLst>
          </p:cNvPr>
          <p:cNvSpPr>
            <a:spLocks/>
          </p:cNvSpPr>
          <p:nvPr/>
        </p:nvSpPr>
        <p:spPr bwMode="auto">
          <a:xfrm>
            <a:off x="6567598" y="16431270"/>
            <a:ext cx="914070" cy="914070"/>
          </a:xfrm>
          <a:custGeom>
            <a:avLst/>
            <a:gdLst>
              <a:gd name="T0" fmla="*/ 546 w 669"/>
              <a:gd name="T1" fmla="*/ 335 h 669"/>
              <a:gd name="T2" fmla="*/ 661 w 669"/>
              <a:gd name="T3" fmla="*/ 220 h 669"/>
              <a:gd name="T4" fmla="*/ 667 w 669"/>
              <a:gd name="T5" fmla="*/ 210 h 669"/>
              <a:gd name="T6" fmla="*/ 669 w 669"/>
              <a:gd name="T7" fmla="*/ 198 h 669"/>
              <a:gd name="T8" fmla="*/ 667 w 669"/>
              <a:gd name="T9" fmla="*/ 188 h 669"/>
              <a:gd name="T10" fmla="*/ 661 w 669"/>
              <a:gd name="T11" fmla="*/ 178 h 669"/>
              <a:gd name="T12" fmla="*/ 490 w 669"/>
              <a:gd name="T13" fmla="*/ 9 h 669"/>
              <a:gd name="T14" fmla="*/ 481 w 669"/>
              <a:gd name="T15" fmla="*/ 3 h 669"/>
              <a:gd name="T16" fmla="*/ 470 w 669"/>
              <a:gd name="T17" fmla="*/ 0 h 669"/>
              <a:gd name="T18" fmla="*/ 460 w 669"/>
              <a:gd name="T19" fmla="*/ 3 h 669"/>
              <a:gd name="T20" fmla="*/ 450 w 669"/>
              <a:gd name="T21" fmla="*/ 9 h 669"/>
              <a:gd name="T22" fmla="*/ 219 w 669"/>
              <a:gd name="T23" fmla="*/ 9 h 669"/>
              <a:gd name="T24" fmla="*/ 215 w 669"/>
              <a:gd name="T25" fmla="*/ 5 h 669"/>
              <a:gd name="T26" fmla="*/ 203 w 669"/>
              <a:gd name="T27" fmla="*/ 0 h 669"/>
              <a:gd name="T28" fmla="*/ 193 w 669"/>
              <a:gd name="T29" fmla="*/ 0 h 669"/>
              <a:gd name="T30" fmla="*/ 183 w 669"/>
              <a:gd name="T31" fmla="*/ 5 h 669"/>
              <a:gd name="T32" fmla="*/ 8 w 669"/>
              <a:gd name="T33" fmla="*/ 178 h 669"/>
              <a:gd name="T34" fmla="*/ 4 w 669"/>
              <a:gd name="T35" fmla="*/ 183 h 669"/>
              <a:gd name="T36" fmla="*/ 0 w 669"/>
              <a:gd name="T37" fmla="*/ 193 h 669"/>
              <a:gd name="T38" fmla="*/ 0 w 669"/>
              <a:gd name="T39" fmla="*/ 205 h 669"/>
              <a:gd name="T40" fmla="*/ 4 w 669"/>
              <a:gd name="T41" fmla="*/ 215 h 669"/>
              <a:gd name="T42" fmla="*/ 124 w 669"/>
              <a:gd name="T43" fmla="*/ 335 h 669"/>
              <a:gd name="T44" fmla="*/ 8 w 669"/>
              <a:gd name="T45" fmla="*/ 450 h 669"/>
              <a:gd name="T46" fmla="*/ 1 w 669"/>
              <a:gd name="T47" fmla="*/ 460 h 669"/>
              <a:gd name="T48" fmla="*/ 0 w 669"/>
              <a:gd name="T49" fmla="*/ 470 h 669"/>
              <a:gd name="T50" fmla="*/ 1 w 669"/>
              <a:gd name="T51" fmla="*/ 481 h 669"/>
              <a:gd name="T52" fmla="*/ 8 w 669"/>
              <a:gd name="T53" fmla="*/ 490 h 669"/>
              <a:gd name="T54" fmla="*/ 178 w 669"/>
              <a:gd name="T55" fmla="*/ 661 h 669"/>
              <a:gd name="T56" fmla="*/ 188 w 669"/>
              <a:gd name="T57" fmla="*/ 667 h 669"/>
              <a:gd name="T58" fmla="*/ 198 w 669"/>
              <a:gd name="T59" fmla="*/ 669 h 669"/>
              <a:gd name="T60" fmla="*/ 210 w 669"/>
              <a:gd name="T61" fmla="*/ 667 h 669"/>
              <a:gd name="T62" fmla="*/ 219 w 669"/>
              <a:gd name="T63" fmla="*/ 661 h 669"/>
              <a:gd name="T64" fmla="*/ 450 w 669"/>
              <a:gd name="T65" fmla="*/ 661 h 669"/>
              <a:gd name="T66" fmla="*/ 455 w 669"/>
              <a:gd name="T67" fmla="*/ 664 h 669"/>
              <a:gd name="T68" fmla="*/ 465 w 669"/>
              <a:gd name="T69" fmla="*/ 669 h 669"/>
              <a:gd name="T70" fmla="*/ 475 w 669"/>
              <a:gd name="T71" fmla="*/ 669 h 669"/>
              <a:gd name="T72" fmla="*/ 486 w 669"/>
              <a:gd name="T73" fmla="*/ 664 h 669"/>
              <a:gd name="T74" fmla="*/ 661 w 669"/>
              <a:gd name="T75" fmla="*/ 490 h 669"/>
              <a:gd name="T76" fmla="*/ 664 w 669"/>
              <a:gd name="T77" fmla="*/ 486 h 669"/>
              <a:gd name="T78" fmla="*/ 668 w 669"/>
              <a:gd name="T79" fmla="*/ 476 h 669"/>
              <a:gd name="T80" fmla="*/ 668 w 669"/>
              <a:gd name="T81" fmla="*/ 465 h 669"/>
              <a:gd name="T82" fmla="*/ 664 w 669"/>
              <a:gd name="T83" fmla="*/ 455 h 669"/>
              <a:gd name="T84" fmla="*/ 661 w 669"/>
              <a:gd name="T85" fmla="*/ 45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9" h="669">
                <a:moveTo>
                  <a:pt x="661" y="450"/>
                </a:moveTo>
                <a:lnTo>
                  <a:pt x="546" y="335"/>
                </a:lnTo>
                <a:lnTo>
                  <a:pt x="661" y="220"/>
                </a:lnTo>
                <a:lnTo>
                  <a:pt x="661" y="220"/>
                </a:lnTo>
                <a:lnTo>
                  <a:pt x="664" y="215"/>
                </a:lnTo>
                <a:lnTo>
                  <a:pt x="667" y="210"/>
                </a:lnTo>
                <a:lnTo>
                  <a:pt x="668" y="205"/>
                </a:lnTo>
                <a:lnTo>
                  <a:pt x="669" y="198"/>
                </a:lnTo>
                <a:lnTo>
                  <a:pt x="668" y="193"/>
                </a:lnTo>
                <a:lnTo>
                  <a:pt x="667" y="188"/>
                </a:lnTo>
                <a:lnTo>
                  <a:pt x="664" y="183"/>
                </a:lnTo>
                <a:lnTo>
                  <a:pt x="661" y="178"/>
                </a:lnTo>
                <a:lnTo>
                  <a:pt x="490" y="9"/>
                </a:lnTo>
                <a:lnTo>
                  <a:pt x="490" y="9"/>
                </a:lnTo>
                <a:lnTo>
                  <a:pt x="486" y="5"/>
                </a:lnTo>
                <a:lnTo>
                  <a:pt x="481" y="3"/>
                </a:lnTo>
                <a:lnTo>
                  <a:pt x="475" y="0"/>
                </a:lnTo>
                <a:lnTo>
                  <a:pt x="470" y="0"/>
                </a:lnTo>
                <a:lnTo>
                  <a:pt x="465" y="0"/>
                </a:lnTo>
                <a:lnTo>
                  <a:pt x="460" y="3"/>
                </a:lnTo>
                <a:lnTo>
                  <a:pt x="455" y="5"/>
                </a:lnTo>
                <a:lnTo>
                  <a:pt x="450" y="9"/>
                </a:lnTo>
                <a:lnTo>
                  <a:pt x="335" y="124"/>
                </a:lnTo>
                <a:lnTo>
                  <a:pt x="219" y="9"/>
                </a:lnTo>
                <a:lnTo>
                  <a:pt x="219" y="9"/>
                </a:lnTo>
                <a:lnTo>
                  <a:pt x="215" y="5"/>
                </a:lnTo>
                <a:lnTo>
                  <a:pt x="210" y="3"/>
                </a:lnTo>
                <a:lnTo>
                  <a:pt x="203" y="0"/>
                </a:lnTo>
                <a:lnTo>
                  <a:pt x="198" y="0"/>
                </a:lnTo>
                <a:lnTo>
                  <a:pt x="193" y="0"/>
                </a:lnTo>
                <a:lnTo>
                  <a:pt x="188" y="3"/>
                </a:lnTo>
                <a:lnTo>
                  <a:pt x="183" y="5"/>
                </a:lnTo>
                <a:lnTo>
                  <a:pt x="178" y="9"/>
                </a:lnTo>
                <a:lnTo>
                  <a:pt x="8" y="178"/>
                </a:lnTo>
                <a:lnTo>
                  <a:pt x="8" y="178"/>
                </a:lnTo>
                <a:lnTo>
                  <a:pt x="4" y="183"/>
                </a:lnTo>
                <a:lnTo>
                  <a:pt x="1" y="188"/>
                </a:lnTo>
                <a:lnTo>
                  <a:pt x="0" y="193"/>
                </a:lnTo>
                <a:lnTo>
                  <a:pt x="0" y="198"/>
                </a:lnTo>
                <a:lnTo>
                  <a:pt x="0" y="205"/>
                </a:lnTo>
                <a:lnTo>
                  <a:pt x="1" y="210"/>
                </a:lnTo>
                <a:lnTo>
                  <a:pt x="4" y="215"/>
                </a:lnTo>
                <a:lnTo>
                  <a:pt x="8" y="220"/>
                </a:lnTo>
                <a:lnTo>
                  <a:pt x="124" y="335"/>
                </a:lnTo>
                <a:lnTo>
                  <a:pt x="8" y="450"/>
                </a:lnTo>
                <a:lnTo>
                  <a:pt x="8" y="450"/>
                </a:lnTo>
                <a:lnTo>
                  <a:pt x="4" y="455"/>
                </a:lnTo>
                <a:lnTo>
                  <a:pt x="1" y="460"/>
                </a:lnTo>
                <a:lnTo>
                  <a:pt x="0" y="465"/>
                </a:lnTo>
                <a:lnTo>
                  <a:pt x="0" y="470"/>
                </a:lnTo>
                <a:lnTo>
                  <a:pt x="0" y="476"/>
                </a:lnTo>
                <a:lnTo>
                  <a:pt x="1" y="481"/>
                </a:lnTo>
                <a:lnTo>
                  <a:pt x="4" y="486"/>
                </a:lnTo>
                <a:lnTo>
                  <a:pt x="8" y="490"/>
                </a:lnTo>
                <a:lnTo>
                  <a:pt x="178" y="661"/>
                </a:lnTo>
                <a:lnTo>
                  <a:pt x="178" y="661"/>
                </a:lnTo>
                <a:lnTo>
                  <a:pt x="183" y="664"/>
                </a:lnTo>
                <a:lnTo>
                  <a:pt x="188" y="667"/>
                </a:lnTo>
                <a:lnTo>
                  <a:pt x="193" y="669"/>
                </a:lnTo>
                <a:lnTo>
                  <a:pt x="198" y="669"/>
                </a:lnTo>
                <a:lnTo>
                  <a:pt x="203" y="669"/>
                </a:lnTo>
                <a:lnTo>
                  <a:pt x="210" y="667"/>
                </a:lnTo>
                <a:lnTo>
                  <a:pt x="215" y="664"/>
                </a:lnTo>
                <a:lnTo>
                  <a:pt x="219" y="661"/>
                </a:lnTo>
                <a:lnTo>
                  <a:pt x="335" y="546"/>
                </a:lnTo>
                <a:lnTo>
                  <a:pt x="450" y="661"/>
                </a:lnTo>
                <a:lnTo>
                  <a:pt x="450" y="661"/>
                </a:lnTo>
                <a:lnTo>
                  <a:pt x="455" y="664"/>
                </a:lnTo>
                <a:lnTo>
                  <a:pt x="460" y="667"/>
                </a:lnTo>
                <a:lnTo>
                  <a:pt x="465" y="669"/>
                </a:lnTo>
                <a:lnTo>
                  <a:pt x="470" y="669"/>
                </a:lnTo>
                <a:lnTo>
                  <a:pt x="475" y="669"/>
                </a:lnTo>
                <a:lnTo>
                  <a:pt x="481" y="667"/>
                </a:lnTo>
                <a:lnTo>
                  <a:pt x="486" y="664"/>
                </a:lnTo>
                <a:lnTo>
                  <a:pt x="490" y="661"/>
                </a:lnTo>
                <a:lnTo>
                  <a:pt x="661" y="490"/>
                </a:lnTo>
                <a:lnTo>
                  <a:pt x="661" y="490"/>
                </a:lnTo>
                <a:lnTo>
                  <a:pt x="664" y="486"/>
                </a:lnTo>
                <a:lnTo>
                  <a:pt x="667" y="481"/>
                </a:lnTo>
                <a:lnTo>
                  <a:pt x="668" y="476"/>
                </a:lnTo>
                <a:lnTo>
                  <a:pt x="669" y="470"/>
                </a:lnTo>
                <a:lnTo>
                  <a:pt x="668" y="465"/>
                </a:lnTo>
                <a:lnTo>
                  <a:pt x="667" y="460"/>
                </a:lnTo>
                <a:lnTo>
                  <a:pt x="664" y="455"/>
                </a:lnTo>
                <a:lnTo>
                  <a:pt x="661" y="450"/>
                </a:lnTo>
                <a:lnTo>
                  <a:pt x="661" y="4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sp>
        <p:nvSpPr>
          <p:cNvPr id="252" name="Freeform 251">
            <a:extLst>
              <a:ext uri="{FF2B5EF4-FFF2-40B4-BE49-F238E27FC236}">
                <a16:creationId xmlns:a16="http://schemas.microsoft.com/office/drawing/2014/main" id="{CC5ACC06-715F-1142-ADB7-CA59F6F90967}"/>
              </a:ext>
            </a:extLst>
          </p:cNvPr>
          <p:cNvSpPr>
            <a:spLocks/>
          </p:cNvSpPr>
          <p:nvPr/>
        </p:nvSpPr>
        <p:spPr bwMode="auto">
          <a:xfrm>
            <a:off x="474769" y="16353458"/>
            <a:ext cx="1068464" cy="909971"/>
          </a:xfrm>
          <a:custGeom>
            <a:avLst/>
            <a:gdLst>
              <a:gd name="T0" fmla="*/ 773 w 782"/>
              <a:gd name="T1" fmla="*/ 182 h 666"/>
              <a:gd name="T2" fmla="*/ 606 w 782"/>
              <a:gd name="T3" fmla="*/ 9 h 666"/>
              <a:gd name="T4" fmla="*/ 606 w 782"/>
              <a:gd name="T5" fmla="*/ 9 h 666"/>
              <a:gd name="T6" fmla="*/ 601 w 782"/>
              <a:gd name="T7" fmla="*/ 5 h 666"/>
              <a:gd name="T8" fmla="*/ 596 w 782"/>
              <a:gd name="T9" fmla="*/ 3 h 666"/>
              <a:gd name="T10" fmla="*/ 591 w 782"/>
              <a:gd name="T11" fmla="*/ 0 h 666"/>
              <a:gd name="T12" fmla="*/ 586 w 782"/>
              <a:gd name="T13" fmla="*/ 0 h 666"/>
              <a:gd name="T14" fmla="*/ 580 w 782"/>
              <a:gd name="T15" fmla="*/ 0 h 666"/>
              <a:gd name="T16" fmla="*/ 575 w 782"/>
              <a:gd name="T17" fmla="*/ 3 h 666"/>
              <a:gd name="T18" fmla="*/ 570 w 782"/>
              <a:gd name="T19" fmla="*/ 5 h 666"/>
              <a:gd name="T20" fmla="*/ 565 w 782"/>
              <a:gd name="T21" fmla="*/ 8 h 666"/>
              <a:gd name="T22" fmla="*/ 312 w 782"/>
              <a:gd name="T23" fmla="*/ 255 h 666"/>
              <a:gd name="T24" fmla="*/ 217 w 782"/>
              <a:gd name="T25" fmla="*/ 158 h 666"/>
              <a:gd name="T26" fmla="*/ 217 w 782"/>
              <a:gd name="T27" fmla="*/ 158 h 666"/>
              <a:gd name="T28" fmla="*/ 215 w 782"/>
              <a:gd name="T29" fmla="*/ 155 h 666"/>
              <a:gd name="T30" fmla="*/ 211 w 782"/>
              <a:gd name="T31" fmla="*/ 154 h 666"/>
              <a:gd name="T32" fmla="*/ 207 w 782"/>
              <a:gd name="T33" fmla="*/ 154 h 666"/>
              <a:gd name="T34" fmla="*/ 204 w 782"/>
              <a:gd name="T35" fmla="*/ 154 h 666"/>
              <a:gd name="T36" fmla="*/ 193 w 782"/>
              <a:gd name="T37" fmla="*/ 158 h 666"/>
              <a:gd name="T38" fmla="*/ 185 w 782"/>
              <a:gd name="T39" fmla="*/ 164 h 666"/>
              <a:gd name="T40" fmla="*/ 12 w 782"/>
              <a:gd name="T41" fmla="*/ 331 h 666"/>
              <a:gd name="T42" fmla="*/ 12 w 782"/>
              <a:gd name="T43" fmla="*/ 331 h 666"/>
              <a:gd name="T44" fmla="*/ 4 w 782"/>
              <a:gd name="T45" fmla="*/ 340 h 666"/>
              <a:gd name="T46" fmla="*/ 0 w 782"/>
              <a:gd name="T47" fmla="*/ 350 h 666"/>
              <a:gd name="T48" fmla="*/ 0 w 782"/>
              <a:gd name="T49" fmla="*/ 354 h 666"/>
              <a:gd name="T50" fmla="*/ 0 w 782"/>
              <a:gd name="T51" fmla="*/ 357 h 666"/>
              <a:gd name="T52" fmla="*/ 1 w 782"/>
              <a:gd name="T53" fmla="*/ 361 h 666"/>
              <a:gd name="T54" fmla="*/ 3 w 782"/>
              <a:gd name="T55" fmla="*/ 364 h 666"/>
              <a:gd name="T56" fmla="*/ 111 w 782"/>
              <a:gd name="T57" fmla="*/ 476 h 666"/>
              <a:gd name="T58" fmla="*/ 111 w 782"/>
              <a:gd name="T59" fmla="*/ 476 h 666"/>
              <a:gd name="T60" fmla="*/ 114 w 782"/>
              <a:gd name="T61" fmla="*/ 480 h 666"/>
              <a:gd name="T62" fmla="*/ 116 w 782"/>
              <a:gd name="T63" fmla="*/ 484 h 666"/>
              <a:gd name="T64" fmla="*/ 284 w 782"/>
              <a:gd name="T65" fmla="*/ 657 h 666"/>
              <a:gd name="T66" fmla="*/ 284 w 782"/>
              <a:gd name="T67" fmla="*/ 657 h 666"/>
              <a:gd name="T68" fmla="*/ 288 w 782"/>
              <a:gd name="T69" fmla="*/ 661 h 666"/>
              <a:gd name="T70" fmla="*/ 293 w 782"/>
              <a:gd name="T71" fmla="*/ 663 h 666"/>
              <a:gd name="T72" fmla="*/ 300 w 782"/>
              <a:gd name="T73" fmla="*/ 664 h 666"/>
              <a:gd name="T74" fmla="*/ 305 w 782"/>
              <a:gd name="T75" fmla="*/ 666 h 666"/>
              <a:gd name="T76" fmla="*/ 310 w 782"/>
              <a:gd name="T77" fmla="*/ 664 h 666"/>
              <a:gd name="T78" fmla="*/ 315 w 782"/>
              <a:gd name="T79" fmla="*/ 663 h 666"/>
              <a:gd name="T80" fmla="*/ 320 w 782"/>
              <a:gd name="T81" fmla="*/ 661 h 666"/>
              <a:gd name="T82" fmla="*/ 325 w 782"/>
              <a:gd name="T83" fmla="*/ 657 h 666"/>
              <a:gd name="T84" fmla="*/ 773 w 782"/>
              <a:gd name="T85" fmla="*/ 222 h 666"/>
              <a:gd name="T86" fmla="*/ 773 w 782"/>
              <a:gd name="T87" fmla="*/ 222 h 666"/>
              <a:gd name="T88" fmla="*/ 777 w 782"/>
              <a:gd name="T89" fmla="*/ 217 h 666"/>
              <a:gd name="T90" fmla="*/ 779 w 782"/>
              <a:gd name="T91" fmla="*/ 212 h 666"/>
              <a:gd name="T92" fmla="*/ 781 w 782"/>
              <a:gd name="T93" fmla="*/ 207 h 666"/>
              <a:gd name="T94" fmla="*/ 782 w 782"/>
              <a:gd name="T95" fmla="*/ 202 h 666"/>
              <a:gd name="T96" fmla="*/ 781 w 782"/>
              <a:gd name="T97" fmla="*/ 196 h 666"/>
              <a:gd name="T98" fmla="*/ 779 w 782"/>
              <a:gd name="T99" fmla="*/ 191 h 666"/>
              <a:gd name="T100" fmla="*/ 777 w 782"/>
              <a:gd name="T101" fmla="*/ 186 h 666"/>
              <a:gd name="T102" fmla="*/ 773 w 782"/>
              <a:gd name="T103" fmla="*/ 182 h 666"/>
              <a:gd name="T104" fmla="*/ 773 w 782"/>
              <a:gd name="T105" fmla="*/ 18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2" h="666">
                <a:moveTo>
                  <a:pt x="773" y="182"/>
                </a:moveTo>
                <a:lnTo>
                  <a:pt x="606" y="9"/>
                </a:lnTo>
                <a:lnTo>
                  <a:pt x="606" y="9"/>
                </a:lnTo>
                <a:lnTo>
                  <a:pt x="601" y="5"/>
                </a:lnTo>
                <a:lnTo>
                  <a:pt x="596" y="3"/>
                </a:lnTo>
                <a:lnTo>
                  <a:pt x="591" y="0"/>
                </a:lnTo>
                <a:lnTo>
                  <a:pt x="586" y="0"/>
                </a:lnTo>
                <a:lnTo>
                  <a:pt x="580" y="0"/>
                </a:lnTo>
                <a:lnTo>
                  <a:pt x="575" y="3"/>
                </a:lnTo>
                <a:lnTo>
                  <a:pt x="570" y="5"/>
                </a:lnTo>
                <a:lnTo>
                  <a:pt x="565" y="8"/>
                </a:lnTo>
                <a:lnTo>
                  <a:pt x="312" y="255"/>
                </a:lnTo>
                <a:lnTo>
                  <a:pt x="217" y="158"/>
                </a:lnTo>
                <a:lnTo>
                  <a:pt x="217" y="158"/>
                </a:lnTo>
                <a:lnTo>
                  <a:pt x="215" y="155"/>
                </a:lnTo>
                <a:lnTo>
                  <a:pt x="211" y="154"/>
                </a:lnTo>
                <a:lnTo>
                  <a:pt x="207" y="154"/>
                </a:lnTo>
                <a:lnTo>
                  <a:pt x="204" y="154"/>
                </a:lnTo>
                <a:lnTo>
                  <a:pt x="193" y="158"/>
                </a:lnTo>
                <a:lnTo>
                  <a:pt x="185" y="164"/>
                </a:lnTo>
                <a:lnTo>
                  <a:pt x="12" y="331"/>
                </a:lnTo>
                <a:lnTo>
                  <a:pt x="12" y="331"/>
                </a:lnTo>
                <a:lnTo>
                  <a:pt x="4" y="340"/>
                </a:lnTo>
                <a:lnTo>
                  <a:pt x="0" y="350"/>
                </a:lnTo>
                <a:lnTo>
                  <a:pt x="0" y="354"/>
                </a:lnTo>
                <a:lnTo>
                  <a:pt x="0" y="357"/>
                </a:lnTo>
                <a:lnTo>
                  <a:pt x="1" y="361"/>
                </a:lnTo>
                <a:lnTo>
                  <a:pt x="3" y="364"/>
                </a:lnTo>
                <a:lnTo>
                  <a:pt x="111" y="476"/>
                </a:lnTo>
                <a:lnTo>
                  <a:pt x="111" y="476"/>
                </a:lnTo>
                <a:lnTo>
                  <a:pt x="114" y="480"/>
                </a:lnTo>
                <a:lnTo>
                  <a:pt x="116" y="484"/>
                </a:lnTo>
                <a:lnTo>
                  <a:pt x="284" y="657"/>
                </a:lnTo>
                <a:lnTo>
                  <a:pt x="284" y="657"/>
                </a:lnTo>
                <a:lnTo>
                  <a:pt x="288" y="661"/>
                </a:lnTo>
                <a:lnTo>
                  <a:pt x="293" y="663"/>
                </a:lnTo>
                <a:lnTo>
                  <a:pt x="300" y="664"/>
                </a:lnTo>
                <a:lnTo>
                  <a:pt x="305" y="666"/>
                </a:lnTo>
                <a:lnTo>
                  <a:pt x="310" y="664"/>
                </a:lnTo>
                <a:lnTo>
                  <a:pt x="315" y="663"/>
                </a:lnTo>
                <a:lnTo>
                  <a:pt x="320" y="661"/>
                </a:lnTo>
                <a:lnTo>
                  <a:pt x="325" y="657"/>
                </a:lnTo>
                <a:lnTo>
                  <a:pt x="773" y="222"/>
                </a:lnTo>
                <a:lnTo>
                  <a:pt x="773" y="222"/>
                </a:lnTo>
                <a:lnTo>
                  <a:pt x="777" y="217"/>
                </a:lnTo>
                <a:lnTo>
                  <a:pt x="779" y="212"/>
                </a:lnTo>
                <a:lnTo>
                  <a:pt x="781" y="207"/>
                </a:lnTo>
                <a:lnTo>
                  <a:pt x="782" y="202"/>
                </a:lnTo>
                <a:lnTo>
                  <a:pt x="781" y="196"/>
                </a:lnTo>
                <a:lnTo>
                  <a:pt x="779" y="191"/>
                </a:lnTo>
                <a:lnTo>
                  <a:pt x="777" y="186"/>
                </a:lnTo>
                <a:lnTo>
                  <a:pt x="773" y="182"/>
                </a:lnTo>
                <a:lnTo>
                  <a:pt x="773"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23" name="Rectangle 22">
            <a:extLst>
              <a:ext uri="{FF2B5EF4-FFF2-40B4-BE49-F238E27FC236}">
                <a16:creationId xmlns:a16="http://schemas.microsoft.com/office/drawing/2014/main" id="{229CACD8-BED8-9448-9EE0-EA32F95B2C48}"/>
              </a:ext>
            </a:extLst>
          </p:cNvPr>
          <p:cNvSpPr/>
          <p:nvPr/>
        </p:nvSpPr>
        <p:spPr>
          <a:xfrm>
            <a:off x="6619741" y="17762457"/>
            <a:ext cx="5019567" cy="1431161"/>
          </a:xfrm>
          <a:prstGeom prst="rect">
            <a:avLst/>
          </a:prstGeom>
        </p:spPr>
        <p:txBody>
          <a:bodyPr wrap="square">
            <a:spAutoFit/>
          </a:bodyPr>
          <a:lstStyle/>
          <a:p>
            <a:pPr marL="342900" indent="-342900">
              <a:spcBef>
                <a:spcPts val="300"/>
              </a:spcBef>
              <a:spcAft>
                <a:spcPts val="600"/>
              </a:spcAft>
              <a:buClr>
                <a:schemeClr val="tx1"/>
              </a:buClr>
              <a:buFont typeface="+mj-lt"/>
              <a:buAutoNum type="arabicPeriod"/>
            </a:pPr>
            <a:r>
              <a:rPr lang="en-GB" dirty="0" err="1">
                <a:latin typeface="Gotham HTF Book" pitchFamily="2" charset="77"/>
                <a:cs typeface="Arial" pitchFamily="34" charset="0"/>
              </a:rPr>
              <a:t>Citex</a:t>
            </a:r>
            <a:endParaRPr lang="en-GB" dirty="0">
              <a:latin typeface="Gotham HTF Book" pitchFamily="2" charset="77"/>
              <a:cs typeface="Arial" pitchFamily="34" charset="0"/>
            </a:endParaRPr>
          </a:p>
          <a:p>
            <a:pPr marL="342900" indent="-342900">
              <a:spcBef>
                <a:spcPts val="300"/>
              </a:spcBef>
              <a:spcAft>
                <a:spcPts val="600"/>
              </a:spcAft>
              <a:buClr>
                <a:schemeClr val="tx1"/>
              </a:buClr>
              <a:buFont typeface="+mj-lt"/>
              <a:buAutoNum type="arabicPeriod"/>
            </a:pPr>
            <a:r>
              <a:rPr lang="en-GB" dirty="0">
                <a:latin typeface="Gotham HTF Book" pitchFamily="2" charset="77"/>
                <a:cs typeface="Arial" pitchFamily="34" charset="0"/>
              </a:rPr>
              <a:t>Fast Epic (FEPIC)</a:t>
            </a:r>
          </a:p>
          <a:p>
            <a:pPr marL="342900" indent="-342900">
              <a:spcBef>
                <a:spcPts val="300"/>
              </a:spcBef>
              <a:spcAft>
                <a:spcPts val="600"/>
              </a:spcAft>
              <a:buClr>
                <a:schemeClr val="tx1"/>
              </a:buClr>
              <a:buFont typeface="+mj-lt"/>
              <a:buAutoNum type="arabicPeriod"/>
            </a:pPr>
            <a:r>
              <a:rPr lang="en-GB" dirty="0">
                <a:latin typeface="Gotham HTF Book" pitchFamily="2" charset="77"/>
                <a:cs typeface="Arial" pitchFamily="34" charset="0"/>
              </a:rPr>
              <a:t>Any other unofficial wrapped EPIC</a:t>
            </a:r>
            <a:br>
              <a:rPr lang="en-GB" dirty="0">
                <a:latin typeface="Gotham HTF Book" pitchFamily="2" charset="77"/>
                <a:cs typeface="Arial" pitchFamily="34" charset="0"/>
              </a:rPr>
            </a:br>
            <a:r>
              <a:rPr lang="en-GB" dirty="0">
                <a:latin typeface="Gotham HTF Book" pitchFamily="2" charset="77"/>
                <a:cs typeface="Arial" pitchFamily="34" charset="0"/>
              </a:rPr>
              <a:t>on other chains</a:t>
            </a:r>
            <a:endParaRPr lang="en-US" dirty="0">
              <a:latin typeface="Gotham HTF Book" pitchFamily="2" charset="77"/>
              <a:cs typeface="Arial" pitchFamily="34" charset="0"/>
            </a:endParaRPr>
          </a:p>
        </p:txBody>
      </p:sp>
      <p:sp>
        <p:nvSpPr>
          <p:cNvPr id="24" name="Rectangle 23">
            <a:extLst>
              <a:ext uri="{FF2B5EF4-FFF2-40B4-BE49-F238E27FC236}">
                <a16:creationId xmlns:a16="http://schemas.microsoft.com/office/drawing/2014/main" id="{921BF21F-C056-2345-A107-ECF462753C99}"/>
              </a:ext>
            </a:extLst>
          </p:cNvPr>
          <p:cNvSpPr/>
          <p:nvPr/>
        </p:nvSpPr>
        <p:spPr>
          <a:xfrm>
            <a:off x="1673898" y="16386322"/>
            <a:ext cx="4277710" cy="923330"/>
          </a:xfrm>
          <a:prstGeom prst="rect">
            <a:avLst/>
          </a:prstGeom>
        </p:spPr>
        <p:txBody>
          <a:bodyPr wrap="square">
            <a:spAutoFit/>
          </a:bodyPr>
          <a:lstStyle/>
          <a:p>
            <a:r>
              <a:rPr lang="en-GB" dirty="0">
                <a:latin typeface="Gotham HTF Book" pitchFamily="2" charset="77"/>
                <a:cs typeface="Arial" pitchFamily="34" charset="0"/>
              </a:rPr>
              <a:t>Epic Cash holders must have their EPIC in one of 3 places on Feb 28</a:t>
            </a:r>
            <a:r>
              <a:rPr lang="en-GB" baseline="30000" dirty="0">
                <a:latin typeface="Gotham HTF Book" pitchFamily="2" charset="77"/>
                <a:cs typeface="Arial" pitchFamily="34" charset="0"/>
              </a:rPr>
              <a:t>TH</a:t>
            </a:r>
            <a:r>
              <a:rPr lang="en-GB" dirty="0">
                <a:latin typeface="Gotham HTF Book" pitchFamily="2" charset="77"/>
                <a:cs typeface="Arial" pitchFamily="34" charset="0"/>
              </a:rPr>
              <a:t> to participate in the Air Grab.</a:t>
            </a:r>
          </a:p>
        </p:txBody>
      </p:sp>
      <p:sp>
        <p:nvSpPr>
          <p:cNvPr id="25" name="Rectangle 24">
            <a:extLst>
              <a:ext uri="{FF2B5EF4-FFF2-40B4-BE49-F238E27FC236}">
                <a16:creationId xmlns:a16="http://schemas.microsoft.com/office/drawing/2014/main" id="{56E2B471-E589-AB4D-BB87-25A6AA2B68BC}"/>
              </a:ext>
            </a:extLst>
          </p:cNvPr>
          <p:cNvSpPr/>
          <p:nvPr/>
        </p:nvSpPr>
        <p:spPr>
          <a:xfrm>
            <a:off x="7637729" y="16421582"/>
            <a:ext cx="4079502" cy="923330"/>
          </a:xfrm>
          <a:prstGeom prst="rect">
            <a:avLst/>
          </a:prstGeom>
        </p:spPr>
        <p:txBody>
          <a:bodyPr wrap="square">
            <a:spAutoFit/>
          </a:bodyPr>
          <a:lstStyle/>
          <a:p>
            <a:pPr>
              <a:spcBef>
                <a:spcPts val="300"/>
              </a:spcBef>
              <a:spcAft>
                <a:spcPts val="600"/>
              </a:spcAft>
              <a:buClr>
                <a:schemeClr val="accent2"/>
              </a:buClr>
            </a:pPr>
            <a:r>
              <a:rPr lang="en-GB" dirty="0">
                <a:latin typeface="Gotham HTF Book" pitchFamily="2" charset="77"/>
                <a:cs typeface="Arial" pitchFamily="34" charset="0"/>
              </a:rPr>
              <a:t>EPIC held anywhere else, such as in these places on Feb 28</a:t>
            </a:r>
            <a:r>
              <a:rPr lang="en-GB" baseline="30000" dirty="0">
                <a:latin typeface="Gotham HTF Book" pitchFamily="2" charset="77"/>
                <a:cs typeface="Arial" pitchFamily="34" charset="0"/>
              </a:rPr>
              <a:t>TH</a:t>
            </a:r>
            <a:r>
              <a:rPr lang="en-GB" dirty="0">
                <a:latin typeface="Gotham HTF Book" pitchFamily="2" charset="77"/>
                <a:cs typeface="Arial" pitchFamily="34" charset="0"/>
              </a:rPr>
              <a:t> cannot participate in the Air Grab:</a:t>
            </a:r>
          </a:p>
        </p:txBody>
      </p:sp>
      <p:sp>
        <p:nvSpPr>
          <p:cNvPr id="254" name="TextBox 253">
            <a:extLst>
              <a:ext uri="{FF2B5EF4-FFF2-40B4-BE49-F238E27FC236}">
                <a16:creationId xmlns:a16="http://schemas.microsoft.com/office/drawing/2014/main" id="{11BA7BAE-544E-2E4A-8A72-930DE6F06AE2}"/>
              </a:ext>
            </a:extLst>
          </p:cNvPr>
          <p:cNvSpPr txBox="1"/>
          <p:nvPr/>
        </p:nvSpPr>
        <p:spPr bwMode="auto">
          <a:xfrm>
            <a:off x="526985" y="2447623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a:solidFill>
                  <a:srgbClr val="D79E4D"/>
                </a:solidFill>
                <a:latin typeface="Gotham HTF Black" pitchFamily="2" charset="77"/>
                <a:cs typeface="Arial" pitchFamily="34" charset="0"/>
              </a:rPr>
              <a:t>WHAT IF I DON’T HAVE ANY EPIC CASH?</a:t>
            </a:r>
          </a:p>
        </p:txBody>
      </p:sp>
      <p:sp>
        <p:nvSpPr>
          <p:cNvPr id="255" name="Rectangle 254">
            <a:extLst>
              <a:ext uri="{FF2B5EF4-FFF2-40B4-BE49-F238E27FC236}">
                <a16:creationId xmlns:a16="http://schemas.microsoft.com/office/drawing/2014/main" id="{BF163108-79BE-D142-9399-BA66B80A0AE1}"/>
              </a:ext>
            </a:extLst>
          </p:cNvPr>
          <p:cNvSpPr/>
          <p:nvPr/>
        </p:nvSpPr>
        <p:spPr>
          <a:xfrm>
            <a:off x="620130" y="25422402"/>
            <a:ext cx="7139493" cy="923330"/>
          </a:xfrm>
          <a:prstGeom prst="rect">
            <a:avLst/>
          </a:prstGeom>
        </p:spPr>
        <p:txBody>
          <a:bodyPr wrap="square">
            <a:spAutoFit/>
          </a:bodyPr>
          <a:lstStyle/>
          <a:p>
            <a:r>
              <a:rPr lang="en-GB" dirty="0">
                <a:solidFill>
                  <a:schemeClr val="bg1"/>
                </a:solidFill>
                <a:latin typeface="Gotham HTF Book" pitchFamily="2" charset="77"/>
                <a:cs typeface="Arial" pitchFamily="34" charset="0"/>
              </a:rPr>
              <a:t>It’s not too late to buy some. We’re currently listed on a decentralised exchange called Vitex (</a:t>
            </a:r>
            <a:r>
              <a:rPr lang="en-GB" dirty="0" err="1">
                <a:solidFill>
                  <a:schemeClr val="bg1"/>
                </a:solidFill>
                <a:latin typeface="Gotham HTF Book" pitchFamily="2" charset="77"/>
                <a:cs typeface="Arial" pitchFamily="34" charset="0"/>
              </a:rPr>
              <a:t>vitex.net</a:t>
            </a:r>
            <a:r>
              <a:rPr lang="en-GB" dirty="0">
                <a:solidFill>
                  <a:schemeClr val="bg1"/>
                </a:solidFill>
                <a:latin typeface="Gotham HTF Book" pitchFamily="2" charset="77"/>
                <a:cs typeface="Arial" pitchFamily="34" charset="0"/>
              </a:rPr>
              <a:t>) where you can buy as much as you like. </a:t>
            </a:r>
          </a:p>
        </p:txBody>
      </p:sp>
      <p:sp>
        <p:nvSpPr>
          <p:cNvPr id="27" name="Rectangle 26">
            <a:extLst>
              <a:ext uri="{FF2B5EF4-FFF2-40B4-BE49-F238E27FC236}">
                <a16:creationId xmlns:a16="http://schemas.microsoft.com/office/drawing/2014/main" id="{1817F6BD-8092-6C4A-BFE8-55F1E6D26F2B}"/>
              </a:ext>
            </a:extLst>
          </p:cNvPr>
          <p:cNvSpPr/>
          <p:nvPr/>
        </p:nvSpPr>
        <p:spPr>
          <a:xfrm>
            <a:off x="620130" y="28669548"/>
            <a:ext cx="5249667" cy="7040389"/>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ea typeface="Calibri" panose="020F0502020204030204" pitchFamily="34" charset="0"/>
                <a:cs typeface="Times New Roman" panose="02020603050405020304" pitchFamily="18" charset="0"/>
              </a:rPr>
              <a:t>ECR</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March 28</a:t>
            </a:r>
            <a:r>
              <a:rPr lang="en-GB" i="1" baseline="300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th </a:t>
            </a: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Utility and governance token of Epicenter ecosystem that gives you rights to participate in future token offerings and governance of the decentralized organization.</a:t>
            </a: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EMPL</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May 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Soft-pegged algorithmic stablecoin that rebases to $1 value periodically, adjusting the in-wallet balances of users up or down as necessary – great for smart contracts where the value needs to be fixed.</a:t>
            </a: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EON</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July 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 smart contact platform that handles administrative duties within the ecosystem, tying the chains together. </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p:txBody>
      </p:sp>
      <p:sp>
        <p:nvSpPr>
          <p:cNvPr id="256" name="Rectangle 255">
            <a:extLst>
              <a:ext uri="{FF2B5EF4-FFF2-40B4-BE49-F238E27FC236}">
                <a16:creationId xmlns:a16="http://schemas.microsoft.com/office/drawing/2014/main" id="{C6504D43-3BCC-4540-9A1F-292062879F39}"/>
              </a:ext>
            </a:extLst>
          </p:cNvPr>
          <p:cNvSpPr/>
          <p:nvPr/>
        </p:nvSpPr>
        <p:spPr>
          <a:xfrm>
            <a:off x="6322209" y="28669546"/>
            <a:ext cx="5266055" cy="6093976"/>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EDX</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September 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Epicenter </a:t>
            </a:r>
            <a:r>
              <a:rPr lang="en-GB"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Dex</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utility token for fees, trade and get fee rebates.</a:t>
            </a: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ECHO</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November 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 token that stores the seeds of the content you create and share online. It allows you to own your own data and transact with others without big tech centralized systems and all the benefits that brings.</a:t>
            </a: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EFX</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January 2022</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Epicenter Forex enables you to send any fiat to any fiat, through the blockchain, cheaply and instantly. No more $45 wire transfer fees!</a:t>
            </a:r>
          </a:p>
        </p:txBody>
      </p:sp>
      <p:sp>
        <p:nvSpPr>
          <p:cNvPr id="257" name="Rectangle 256">
            <a:extLst>
              <a:ext uri="{FF2B5EF4-FFF2-40B4-BE49-F238E27FC236}">
                <a16:creationId xmlns:a16="http://schemas.microsoft.com/office/drawing/2014/main" id="{630E3E0D-DAA3-3140-8323-2236ECEE253B}"/>
              </a:ext>
            </a:extLst>
          </p:cNvPr>
          <p:cNvSpPr/>
          <p:nvPr/>
        </p:nvSpPr>
        <p:spPr>
          <a:xfrm>
            <a:off x="26774" y="35501481"/>
            <a:ext cx="12192001" cy="1522754"/>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8" name="TextBox 257">
            <a:extLst>
              <a:ext uri="{FF2B5EF4-FFF2-40B4-BE49-F238E27FC236}">
                <a16:creationId xmlns:a16="http://schemas.microsoft.com/office/drawing/2014/main" id="{EAB8B079-AB0E-5049-86BC-D08FFF52E8B6}"/>
              </a:ext>
            </a:extLst>
          </p:cNvPr>
          <p:cNvSpPr txBox="1"/>
          <p:nvPr/>
        </p:nvSpPr>
        <p:spPr bwMode="auto">
          <a:xfrm>
            <a:off x="620127" y="35709936"/>
            <a:ext cx="4316152" cy="1077218"/>
          </a:xfrm>
          <a:prstGeom prst="rect">
            <a:avLst/>
          </a:prstGeom>
          <a:noFill/>
          <a:ln w="9525">
            <a:noFill/>
            <a:miter lim="800000"/>
            <a:headEnd/>
            <a:tailEnd/>
          </a:ln>
        </p:spPr>
        <p:txBody>
          <a:bodyPr wrap="square" rtlCol="0" anchor="t" anchorCtr="0">
            <a:spAutoFit/>
          </a:bodyPr>
          <a:lstStyle/>
          <a:p>
            <a:pPr fontAlgn="b">
              <a:spcAft>
                <a:spcPts val="300"/>
              </a:spcAft>
            </a:pPr>
            <a:r>
              <a:rPr lang="en-US" sz="3200" b="1" dirty="0">
                <a:solidFill>
                  <a:srgbClr val="D79E4D"/>
                </a:solidFill>
                <a:latin typeface="Gotham HTF Black" pitchFamily="2" charset="77"/>
                <a:cs typeface="Arial" pitchFamily="34" charset="0"/>
              </a:rPr>
              <a:t>WHAT IS</a:t>
            </a:r>
            <a:br>
              <a:rPr lang="en-US" sz="3200" b="1" dirty="0">
                <a:solidFill>
                  <a:srgbClr val="D79E4D"/>
                </a:solidFill>
                <a:latin typeface="Gotham HTF Black" pitchFamily="2" charset="77"/>
                <a:cs typeface="Arial" pitchFamily="34" charset="0"/>
              </a:rPr>
            </a:br>
            <a:r>
              <a:rPr lang="en-US" sz="3200" b="1" dirty="0">
                <a:solidFill>
                  <a:srgbClr val="D79E4D"/>
                </a:solidFill>
                <a:latin typeface="Gotham HTF Black" pitchFamily="2" charset="77"/>
                <a:cs typeface="Arial" pitchFamily="34" charset="0"/>
              </a:rPr>
              <a:t>EPIC CASH?</a:t>
            </a:r>
          </a:p>
        </p:txBody>
      </p:sp>
      <p:sp>
        <p:nvSpPr>
          <p:cNvPr id="259" name="Rectangle 258">
            <a:extLst>
              <a:ext uri="{FF2B5EF4-FFF2-40B4-BE49-F238E27FC236}">
                <a16:creationId xmlns:a16="http://schemas.microsoft.com/office/drawing/2014/main" id="{4B81918D-C9ED-DB4E-B5FE-DF21C1750B6E}"/>
              </a:ext>
            </a:extLst>
          </p:cNvPr>
          <p:cNvSpPr/>
          <p:nvPr/>
        </p:nvSpPr>
        <p:spPr>
          <a:xfrm>
            <a:off x="3828998" y="35918392"/>
            <a:ext cx="7420251" cy="646331"/>
          </a:xfrm>
          <a:prstGeom prst="rect">
            <a:avLst/>
          </a:prstGeom>
        </p:spPr>
        <p:txBody>
          <a:bodyPr wrap="square">
            <a:spAutoFit/>
          </a:bodyPr>
          <a:lstStyle/>
          <a:p>
            <a:r>
              <a:rPr lang="en-GB" dirty="0">
                <a:solidFill>
                  <a:schemeClr val="bg1"/>
                </a:solidFill>
                <a:latin typeface="Gotham HTF Book" pitchFamily="2" charset="77"/>
                <a:cs typeface="Arial" pitchFamily="34" charset="0"/>
              </a:rPr>
              <a:t>If you’re not familiar with Epic Cash, head to </a:t>
            </a:r>
            <a:r>
              <a:rPr lang="en-GB" dirty="0">
                <a:solidFill>
                  <a:schemeClr val="bg1"/>
                </a:solidFill>
                <a:latin typeface="Gotham HTF Book" pitchFamily="2" charset="77"/>
                <a:cs typeface="Arial" pitchFamily="34" charset="0"/>
                <a:hlinkClick r:id="rId7"/>
              </a:rPr>
              <a:t>https://epic.tech</a:t>
            </a:r>
            <a:r>
              <a:rPr lang="en-GB" dirty="0">
                <a:solidFill>
                  <a:schemeClr val="bg1"/>
                </a:solidFill>
                <a:latin typeface="Gotham HTF Book" pitchFamily="2" charset="77"/>
                <a:cs typeface="Arial" pitchFamily="34" charset="0"/>
              </a:rPr>
              <a:t> to find out more.</a:t>
            </a:r>
          </a:p>
        </p:txBody>
      </p:sp>
      <p:sp>
        <p:nvSpPr>
          <p:cNvPr id="2" name="TextBox 1">
            <a:extLst>
              <a:ext uri="{FF2B5EF4-FFF2-40B4-BE49-F238E27FC236}">
                <a16:creationId xmlns:a16="http://schemas.microsoft.com/office/drawing/2014/main" id="{6BC84D8F-73AB-394D-B14F-FA2457CD33F0}"/>
              </a:ext>
            </a:extLst>
          </p:cNvPr>
          <p:cNvSpPr txBox="1"/>
          <p:nvPr/>
        </p:nvSpPr>
        <p:spPr bwMode="auto">
          <a:xfrm>
            <a:off x="620128" y="37223290"/>
            <a:ext cx="10968136" cy="3306882"/>
          </a:xfrm>
          <a:prstGeom prst="rect">
            <a:avLst/>
          </a:prstGeom>
          <a:noFill/>
          <a:ln w="9525">
            <a:noFill/>
            <a:miter lim="800000"/>
            <a:headEnd/>
            <a:tailEnd/>
          </a:ln>
        </p:spPr>
        <p:txBody>
          <a:bodyPr wrap="square" rtlCol="0" anchor="t" anchorCtr="0">
            <a:noAutofit/>
          </a:bodyPr>
          <a:lstStyle/>
          <a:p>
            <a:pPr algn="just">
              <a:spcBef>
                <a:spcPts val="300"/>
              </a:spcBef>
              <a:spcAft>
                <a:spcPts val="600"/>
              </a:spcAft>
            </a:pPr>
            <a:r>
              <a:rPr lang="en-GB" sz="1100" dirty="0">
                <a:solidFill>
                  <a:schemeClr val="bg1"/>
                </a:solidFill>
                <a:latin typeface="Gotham HTF Book" pitchFamily="2" charset="77"/>
                <a:cs typeface="Times New Roman" panose="02020603050405020304" pitchFamily="18" charset="0"/>
              </a:rPr>
              <a:t>THE SMALL PRINT: You recognize and agree that we have made no implications, warranties, promises, suggestions, projections, representations or guarantees whatsoever to you about future prospects or earnings, or that you will earn any money or tokens, with respect to the ECR and subsequent air grabs, and that we have not authorized any such projection, promise, or representation by others. You recognize and agree that we have made no guarantees as to the timing of said air grabs.</a:t>
            </a:r>
          </a:p>
          <a:p>
            <a:pPr algn="just">
              <a:spcBef>
                <a:spcPts val="300"/>
              </a:spcBef>
              <a:spcAft>
                <a:spcPts val="600"/>
              </a:spcAft>
            </a:pPr>
            <a:r>
              <a:rPr lang="en-GB" sz="1100" dirty="0">
                <a:solidFill>
                  <a:schemeClr val="bg1"/>
                </a:solidFill>
                <a:latin typeface="Gotham HTF Book" pitchFamily="2" charset="77"/>
              </a:rPr>
              <a:t>Epicenter is a no ICO, no pre-mine, no VC community project represented by the ECR DAO, currently led by pseudonymous individual volunteer contributors known as the Freeman Family. Anyone can become a Freeman simply by creating a free profile on </a:t>
            </a:r>
            <a:r>
              <a:rPr lang="en-GB" sz="1100" dirty="0" err="1">
                <a:solidFill>
                  <a:schemeClr val="bg1"/>
                </a:solidFill>
                <a:latin typeface="Gotham HTF Book" pitchFamily="2" charset="77"/>
              </a:rPr>
              <a:t>EpicFundMe.com</a:t>
            </a:r>
            <a:r>
              <a:rPr lang="en-GB" sz="1100" dirty="0">
                <a:solidFill>
                  <a:schemeClr val="bg1"/>
                </a:solidFill>
                <a:latin typeface="Gotham HTF Book" pitchFamily="2" charset="77"/>
              </a:rPr>
              <a:t> so that others know how to pay you, since Epic Cash has no publicly visible wallet addresses, for improved privacy. Epicenter creates regulatory compatible digital assets that are designed to not be securities, under the guidelines established by the Crypto Rating Council. This is not an offer to sell securities, and ECR tokens require active contribution to participate. Token-holders play an active role in shaping the ongoing evolution of the ecosystem through their presence and engagement. </a:t>
            </a:r>
          </a:p>
          <a:p>
            <a:pPr algn="just">
              <a:spcBef>
                <a:spcPts val="300"/>
              </a:spcBef>
              <a:spcAft>
                <a:spcPts val="600"/>
              </a:spcAft>
            </a:pPr>
            <a:r>
              <a:rPr lang="en-GB" sz="1100" dirty="0">
                <a:solidFill>
                  <a:schemeClr val="bg1"/>
                </a:solidFill>
                <a:latin typeface="Gotham HTF Book" pitchFamily="2" charset="77"/>
              </a:rPr>
              <a:t>No admin will ever ask for your keys or your KYC information. No marketing will ever pollute your feeds. Epicenter respects privacy and the valuable limited time and attention of its users. </a:t>
            </a:r>
          </a:p>
          <a:p>
            <a:pPr algn="just">
              <a:spcBef>
                <a:spcPts val="300"/>
              </a:spcBef>
              <a:spcAft>
                <a:spcPts val="600"/>
              </a:spcAft>
            </a:pPr>
            <a:r>
              <a:rPr lang="en-GB" sz="1100" dirty="0">
                <a:solidFill>
                  <a:schemeClr val="bg1"/>
                </a:solidFill>
                <a:latin typeface="Gotham HTF Book" pitchFamily="2" charset="77"/>
              </a:rPr>
              <a:t>The best way to get Epic is not to buy it, it is to earn it, through mining or asking to be paid in it for the goods and services you provide to others. Epic Cash is a true P2P unstoppable electronic cash system according to the original Satoshi design, updated to the latest tech standards using Mimblewimble and Multi-Algo. </a:t>
            </a:r>
          </a:p>
          <a:p>
            <a:pPr algn="just">
              <a:spcBef>
                <a:spcPts val="300"/>
              </a:spcBef>
              <a:spcAft>
                <a:spcPts val="600"/>
              </a:spcAft>
            </a:pPr>
            <a:r>
              <a:rPr lang="en-GB" sz="1100" dirty="0">
                <a:solidFill>
                  <a:schemeClr val="bg1"/>
                </a:solidFill>
                <a:latin typeface="Gotham HTF Book" pitchFamily="2" charset="77"/>
              </a:rPr>
              <a:t>Epicenter Labs is hiring! If you have experience in Rust, React, </a:t>
            </a:r>
            <a:r>
              <a:rPr lang="en-GB" sz="1100" dirty="0" err="1">
                <a:solidFill>
                  <a:schemeClr val="bg1"/>
                </a:solidFill>
                <a:latin typeface="Gotham HTF Book" pitchFamily="2" charset="77"/>
              </a:rPr>
              <a:t>Dfinity</a:t>
            </a:r>
            <a:r>
              <a:rPr lang="en-GB" sz="1100" dirty="0">
                <a:solidFill>
                  <a:schemeClr val="bg1"/>
                </a:solidFill>
                <a:latin typeface="Gotham HTF Book" pitchFamily="2" charset="77"/>
              </a:rPr>
              <a:t>, </a:t>
            </a:r>
            <a:r>
              <a:rPr lang="en-GB" sz="1100" dirty="0" err="1">
                <a:solidFill>
                  <a:schemeClr val="bg1"/>
                </a:solidFill>
                <a:latin typeface="Gotham HTF Book" pitchFamily="2" charset="77"/>
              </a:rPr>
              <a:t>Loopring</a:t>
            </a:r>
            <a:r>
              <a:rPr lang="en-GB" sz="1100" dirty="0">
                <a:solidFill>
                  <a:schemeClr val="bg1"/>
                </a:solidFill>
                <a:latin typeface="Gotham HTF Book" pitchFamily="2" charset="77"/>
              </a:rPr>
              <a:t>, </a:t>
            </a:r>
            <a:r>
              <a:rPr lang="en-GB" sz="1100" dirty="0" err="1">
                <a:solidFill>
                  <a:schemeClr val="bg1"/>
                </a:solidFill>
                <a:latin typeface="Gotham HTF Book" pitchFamily="2" charset="77"/>
              </a:rPr>
              <a:t>Hermez</a:t>
            </a:r>
            <a:r>
              <a:rPr lang="en-GB" sz="1100" dirty="0">
                <a:solidFill>
                  <a:schemeClr val="bg1"/>
                </a:solidFill>
                <a:latin typeface="Gotham HTF Book" pitchFamily="2" charset="77"/>
              </a:rPr>
              <a:t>, </a:t>
            </a:r>
            <a:r>
              <a:rPr lang="en-GB" sz="1100" dirty="0" err="1">
                <a:solidFill>
                  <a:schemeClr val="bg1"/>
                </a:solidFill>
                <a:latin typeface="Gotham HTF Book" pitchFamily="2" charset="77"/>
              </a:rPr>
              <a:t>Zksync</a:t>
            </a:r>
            <a:r>
              <a:rPr lang="en-GB" sz="1100" dirty="0">
                <a:solidFill>
                  <a:schemeClr val="bg1"/>
                </a:solidFill>
                <a:latin typeface="Gotham HTF Book" pitchFamily="2" charset="77"/>
              </a:rPr>
              <a:t>, Solidity, BSC, HECO, Solana, </a:t>
            </a:r>
            <a:r>
              <a:rPr lang="en-GB" sz="1100" dirty="0" err="1">
                <a:solidFill>
                  <a:schemeClr val="bg1"/>
                </a:solidFill>
                <a:latin typeface="Gotham HTF Book" pitchFamily="2" charset="77"/>
              </a:rPr>
              <a:t>Vite</a:t>
            </a:r>
            <a:r>
              <a:rPr lang="en-GB" sz="1100" dirty="0">
                <a:solidFill>
                  <a:schemeClr val="bg1"/>
                </a:solidFill>
                <a:latin typeface="Gotham HTF Book" pitchFamily="2" charset="77"/>
              </a:rPr>
              <a:t>, gossip protocols, high assurance DevOps, secure multi party computation, or the aptitude to learn, say hi at </a:t>
            </a:r>
            <a:r>
              <a:rPr lang="en-GB" sz="1100" dirty="0" err="1">
                <a:solidFill>
                  <a:schemeClr val="bg1"/>
                </a:solidFill>
                <a:latin typeface="Gotham HTF Book" pitchFamily="2" charset="77"/>
              </a:rPr>
              <a:t>labs.epic.tech</a:t>
            </a:r>
            <a:r>
              <a:rPr lang="en-GB" sz="1100" dirty="0">
                <a:solidFill>
                  <a:schemeClr val="bg1"/>
                </a:solidFill>
                <a:latin typeface="Gotham HTF Book" pitchFamily="2" charset="77"/>
              </a:rPr>
              <a:t> - bounties available daily, which can lead to more permanent engagements. Epicenter is committed to high assurance free open-source software that adds immediate value to people's lives by adding value today, not years down the line.</a:t>
            </a:r>
          </a:p>
        </p:txBody>
      </p:sp>
    </p:spTree>
    <p:extLst>
      <p:ext uri="{BB962C8B-B14F-4D97-AF65-F5344CB8AC3E}">
        <p14:creationId xmlns:p14="http://schemas.microsoft.com/office/powerpoint/2010/main" val="8480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dvent_Internal-Conference-Template_MASTER_V005 ts">
  <a:themeElements>
    <a:clrScheme name="Custom 10">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520744-49F6-48C5-870D-D28D297F5B56}">
  <ds:schemaRefs>
    <ds:schemaRef ds:uri="e58fabb6-9446-4bf5-a05e-fa4e6ef88448"/>
    <ds:schemaRef ds:uri="http://purl.org/dc/terms/"/>
    <ds:schemaRef ds:uri="9f684ec6-0857-4470-8cdd-d47a3c7eb6af"/>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3.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27722</TotalTime>
  <Words>1057</Words>
  <Application>Microsoft Macintosh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Century Gothic</vt:lpstr>
      <vt:lpstr>Gotham HTF Book</vt:lpstr>
      <vt:lpstr>Gotham HTF Black</vt:lpstr>
      <vt:lpstr>Calibri</vt:lpstr>
      <vt:lpstr>Advent_Internal-Conference-Template_MASTER_V005 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Ghassan Al-ouf</cp:lastModifiedBy>
  <cp:revision>418</cp:revision>
  <dcterms:created xsi:type="dcterms:W3CDTF">2018-04-12T15:48:13Z</dcterms:created>
  <dcterms:modified xsi:type="dcterms:W3CDTF">2021-04-04T16:01:33Z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