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 varScale="1">
        <p:scale>
          <a:sx n="77" d="100"/>
          <a:sy n="77" d="100"/>
        </p:scale>
        <p:origin x="2984" y="192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21/10/2021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21/10/2021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21/10/2021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21/10/2021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60285-50B7-4042-8038-78B028208B53}"/>
              </a:ext>
            </a:extLst>
          </p:cNvPr>
          <p:cNvSpPr txBox="1"/>
          <p:nvPr/>
        </p:nvSpPr>
        <p:spPr>
          <a:xfrm>
            <a:off x="657225" y="1099344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  <a:t>Epicenter Token</a:t>
            </a:r>
            <a:b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  <a:t>At-A-Glance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50F03-9CB4-F644-A7AD-73A702EE6236}"/>
              </a:ext>
            </a:extLst>
          </p:cNvPr>
          <p:cNvSpPr/>
          <p:nvPr/>
        </p:nvSpPr>
        <p:spPr>
          <a:xfrm>
            <a:off x="1120350" y="2159834"/>
            <a:ext cx="507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is needed to unlock an EUSD credit line based on EPIC holdings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Epicenter at a glance 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6CE47-8F06-8D47-BD0F-C6BCECD601D7}"/>
              </a:ext>
            </a:extLst>
          </p:cNvPr>
          <p:cNvSpPr txBox="1"/>
          <p:nvPr/>
        </p:nvSpPr>
        <p:spPr>
          <a:xfrm>
            <a:off x="461078" y="2148519"/>
            <a:ext cx="644777" cy="48563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A7E05-2F9C-2048-8466-D39F3D5FDEF8}"/>
              </a:ext>
            </a:extLst>
          </p:cNvPr>
          <p:cNvSpPr txBox="1"/>
          <p:nvPr/>
        </p:nvSpPr>
        <p:spPr>
          <a:xfrm>
            <a:off x="723485" y="5117435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Regulator Safe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A6B276-0475-9E43-A564-CAD72D727082}"/>
              </a:ext>
            </a:extLst>
          </p:cNvPr>
          <p:cNvSpPr/>
          <p:nvPr/>
        </p:nvSpPr>
        <p:spPr>
          <a:xfrm>
            <a:off x="1207901" y="548237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E3675-7E19-1440-973C-BBD7C6BD2EF6}"/>
              </a:ext>
            </a:extLst>
          </p:cNvPr>
          <p:cNvSpPr/>
          <p:nvPr/>
        </p:nvSpPr>
        <p:spPr>
          <a:xfrm>
            <a:off x="2462174" y="547131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4B2ED5-B5FB-B94B-9ABE-FF911A324062}"/>
              </a:ext>
            </a:extLst>
          </p:cNvPr>
          <p:cNvSpPr/>
          <p:nvPr/>
        </p:nvSpPr>
        <p:spPr>
          <a:xfrm>
            <a:off x="3716447" y="547131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E2CCD6-4A72-2843-95A2-BE5F861F07E9}"/>
              </a:ext>
            </a:extLst>
          </p:cNvPr>
          <p:cNvSpPr/>
          <p:nvPr/>
        </p:nvSpPr>
        <p:spPr>
          <a:xfrm>
            <a:off x="4970719" y="547131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E2C42-9939-344E-AE8D-79312E6928E8}"/>
              </a:ext>
            </a:extLst>
          </p:cNvPr>
          <p:cNvSpPr txBox="1"/>
          <p:nvPr/>
        </p:nvSpPr>
        <p:spPr>
          <a:xfrm>
            <a:off x="1255937" y="613112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2840E-F95D-4042-9C85-4763FE040565}"/>
              </a:ext>
            </a:extLst>
          </p:cNvPr>
          <p:cNvSpPr txBox="1"/>
          <p:nvPr/>
        </p:nvSpPr>
        <p:spPr>
          <a:xfrm>
            <a:off x="2569578" y="612005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FCBD6-AF03-4041-A3FB-1A5757F50B03}"/>
              </a:ext>
            </a:extLst>
          </p:cNvPr>
          <p:cNvSpPr txBox="1"/>
          <p:nvPr/>
        </p:nvSpPr>
        <p:spPr>
          <a:xfrm>
            <a:off x="3571354" y="612005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15890-1485-8849-B42A-25273B841F25}"/>
              </a:ext>
            </a:extLst>
          </p:cNvPr>
          <p:cNvSpPr txBox="1"/>
          <p:nvPr/>
        </p:nvSpPr>
        <p:spPr>
          <a:xfrm>
            <a:off x="4671806" y="612005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COMPANY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490" y="561364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108" y="563835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1196" y="563910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1462" y="558063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084854-EAB3-054E-9EDF-464878F07372}"/>
              </a:ext>
            </a:extLst>
          </p:cNvPr>
          <p:cNvSpPr txBox="1"/>
          <p:nvPr/>
        </p:nvSpPr>
        <p:spPr>
          <a:xfrm>
            <a:off x="729464" y="6549305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Available On:</a:t>
            </a:r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172218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63" y="6991453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095294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018405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111363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6949750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DF1D057E-9F97-A242-BDA6-55CC3C8CB698}"/>
              </a:ext>
            </a:extLst>
          </p:cNvPr>
          <p:cNvSpPr/>
          <p:nvPr/>
        </p:nvSpPr>
        <p:spPr>
          <a:xfrm rot="5400000">
            <a:off x="5091245" y="6533261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E51F8-0FA7-EB47-AB63-F5004D63155F}"/>
              </a:ext>
            </a:extLst>
          </p:cNvPr>
          <p:cNvSpPr txBox="1"/>
          <p:nvPr/>
        </p:nvSpPr>
        <p:spPr>
          <a:xfrm>
            <a:off x="4574510" y="7512231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Coming Soon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A23A62-FE81-7247-8092-D9BB82E4547A}"/>
              </a:ext>
            </a:extLst>
          </p:cNvPr>
          <p:cNvSpPr/>
          <p:nvPr/>
        </p:nvSpPr>
        <p:spPr>
          <a:xfrm>
            <a:off x="1120350" y="2858574"/>
            <a:ext cx="507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owners receive new assets as they are created: EDX, EON, EMPL, EYE, EFX, ECHO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8AB09-1D5F-0C4B-A106-AA4B7FEF18EB}"/>
              </a:ext>
            </a:extLst>
          </p:cNvPr>
          <p:cNvSpPr/>
          <p:nvPr/>
        </p:nvSpPr>
        <p:spPr>
          <a:xfrm>
            <a:off x="1120350" y="3557314"/>
            <a:ext cx="507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features daily buyback &amp; burn from fee income throughout the Epicenter ecosystem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FC8AE-566E-CA4B-B38A-DA8E368FFD6D}"/>
              </a:ext>
            </a:extLst>
          </p:cNvPr>
          <p:cNvSpPr/>
          <p:nvPr/>
        </p:nvSpPr>
        <p:spPr>
          <a:xfrm>
            <a:off x="1120350" y="4256055"/>
            <a:ext cx="507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is used in governance actions to determine the ongoing evolution of the protocols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D97C2-5F84-A140-B57E-2E5441D4FFF1}"/>
              </a:ext>
            </a:extLst>
          </p:cNvPr>
          <p:cNvSpPr txBox="1"/>
          <p:nvPr/>
        </p:nvSpPr>
        <p:spPr>
          <a:xfrm>
            <a:off x="461078" y="2849464"/>
            <a:ext cx="644777" cy="48563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2379C8-ACB3-124A-8390-33E909F546A0}"/>
              </a:ext>
            </a:extLst>
          </p:cNvPr>
          <p:cNvSpPr txBox="1"/>
          <p:nvPr/>
        </p:nvSpPr>
        <p:spPr>
          <a:xfrm>
            <a:off x="461078" y="3550409"/>
            <a:ext cx="644777" cy="48563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B80F7D-C9E7-FD4D-965D-C154AD052376}"/>
              </a:ext>
            </a:extLst>
          </p:cNvPr>
          <p:cNvSpPr txBox="1"/>
          <p:nvPr/>
        </p:nvSpPr>
        <p:spPr>
          <a:xfrm>
            <a:off x="461078" y="4251354"/>
            <a:ext cx="644777" cy="48563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3537C6-7D6E-C24D-9869-D5CDE5BE9072}"/>
              </a:ext>
            </a:extLst>
          </p:cNvPr>
          <p:cNvSpPr txBox="1"/>
          <p:nvPr/>
        </p:nvSpPr>
        <p:spPr>
          <a:xfrm>
            <a:off x="587866" y="8022977"/>
            <a:ext cx="5847473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2"/>
                </a:solidFill>
                <a:latin typeface="Gotham HTF Black" pitchFamily="2" charset="77"/>
              </a:rPr>
              <a:t>Community-Driven, Decentralized, Liberty-Oriented, Privacy-Preserving,</a:t>
            </a:r>
            <a:br>
              <a:rPr lang="en-US" sz="11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1100" b="1" dirty="0">
                <a:solidFill>
                  <a:schemeClr val="tx2"/>
                </a:solidFill>
                <a:latin typeface="Gotham HTF Black" pitchFamily="2" charset="77"/>
              </a:rPr>
              <a:t>Self-Sovereign, Supranatural, Transparent, Trust-Minimized</a:t>
            </a: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40574</TotalTime>
  <Words>110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569</cp:revision>
  <dcterms:created xsi:type="dcterms:W3CDTF">2018-04-12T15:48:13Z</dcterms:created>
  <dcterms:modified xsi:type="dcterms:W3CDTF">2021-10-21T19:54:39Z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