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22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193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7AC65"/>
    <a:srgbClr val="F8931A"/>
    <a:srgbClr val="282827"/>
    <a:srgbClr val="666666"/>
    <a:srgbClr val="D9D9D9"/>
    <a:srgbClr val="0A3C5A"/>
    <a:srgbClr val="00B0E6"/>
    <a:srgbClr val="0084AD"/>
    <a:srgbClr val="36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17" autoAdjust="0"/>
    <p:restoredTop sz="94284" autoAdjust="0"/>
  </p:normalViewPr>
  <p:slideViewPr>
    <p:cSldViewPr snapToGrid="0">
      <p:cViewPr>
        <p:scale>
          <a:sx n="98" d="100"/>
          <a:sy n="98" d="100"/>
        </p:scale>
        <p:origin x="1848" y="-1000"/>
      </p:cViewPr>
      <p:guideLst>
        <p:guide pos="2160"/>
        <p:guide orient="horz" pos="793"/>
        <p:guide orient="horz" pos="5193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2/21/21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image" Target="../media/image2.png"/><Relationship Id="rId21" Type="http://schemas.openxmlformats.org/officeDocument/2006/relationships/image" Target="../media/image17.sv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openxmlformats.org/officeDocument/2006/relationships/image" Target="../media/image13.png"/><Relationship Id="rId25" Type="http://schemas.openxmlformats.org/officeDocument/2006/relationships/image" Target="../media/image21.svg"/><Relationship Id="rId2" Type="http://schemas.openxmlformats.org/officeDocument/2006/relationships/image" Target="../media/image1.png"/><Relationship Id="rId16" Type="http://schemas.microsoft.com/office/2007/relationships/hdphoto" Target="../media/hdphoto3.wdp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24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19.svg"/><Relationship Id="rId10" Type="http://schemas.openxmlformats.org/officeDocument/2006/relationships/image" Target="../media/image8.png"/><Relationship Id="rId19" Type="http://schemas.openxmlformats.org/officeDocument/2006/relationships/image" Target="../media/image15.svg"/><Relationship Id="rId4" Type="http://schemas.openxmlformats.org/officeDocument/2006/relationships/image" Target="../media/image3.svg"/><Relationship Id="rId9" Type="http://schemas.microsoft.com/office/2007/relationships/hdphoto" Target="../media/hdphoto1.wdp"/><Relationship Id="rId14" Type="http://schemas.openxmlformats.org/officeDocument/2006/relationships/image" Target="../media/image11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C794B1A-FEE8-3246-B8DF-3DDFE7C9007E}"/>
              </a:ext>
            </a:extLst>
          </p:cNvPr>
          <p:cNvSpPr/>
          <p:nvPr/>
        </p:nvSpPr>
        <p:spPr>
          <a:xfrm>
            <a:off x="296863" y="3207441"/>
            <a:ext cx="6264275" cy="3223256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A92744-8138-F047-95AA-1851E59943D9}"/>
              </a:ext>
            </a:extLst>
          </p:cNvPr>
          <p:cNvSpPr/>
          <p:nvPr/>
        </p:nvSpPr>
        <p:spPr>
          <a:xfrm>
            <a:off x="-9640" y="8981995"/>
            <a:ext cx="6867640" cy="17206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F869A-BF6E-B242-9BD9-26F1952DA973}"/>
              </a:ext>
            </a:extLst>
          </p:cNvPr>
          <p:cNvSpPr/>
          <p:nvPr/>
        </p:nvSpPr>
        <p:spPr>
          <a:xfrm>
            <a:off x="0" y="1316"/>
            <a:ext cx="6858000" cy="1236306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4810FD-D8CD-6943-9BD9-ED86C1C47EF4}"/>
              </a:ext>
            </a:extLst>
          </p:cNvPr>
          <p:cNvSpPr/>
          <p:nvPr/>
        </p:nvSpPr>
        <p:spPr>
          <a:xfrm>
            <a:off x="0" y="1135483"/>
            <a:ext cx="6858000" cy="5280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C1689-D283-8D44-9214-5E8508179BDA}"/>
              </a:ext>
            </a:extLst>
          </p:cNvPr>
          <p:cNvSpPr/>
          <p:nvPr/>
        </p:nvSpPr>
        <p:spPr>
          <a:xfrm>
            <a:off x="398754" y="2030040"/>
            <a:ext cx="60293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latin typeface="Gotham HTF Book" pitchFamily="2" charset="77"/>
                <a:cs typeface="Arial" pitchFamily="34" charset="0"/>
              </a:rPr>
              <a:t>Why can’t everyone create dollars at home? Now you can! If you stake the ECR token, you can interface directly with a blockchain-based* smart contract and create freely tradeable EUSD tokens instantly. 1 EUSD is always and everywhere good for $1 worth of Epic Cash.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74055-76E9-8B4A-88A7-30281C635755}"/>
              </a:ext>
            </a:extLst>
          </p:cNvPr>
          <p:cNvSpPr/>
          <p:nvPr/>
        </p:nvSpPr>
        <p:spPr>
          <a:xfrm>
            <a:off x="398754" y="1226543"/>
            <a:ext cx="5426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Gotham HTF Black" pitchFamily="2" charset="77"/>
                <a:cs typeface="Arial" pitchFamily="34" charset="0"/>
              </a:rPr>
              <a:t>Epicenter Token – “Every Citizen’s Reserve”</a:t>
            </a:r>
            <a:endParaRPr lang="en-US" b="1" dirty="0">
              <a:latin typeface="Gotham HTF Black" pitchFamily="2" charset="77"/>
            </a:endParaRP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407C1EFD-6FC6-8740-A239-A565BA0CC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805" y="206574"/>
            <a:ext cx="729512" cy="708265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5D8EB37B-2FC7-DD48-BD59-AD7092FEB524}"/>
              </a:ext>
            </a:extLst>
          </p:cNvPr>
          <p:cNvSpPr/>
          <p:nvPr/>
        </p:nvSpPr>
        <p:spPr>
          <a:xfrm>
            <a:off x="3349898" y="6562928"/>
            <a:ext cx="3107995" cy="58588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600" dirty="0">
                <a:latin typeface="Gotham HTF Book" pitchFamily="2" charset="77"/>
                <a:cs typeface="Arial" pitchFamily="34" charset="0"/>
              </a:rPr>
              <a:t>It can’t ever be seized, frozen</a:t>
            </a:r>
            <a:br>
              <a:rPr lang="en-GB" sz="1600" dirty="0">
                <a:latin typeface="Gotham HTF Book" pitchFamily="2" charset="77"/>
                <a:cs typeface="Arial" pitchFamily="34" charset="0"/>
              </a:rPr>
            </a:br>
            <a:r>
              <a:rPr lang="en-GB" sz="1600" dirty="0">
                <a:latin typeface="Gotham HTF Book" pitchFamily="2" charset="77"/>
                <a:cs typeface="Arial" pitchFamily="34" charset="0"/>
              </a:rPr>
              <a:t>or blacklisted by anyone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7714D56-F5BF-104F-AD20-F08E8A8CA60D}"/>
              </a:ext>
            </a:extLst>
          </p:cNvPr>
          <p:cNvSpPr txBox="1"/>
          <p:nvPr/>
        </p:nvSpPr>
        <p:spPr bwMode="auto">
          <a:xfrm>
            <a:off x="398754" y="3271879"/>
            <a:ext cx="21008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 dirty="0">
                <a:solidFill>
                  <a:schemeClr val="accent2"/>
                </a:solidFill>
                <a:latin typeface="Gotham HTF Black" pitchFamily="2" charset="77"/>
              </a:rPr>
              <a:t>WHERE CAN I SPEND EUSD?</a:t>
            </a:r>
            <a:endParaRPr lang="en-US" sz="1000" b="1" dirty="0">
              <a:solidFill>
                <a:srgbClr val="FF0000"/>
              </a:solidFill>
              <a:latin typeface="Gotham HTF Black" pitchFamily="2" charset="77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0CB2C6-49FC-DD42-B676-C9C2B9FE1FED}"/>
              </a:ext>
            </a:extLst>
          </p:cNvPr>
          <p:cNvSpPr/>
          <p:nvPr/>
        </p:nvSpPr>
        <p:spPr>
          <a:xfrm>
            <a:off x="398753" y="8958813"/>
            <a:ext cx="60293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6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ECR One Pager v0.5 DRAFT. 21</a:t>
            </a:r>
            <a:r>
              <a:rPr lang="en-GB" sz="600" baseline="30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st</a:t>
            </a:r>
            <a:r>
              <a:rPr lang="en-GB" sz="6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Feb 2021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9D2B13D-BDE7-5C42-B051-3D524B4157D1}"/>
              </a:ext>
            </a:extLst>
          </p:cNvPr>
          <p:cNvSpPr/>
          <p:nvPr/>
        </p:nvSpPr>
        <p:spPr>
          <a:xfrm>
            <a:off x="348529" y="2462884"/>
            <a:ext cx="610936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200" b="1" dirty="0">
                <a:latin typeface="Gotham HTF Black" pitchFamily="2" charset="77"/>
                <a:cs typeface="Arial" pitchFamily="34" charset="0"/>
              </a:rPr>
              <a:t>BE YOUR OWN BANK</a:t>
            </a:r>
            <a:endParaRPr lang="en-US" sz="4200" b="1" dirty="0">
              <a:latin typeface="Gotham HTF Black" pitchFamily="2" charset="7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E3C2B2-B1AA-0F4C-942D-44B8024824E7}"/>
              </a:ext>
            </a:extLst>
          </p:cNvPr>
          <p:cNvGrpSpPr/>
          <p:nvPr/>
        </p:nvGrpSpPr>
        <p:grpSpPr>
          <a:xfrm>
            <a:off x="466805" y="3600474"/>
            <a:ext cx="5894659" cy="2682760"/>
            <a:chOff x="466805" y="3749614"/>
            <a:chExt cx="5141298" cy="1620732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EAD22538-6209-D745-AE38-9C2B863DF0CE}"/>
                </a:ext>
              </a:extLst>
            </p:cNvPr>
            <p:cNvSpPr/>
            <p:nvPr/>
          </p:nvSpPr>
          <p:spPr>
            <a:xfrm>
              <a:off x="466805" y="3749614"/>
              <a:ext cx="2483728" cy="1620732"/>
            </a:xfrm>
            <a:prstGeom prst="roundRect">
              <a:avLst>
                <a:gd name="adj" fmla="val 4002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1878518A-400A-1643-BA94-930E215BFEB7}"/>
                </a:ext>
              </a:extLst>
            </p:cNvPr>
            <p:cNvSpPr/>
            <p:nvPr/>
          </p:nvSpPr>
          <p:spPr>
            <a:xfrm>
              <a:off x="3124375" y="3749614"/>
              <a:ext cx="2483728" cy="1620732"/>
            </a:xfrm>
            <a:prstGeom prst="roundRect">
              <a:avLst>
                <a:gd name="adj" fmla="val 5205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9299E8-F52A-0641-90F9-7007A8D266E0}"/>
              </a:ext>
            </a:extLst>
          </p:cNvPr>
          <p:cNvSpPr txBox="1"/>
          <p:nvPr/>
        </p:nvSpPr>
        <p:spPr bwMode="auto">
          <a:xfrm>
            <a:off x="697283" y="4019629"/>
            <a:ext cx="2161104" cy="20928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spcBef>
                <a:spcPts val="600"/>
              </a:spcBef>
              <a:spcAft>
                <a:spcPts val="600"/>
              </a:spcAft>
              <a:defRPr sz="1000">
                <a:latin typeface="Gotham HTF Book" pitchFamily="2" charset="77"/>
                <a:cs typeface="Arial" pitchFamily="34" charset="0"/>
              </a:defRPr>
            </a:lvl1pPr>
          </a:lstStyle>
          <a:p>
            <a:pPr marL="171450" indent="-171450">
              <a:buClr>
                <a:schemeClr val="accent2"/>
              </a:buClr>
              <a:buFont typeface="System Font Regular"/>
              <a:buChar char="♾"/>
            </a:pPr>
            <a:r>
              <a:rPr lang="en-US" sz="1050" dirty="0"/>
              <a:t>Buy gift cards</a:t>
            </a:r>
          </a:p>
          <a:p>
            <a:pPr marL="171450" indent="-171450">
              <a:buClr>
                <a:schemeClr val="accent2"/>
              </a:buClr>
              <a:buFont typeface="System Font Regular"/>
              <a:buChar char="♾"/>
            </a:pPr>
            <a:r>
              <a:rPr lang="en-US" sz="1050" dirty="0"/>
              <a:t>Buy pre-paid debit cards</a:t>
            </a:r>
          </a:p>
          <a:p>
            <a:pPr marL="171450" indent="-171450">
              <a:buClr>
                <a:schemeClr val="accent2"/>
              </a:buClr>
              <a:buFont typeface="System Font Regular"/>
              <a:buChar char="♾"/>
            </a:pPr>
            <a:r>
              <a:rPr lang="en-US" sz="1050" dirty="0"/>
              <a:t>Pay off credit card debt</a:t>
            </a:r>
          </a:p>
          <a:p>
            <a:pPr marL="171450" indent="-171450">
              <a:buClr>
                <a:schemeClr val="accent2"/>
              </a:buClr>
              <a:buFont typeface="System Font Regular"/>
              <a:buChar char="♾"/>
            </a:pPr>
            <a:r>
              <a:rPr lang="en-US" sz="1050" dirty="0"/>
              <a:t>Pay off student loan debt</a:t>
            </a:r>
          </a:p>
          <a:p>
            <a:pPr marL="171450" indent="-171450">
              <a:buClr>
                <a:schemeClr val="accent2"/>
              </a:buClr>
              <a:buFont typeface="System Font Regular"/>
              <a:buChar char="♾"/>
            </a:pPr>
            <a:r>
              <a:rPr lang="en-US" sz="1050" dirty="0"/>
              <a:t>Mortgage payments</a:t>
            </a:r>
          </a:p>
          <a:p>
            <a:pPr marL="171450" indent="-171450">
              <a:buClr>
                <a:schemeClr val="accent2"/>
              </a:buClr>
              <a:buFont typeface="System Font Regular"/>
              <a:buChar char="♾"/>
            </a:pPr>
            <a:r>
              <a:rPr lang="en-US" sz="1050" dirty="0"/>
              <a:t>Car payments</a:t>
            </a:r>
          </a:p>
          <a:p>
            <a:pPr marL="171450" indent="-171450">
              <a:buClr>
                <a:schemeClr val="accent2"/>
              </a:buClr>
              <a:buFont typeface="System Font Regular"/>
              <a:buChar char="♾"/>
            </a:pPr>
            <a:r>
              <a:rPr lang="en-US" sz="1050" dirty="0"/>
              <a:t>Utilities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589CF77-875E-474E-8E36-107A1231A6BA}"/>
              </a:ext>
            </a:extLst>
          </p:cNvPr>
          <p:cNvGrpSpPr/>
          <p:nvPr/>
        </p:nvGrpSpPr>
        <p:grpSpPr>
          <a:xfrm>
            <a:off x="3003492" y="4542746"/>
            <a:ext cx="804696" cy="895623"/>
            <a:chOff x="4721447" y="468313"/>
            <a:chExt cx="1221932" cy="1360004"/>
          </a:xfrm>
        </p:grpSpPr>
        <p:sp>
          <p:nvSpPr>
            <p:cNvPr id="115" name="Hexagon 114">
              <a:extLst>
                <a:ext uri="{FF2B5EF4-FFF2-40B4-BE49-F238E27FC236}">
                  <a16:creationId xmlns:a16="http://schemas.microsoft.com/office/drawing/2014/main" id="{2D00259F-44B6-374D-A08F-63772A14F424}"/>
                </a:ext>
              </a:extLst>
            </p:cNvPr>
            <p:cNvSpPr/>
            <p:nvPr/>
          </p:nvSpPr>
          <p:spPr>
            <a:xfrm rot="5400000">
              <a:off x="4652411" y="537349"/>
              <a:ext cx="1360004" cy="1221932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DF30CCD1-AF96-7148-8CC8-C84681DBCFE9}"/>
                </a:ext>
              </a:extLst>
            </p:cNvPr>
            <p:cNvSpPr/>
            <p:nvPr/>
          </p:nvSpPr>
          <p:spPr>
            <a:xfrm rot="5400000">
              <a:off x="4822509" y="705050"/>
              <a:ext cx="1013055" cy="910207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EB4A72E2-81E8-C34B-AFAC-C241C1CE95F9}"/>
              </a:ext>
            </a:extLst>
          </p:cNvPr>
          <p:cNvSpPr txBox="1"/>
          <p:nvPr/>
        </p:nvSpPr>
        <p:spPr bwMode="auto">
          <a:xfrm>
            <a:off x="398754" y="1785636"/>
            <a:ext cx="21008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 dirty="0">
                <a:solidFill>
                  <a:schemeClr val="accent2"/>
                </a:solidFill>
                <a:latin typeface="Gotham HTF Black" pitchFamily="2" charset="77"/>
              </a:rPr>
              <a:t>WHAT’S IT FOR?</a:t>
            </a:r>
            <a:endParaRPr lang="en-US" sz="1000" b="1" dirty="0">
              <a:solidFill>
                <a:srgbClr val="FF0000"/>
              </a:solidFill>
              <a:latin typeface="Gotham HTF Black" pitchFamily="2" charset="7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1BB7188-5D93-C24F-B6E6-4176D012490C}"/>
              </a:ext>
            </a:extLst>
          </p:cNvPr>
          <p:cNvSpPr txBox="1"/>
          <p:nvPr/>
        </p:nvSpPr>
        <p:spPr bwMode="auto">
          <a:xfrm>
            <a:off x="696085" y="3657543"/>
            <a:ext cx="21008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latin typeface="Gotham HTF Black" pitchFamily="2" charset="77"/>
              </a:rPr>
              <a:t>OLD MONEY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5F503C4-51AE-1148-A6E3-515AF2376F5C}"/>
              </a:ext>
            </a:extLst>
          </p:cNvPr>
          <p:cNvSpPr txBox="1"/>
          <p:nvPr/>
        </p:nvSpPr>
        <p:spPr bwMode="auto">
          <a:xfrm>
            <a:off x="3730469" y="3657543"/>
            <a:ext cx="21008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bg1"/>
                </a:solidFill>
                <a:latin typeface="Gotham HTF Black" pitchFamily="2" charset="77"/>
              </a:rPr>
              <a:t>NEW MONEY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EBF335A-9BC1-D640-B691-F8492743788F}"/>
              </a:ext>
            </a:extLst>
          </p:cNvPr>
          <p:cNvSpPr/>
          <p:nvPr/>
        </p:nvSpPr>
        <p:spPr>
          <a:xfrm>
            <a:off x="432341" y="6457816"/>
            <a:ext cx="25250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otham HTF Black" pitchFamily="2" charset="77"/>
                <a:cs typeface="Arial" pitchFamily="34" charset="0"/>
              </a:rPr>
              <a:t>EPIC : EUSD</a:t>
            </a:r>
            <a:endParaRPr lang="en-US" sz="3000" b="1" dirty="0">
              <a:solidFill>
                <a:schemeClr val="tx1">
                  <a:lumMod val="85000"/>
                  <a:lumOff val="15000"/>
                </a:schemeClr>
              </a:solidFill>
              <a:latin typeface="Gotham HTF Black" pitchFamily="2" charset="7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7A638CB-5A7C-C740-A6EA-B59BB5F5890C}"/>
              </a:ext>
            </a:extLst>
          </p:cNvPr>
          <p:cNvSpPr txBox="1"/>
          <p:nvPr/>
        </p:nvSpPr>
        <p:spPr bwMode="auto">
          <a:xfrm>
            <a:off x="399073" y="6884752"/>
            <a:ext cx="25754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otham HTF Book" pitchFamily="2" charset="77"/>
              </a:rPr>
              <a:t>IS UNSTOPPABLE MONEY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13136D-5B8C-914F-AA65-448D909FD65C}"/>
              </a:ext>
            </a:extLst>
          </p:cNvPr>
          <p:cNvCxnSpPr/>
          <p:nvPr/>
        </p:nvCxnSpPr>
        <p:spPr>
          <a:xfrm>
            <a:off x="3176588" y="6602460"/>
            <a:ext cx="0" cy="5463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77D2C21-DD26-754A-8BC8-5D5E0F7380C2}"/>
              </a:ext>
            </a:extLst>
          </p:cNvPr>
          <p:cNvGrpSpPr/>
          <p:nvPr/>
        </p:nvGrpSpPr>
        <p:grpSpPr>
          <a:xfrm>
            <a:off x="3869199" y="5347683"/>
            <a:ext cx="1062980" cy="213945"/>
            <a:chOff x="5924550" y="3257550"/>
            <a:chExt cx="1703701" cy="342900"/>
          </a:xfrm>
        </p:grpSpPr>
        <p:pic>
          <p:nvPicPr>
            <p:cNvPr id="134" name="Graphic 133">
              <a:extLst>
                <a:ext uri="{FF2B5EF4-FFF2-40B4-BE49-F238E27FC236}">
                  <a16:creationId xmlns:a16="http://schemas.microsoft.com/office/drawing/2014/main" id="{7BBBC896-D138-1346-AF3F-EF36C27D3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4550" y="3257550"/>
              <a:ext cx="342900" cy="342900"/>
            </a:xfrm>
            <a:prstGeom prst="rect">
              <a:avLst/>
            </a:prstGeom>
          </p:spPr>
        </p:pic>
        <p:pic>
          <p:nvPicPr>
            <p:cNvPr id="135" name="Graphic 134">
              <a:extLst>
                <a:ext uri="{FF2B5EF4-FFF2-40B4-BE49-F238E27FC236}">
                  <a16:creationId xmlns:a16="http://schemas.microsoft.com/office/drawing/2014/main" id="{C831237D-BE84-9D46-8A93-FC253AD42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45551" y="3333750"/>
              <a:ext cx="1282700" cy="190500"/>
            </a:xfrm>
            <a:prstGeom prst="rect">
              <a:avLst/>
            </a:prstGeom>
          </p:spPr>
        </p:pic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4A1941E-E6FA-5B4E-8ED0-102DB99696D9}"/>
              </a:ext>
            </a:extLst>
          </p:cNvPr>
          <p:cNvGrpSpPr/>
          <p:nvPr/>
        </p:nvGrpSpPr>
        <p:grpSpPr>
          <a:xfrm>
            <a:off x="5117480" y="4867293"/>
            <a:ext cx="1045180" cy="160797"/>
            <a:chOff x="2463800" y="2870200"/>
            <a:chExt cx="7264400" cy="1117600"/>
          </a:xfrm>
        </p:grpSpPr>
        <p:pic>
          <p:nvPicPr>
            <p:cNvPr id="137" name="Picture 136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C9669F83-641C-5840-B54B-194DDE50A5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784"/>
            <a:stretch/>
          </p:blipFill>
          <p:spPr>
            <a:xfrm>
              <a:off x="2463800" y="2870200"/>
              <a:ext cx="1250676" cy="1117600"/>
            </a:xfrm>
            <a:prstGeom prst="rect">
              <a:avLst/>
            </a:prstGeom>
          </p:spPr>
        </p:pic>
        <p:pic>
          <p:nvPicPr>
            <p:cNvPr id="138" name="Picture 137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D15AF5A5-922C-074F-827D-62A1FE3EF7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45"/>
            <a:stretch/>
          </p:blipFill>
          <p:spPr>
            <a:xfrm>
              <a:off x="3651115" y="2870200"/>
              <a:ext cx="6077085" cy="1117600"/>
            </a:xfrm>
            <a:prstGeom prst="rect">
              <a:avLst/>
            </a:prstGeom>
          </p:spPr>
        </p:pic>
      </p:grpSp>
      <p:pic>
        <p:nvPicPr>
          <p:cNvPr id="150" name="Picture 149" descr="A picture containing text, tableware, dishware, clipart&#10;&#10;Description automatically generated">
            <a:extLst>
              <a:ext uri="{FF2B5EF4-FFF2-40B4-BE49-F238E27FC236}">
                <a16:creationId xmlns:a16="http://schemas.microsoft.com/office/drawing/2014/main" id="{5DB0BD8C-95AB-1C41-9E87-10EB7CE1540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887" y="5763547"/>
            <a:ext cx="1030830" cy="296686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4A2B6573-3F29-ED40-B7FD-1EDC307C382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1687" y="4144831"/>
            <a:ext cx="863366" cy="431682"/>
          </a:xfrm>
          <a:prstGeom prst="rect">
            <a:avLst/>
          </a:prstGeom>
        </p:spPr>
      </p:pic>
      <p:pic>
        <p:nvPicPr>
          <p:cNvPr id="154" name="Picture 153" descr="Icon&#10;&#10;Description automatically generated">
            <a:extLst>
              <a:ext uri="{FF2B5EF4-FFF2-40B4-BE49-F238E27FC236}">
                <a16:creationId xmlns:a16="http://schemas.microsoft.com/office/drawing/2014/main" id="{5F4CFAC9-C191-B74B-A5E0-8126370122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480" y="5307980"/>
            <a:ext cx="1003935" cy="237376"/>
          </a:xfrm>
          <a:prstGeom prst="rect">
            <a:avLst/>
          </a:prstGeom>
        </p:spPr>
      </p:pic>
      <p:pic>
        <p:nvPicPr>
          <p:cNvPr id="155" name="Picture 154" descr="Logo&#10;&#10;Description automatically generated">
            <a:extLst>
              <a:ext uri="{FF2B5EF4-FFF2-40B4-BE49-F238E27FC236}">
                <a16:creationId xmlns:a16="http://schemas.microsoft.com/office/drawing/2014/main" id="{F2870C4F-4102-2844-A018-027AAFDE908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25" y="4732224"/>
            <a:ext cx="1062981" cy="430937"/>
          </a:xfrm>
          <a:prstGeom prst="rect">
            <a:avLst/>
          </a:prstGeom>
        </p:spPr>
      </p:pic>
      <p:pic>
        <p:nvPicPr>
          <p:cNvPr id="158" name="Picture 157" descr="Logo&#10;&#10;Description automatically generated">
            <a:extLst>
              <a:ext uri="{FF2B5EF4-FFF2-40B4-BE49-F238E27FC236}">
                <a16:creationId xmlns:a16="http://schemas.microsoft.com/office/drawing/2014/main" id="{FA99A67C-7DAF-8B45-A853-48BD7EDE088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167" y="5793750"/>
            <a:ext cx="1062980" cy="257013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6DBC2E2E-7DD6-C949-AD69-2C420D1A603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23" y="4127179"/>
            <a:ext cx="982104" cy="500055"/>
          </a:xfrm>
          <a:prstGeom prst="rect">
            <a:avLst/>
          </a:prstGeom>
        </p:spPr>
      </p:pic>
      <p:sp>
        <p:nvSpPr>
          <p:cNvPr id="221" name="TextBox 220">
            <a:extLst>
              <a:ext uri="{FF2B5EF4-FFF2-40B4-BE49-F238E27FC236}">
                <a16:creationId xmlns:a16="http://schemas.microsoft.com/office/drawing/2014/main" id="{CEB3AFE3-B31B-0749-B936-30B096946DC1}"/>
              </a:ext>
            </a:extLst>
          </p:cNvPr>
          <p:cNvSpPr txBox="1"/>
          <p:nvPr/>
        </p:nvSpPr>
        <p:spPr>
          <a:xfrm>
            <a:off x="668825" y="8029447"/>
            <a:ext cx="469432" cy="288441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marL="4763" algn="ctr">
              <a:lnSpc>
                <a:spcPct val="85000"/>
              </a:lnSpc>
            </a:pPr>
            <a:r>
              <a:rPr lang="en-US" sz="1400" b="1" dirty="0">
                <a:solidFill>
                  <a:schemeClr val="tx1">
                    <a:lumMod val="75000"/>
                  </a:schemeClr>
                </a:solidFill>
                <a:latin typeface="Gotham HTF Black" pitchFamily="2" charset="77"/>
              </a:rPr>
              <a:t>NO</a:t>
            </a:r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100" b="1" dirty="0">
                <a:solidFill>
                  <a:schemeClr val="tx2"/>
                </a:solidFill>
                <a:latin typeface="Gotham HTF Book" pitchFamily="2" charset="77"/>
              </a:rPr>
              <a:t>ICO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EFC04EE-9D16-1541-93BA-9CA117594A66}"/>
              </a:ext>
            </a:extLst>
          </p:cNvPr>
          <p:cNvSpPr txBox="1"/>
          <p:nvPr/>
        </p:nvSpPr>
        <p:spPr>
          <a:xfrm>
            <a:off x="1729409" y="8029447"/>
            <a:ext cx="469432" cy="288441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400" b="1" dirty="0">
                <a:solidFill>
                  <a:schemeClr val="tx1">
                    <a:lumMod val="75000"/>
                  </a:schemeClr>
                </a:solidFill>
                <a:latin typeface="Gotham HTF Black" pitchFamily="2" charset="77"/>
              </a:rPr>
              <a:t>NO</a:t>
            </a:r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100" b="1" dirty="0">
                <a:solidFill>
                  <a:schemeClr val="tx2"/>
                </a:solidFill>
                <a:latin typeface="Gotham HTF Book" pitchFamily="2" charset="77"/>
              </a:rPr>
              <a:t>PREMINE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9D520122-D203-6B4A-AF36-80F56C3EE388}"/>
              </a:ext>
            </a:extLst>
          </p:cNvPr>
          <p:cNvSpPr txBox="1"/>
          <p:nvPr/>
        </p:nvSpPr>
        <p:spPr>
          <a:xfrm>
            <a:off x="2612538" y="8029447"/>
            <a:ext cx="894266" cy="288441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400" b="1" dirty="0">
                <a:solidFill>
                  <a:schemeClr val="tx1">
                    <a:lumMod val="75000"/>
                  </a:schemeClr>
                </a:solidFill>
                <a:latin typeface="Gotham HTF Black" pitchFamily="2" charset="77"/>
              </a:rPr>
              <a:t>NO</a:t>
            </a:r>
            <a:r>
              <a:rPr lang="en-US" sz="1400" b="1" dirty="0">
                <a:solidFill>
                  <a:schemeClr val="tx1">
                    <a:lumMod val="75000"/>
                  </a:schemeClr>
                </a:solidFill>
                <a:latin typeface="Gotham HTF Book" pitchFamily="2" charset="77"/>
              </a:rPr>
              <a:t> </a:t>
            </a:r>
            <a:r>
              <a:rPr lang="en-US" sz="1100" b="1" dirty="0">
                <a:solidFill>
                  <a:schemeClr val="tx2"/>
                </a:solidFill>
                <a:latin typeface="Gotham HTF Book" pitchFamily="2" charset="77"/>
              </a:rPr>
              <a:t>VC’s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D7E269B-A85F-EF41-8FB4-7A06892F5823}"/>
              </a:ext>
            </a:extLst>
          </p:cNvPr>
          <p:cNvSpPr txBox="1"/>
          <p:nvPr/>
        </p:nvSpPr>
        <p:spPr>
          <a:xfrm>
            <a:off x="3574011" y="8029447"/>
            <a:ext cx="1271299" cy="300883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400" b="1" dirty="0">
                <a:solidFill>
                  <a:schemeClr val="tx1">
                    <a:lumMod val="75000"/>
                  </a:schemeClr>
                </a:solidFill>
                <a:latin typeface="Gotham HTF Black" pitchFamily="2" charset="77"/>
              </a:rPr>
              <a:t>NO</a:t>
            </a:r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100" b="1" dirty="0">
                <a:solidFill>
                  <a:schemeClr val="tx2"/>
                </a:solidFill>
                <a:latin typeface="Gotham HTF Book" pitchFamily="2" charset="77"/>
              </a:rPr>
              <a:t>COMPANY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54501C-8EC6-3E4E-95E4-012B7D1C0F3E}"/>
              </a:ext>
            </a:extLst>
          </p:cNvPr>
          <p:cNvGrpSpPr/>
          <p:nvPr/>
        </p:nvGrpSpPr>
        <p:grpSpPr>
          <a:xfrm>
            <a:off x="1645539" y="7332781"/>
            <a:ext cx="760016" cy="655187"/>
            <a:chOff x="1260334" y="7908474"/>
            <a:chExt cx="760016" cy="655187"/>
          </a:xfrm>
        </p:grpSpPr>
        <p:sp>
          <p:nvSpPr>
            <p:cNvPr id="234" name="Hexagon 233">
              <a:extLst>
                <a:ext uri="{FF2B5EF4-FFF2-40B4-BE49-F238E27FC236}">
                  <a16:creationId xmlns:a16="http://schemas.microsoft.com/office/drawing/2014/main" id="{3FEEE6A7-0D90-4342-9950-FE03673B54D1}"/>
                </a:ext>
              </a:extLst>
            </p:cNvPr>
            <p:cNvSpPr/>
            <p:nvPr/>
          </p:nvSpPr>
          <p:spPr>
            <a:xfrm rot="9000000">
              <a:off x="1260334" y="7908474"/>
              <a:ext cx="760016" cy="655187"/>
            </a:xfrm>
            <a:prstGeom prst="hexagon">
              <a:avLst>
                <a:gd name="adj" fmla="val 28659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Hexagon 229">
              <a:extLst>
                <a:ext uri="{FF2B5EF4-FFF2-40B4-BE49-F238E27FC236}">
                  <a16:creationId xmlns:a16="http://schemas.microsoft.com/office/drawing/2014/main" id="{68468826-94CF-D144-8DCD-7E129677E442}"/>
                </a:ext>
              </a:extLst>
            </p:cNvPr>
            <p:cNvSpPr/>
            <p:nvPr/>
          </p:nvSpPr>
          <p:spPr>
            <a:xfrm rot="9000000">
              <a:off x="1344476" y="7980255"/>
              <a:ext cx="594800" cy="512759"/>
            </a:xfrm>
            <a:prstGeom prst="hexagon">
              <a:avLst>
                <a:gd name="adj" fmla="val 28659"/>
                <a:gd name="vf" fmla="val 11547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5" name="Graphic 224">
              <a:extLst>
                <a:ext uri="{FF2B5EF4-FFF2-40B4-BE49-F238E27FC236}">
                  <a16:creationId xmlns:a16="http://schemas.microsoft.com/office/drawing/2014/main" id="{97CBE735-F6B3-6443-A363-94444FA83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479155" y="8053131"/>
              <a:ext cx="337607" cy="337607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D61A09D-ACF0-0F4B-82FB-7B4F9C9C2549}"/>
              </a:ext>
            </a:extLst>
          </p:cNvPr>
          <p:cNvGrpSpPr/>
          <p:nvPr/>
        </p:nvGrpSpPr>
        <p:grpSpPr>
          <a:xfrm>
            <a:off x="3862324" y="7335616"/>
            <a:ext cx="760016" cy="655187"/>
            <a:chOff x="2835499" y="7911309"/>
            <a:chExt cx="760016" cy="655187"/>
          </a:xfrm>
        </p:grpSpPr>
        <p:sp>
          <p:nvSpPr>
            <p:cNvPr id="236" name="Hexagon 235">
              <a:extLst>
                <a:ext uri="{FF2B5EF4-FFF2-40B4-BE49-F238E27FC236}">
                  <a16:creationId xmlns:a16="http://schemas.microsoft.com/office/drawing/2014/main" id="{B3E8F4EE-167C-6648-BAD6-347FB77A1EC3}"/>
                </a:ext>
              </a:extLst>
            </p:cNvPr>
            <p:cNvSpPr/>
            <p:nvPr/>
          </p:nvSpPr>
          <p:spPr>
            <a:xfrm rot="9000000">
              <a:off x="2835499" y="7911309"/>
              <a:ext cx="760016" cy="655187"/>
            </a:xfrm>
            <a:prstGeom prst="hexagon">
              <a:avLst>
                <a:gd name="adj" fmla="val 28659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Hexagon 231">
              <a:extLst>
                <a:ext uri="{FF2B5EF4-FFF2-40B4-BE49-F238E27FC236}">
                  <a16:creationId xmlns:a16="http://schemas.microsoft.com/office/drawing/2014/main" id="{DD09360E-A758-5B4F-8405-AF1F0610D918}"/>
                </a:ext>
              </a:extLst>
            </p:cNvPr>
            <p:cNvSpPr/>
            <p:nvPr/>
          </p:nvSpPr>
          <p:spPr>
            <a:xfrm rot="9000000">
              <a:off x="2920022" y="7982473"/>
              <a:ext cx="594800" cy="512759"/>
            </a:xfrm>
            <a:prstGeom prst="hexagon">
              <a:avLst>
                <a:gd name="adj" fmla="val 28659"/>
                <a:gd name="vf" fmla="val 11547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6" name="Graphic 225">
              <a:extLst>
                <a:ext uri="{FF2B5EF4-FFF2-40B4-BE49-F238E27FC236}">
                  <a16:creationId xmlns:a16="http://schemas.microsoft.com/office/drawing/2014/main" id="{9E1B7F5C-2507-9147-B9C5-3FCD8E96E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047072" y="8057690"/>
              <a:ext cx="326565" cy="32656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EB39EB-907A-C44C-B7FD-42731532C36E}"/>
              </a:ext>
            </a:extLst>
          </p:cNvPr>
          <p:cNvGrpSpPr/>
          <p:nvPr/>
        </p:nvGrpSpPr>
        <p:grpSpPr>
          <a:xfrm>
            <a:off x="537146" y="7328183"/>
            <a:ext cx="760016" cy="655187"/>
            <a:chOff x="472751" y="7903876"/>
            <a:chExt cx="760016" cy="655187"/>
          </a:xfrm>
        </p:grpSpPr>
        <p:sp>
          <p:nvSpPr>
            <p:cNvPr id="233" name="Hexagon 232">
              <a:extLst>
                <a:ext uri="{FF2B5EF4-FFF2-40B4-BE49-F238E27FC236}">
                  <a16:creationId xmlns:a16="http://schemas.microsoft.com/office/drawing/2014/main" id="{B85ABA45-B41E-4446-AE98-DBADFB7BD3FC}"/>
                </a:ext>
              </a:extLst>
            </p:cNvPr>
            <p:cNvSpPr/>
            <p:nvPr/>
          </p:nvSpPr>
          <p:spPr>
            <a:xfrm rot="9000000">
              <a:off x="472751" y="7903876"/>
              <a:ext cx="760016" cy="655187"/>
            </a:xfrm>
            <a:prstGeom prst="hexagon">
              <a:avLst>
                <a:gd name="adj" fmla="val 28659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FAACC75-E2FF-E049-8BFE-C276B88A7D73}"/>
                </a:ext>
              </a:extLst>
            </p:cNvPr>
            <p:cNvGrpSpPr/>
            <p:nvPr/>
          </p:nvGrpSpPr>
          <p:grpSpPr>
            <a:xfrm>
              <a:off x="556704" y="7976656"/>
              <a:ext cx="594800" cy="512759"/>
              <a:chOff x="556704" y="7976656"/>
              <a:chExt cx="594800" cy="512759"/>
            </a:xfrm>
          </p:grpSpPr>
          <p:sp>
            <p:nvSpPr>
              <p:cNvPr id="229" name="Hexagon 228">
                <a:extLst>
                  <a:ext uri="{FF2B5EF4-FFF2-40B4-BE49-F238E27FC236}">
                    <a16:creationId xmlns:a16="http://schemas.microsoft.com/office/drawing/2014/main" id="{3C00289B-650B-994B-A507-BF19AED73D9B}"/>
                  </a:ext>
                </a:extLst>
              </p:cNvPr>
              <p:cNvSpPr/>
              <p:nvPr/>
            </p:nvSpPr>
            <p:spPr>
              <a:xfrm rot="9000000">
                <a:off x="556704" y="7976656"/>
                <a:ext cx="594800" cy="5127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7" name="Graphic 226">
                <a:extLst>
                  <a:ext uri="{FF2B5EF4-FFF2-40B4-BE49-F238E27FC236}">
                    <a16:creationId xmlns:a16="http://schemas.microsoft.com/office/drawing/2014/main" id="{C2AED927-4319-E243-9D5E-946E46FB4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669993" y="8053121"/>
                <a:ext cx="318914" cy="318914"/>
              </a:xfrm>
              <a:prstGeom prst="rect">
                <a:avLst/>
              </a:prstGeom>
            </p:spPr>
          </p:pic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C931F9-2C41-114B-AB80-165E21185366}"/>
              </a:ext>
            </a:extLst>
          </p:cNvPr>
          <p:cNvGrpSpPr/>
          <p:nvPr/>
        </p:nvGrpSpPr>
        <p:grpSpPr>
          <a:xfrm>
            <a:off x="2753932" y="7331018"/>
            <a:ext cx="760016" cy="655187"/>
            <a:chOff x="2047916" y="7906711"/>
            <a:chExt cx="760016" cy="655187"/>
          </a:xfrm>
        </p:grpSpPr>
        <p:sp>
          <p:nvSpPr>
            <p:cNvPr id="235" name="Hexagon 234">
              <a:extLst>
                <a:ext uri="{FF2B5EF4-FFF2-40B4-BE49-F238E27FC236}">
                  <a16:creationId xmlns:a16="http://schemas.microsoft.com/office/drawing/2014/main" id="{D7B2EC62-D6A9-9840-A96F-55846147E9AC}"/>
                </a:ext>
              </a:extLst>
            </p:cNvPr>
            <p:cNvSpPr/>
            <p:nvPr/>
          </p:nvSpPr>
          <p:spPr>
            <a:xfrm rot="9000000">
              <a:off x="2047916" y="7906711"/>
              <a:ext cx="760016" cy="655187"/>
            </a:xfrm>
            <a:prstGeom prst="hexagon">
              <a:avLst>
                <a:gd name="adj" fmla="val 28659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Hexagon 230">
              <a:extLst>
                <a:ext uri="{FF2B5EF4-FFF2-40B4-BE49-F238E27FC236}">
                  <a16:creationId xmlns:a16="http://schemas.microsoft.com/office/drawing/2014/main" id="{37667370-9646-F44D-B332-5093615DC5A5}"/>
                </a:ext>
              </a:extLst>
            </p:cNvPr>
            <p:cNvSpPr/>
            <p:nvPr/>
          </p:nvSpPr>
          <p:spPr>
            <a:xfrm rot="9000000">
              <a:off x="2132249" y="7978875"/>
              <a:ext cx="594800" cy="512759"/>
            </a:xfrm>
            <a:prstGeom prst="hexagon">
              <a:avLst>
                <a:gd name="adj" fmla="val 28659"/>
                <a:gd name="vf" fmla="val 11547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8" name="Graphic 227">
              <a:extLst>
                <a:ext uri="{FF2B5EF4-FFF2-40B4-BE49-F238E27FC236}">
                  <a16:creationId xmlns:a16="http://schemas.microsoft.com/office/drawing/2014/main" id="{2686601F-65DB-1A48-BBA2-5F226D502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8070" y="8018683"/>
              <a:ext cx="424903" cy="424903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3343B8-1D4D-B84C-8BD6-866B006D9670}"/>
              </a:ext>
            </a:extLst>
          </p:cNvPr>
          <p:cNvGrpSpPr/>
          <p:nvPr/>
        </p:nvGrpSpPr>
        <p:grpSpPr>
          <a:xfrm>
            <a:off x="5159898" y="7252516"/>
            <a:ext cx="1172536" cy="955052"/>
            <a:chOff x="4963663" y="6793028"/>
            <a:chExt cx="2012017" cy="1638824"/>
          </a:xfrm>
        </p:grpSpPr>
        <p:sp>
          <p:nvSpPr>
            <p:cNvPr id="237" name="32-point Star 33">
              <a:extLst>
                <a:ext uri="{FF2B5EF4-FFF2-40B4-BE49-F238E27FC236}">
                  <a16:creationId xmlns:a16="http://schemas.microsoft.com/office/drawing/2014/main" id="{FD5C55BA-D1F1-BB43-8C89-41A4E6F92AE5}"/>
                </a:ext>
              </a:extLst>
            </p:cNvPr>
            <p:cNvSpPr/>
            <p:nvPr/>
          </p:nvSpPr>
          <p:spPr>
            <a:xfrm>
              <a:off x="5134094" y="6793028"/>
              <a:ext cx="1638824" cy="1638824"/>
            </a:xfrm>
            <a:prstGeom prst="star32">
              <a:avLst>
                <a:gd name="adj" fmla="val 43080"/>
              </a:avLst>
            </a:prstGeom>
            <a:solidFill>
              <a:schemeClr val="bg1">
                <a:lumMod val="95000"/>
              </a:schemeClr>
            </a:solidFill>
            <a:ln w="349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7B48392-C03E-4E4C-BEC6-7C8531463B75}"/>
                </a:ext>
              </a:extLst>
            </p:cNvPr>
            <p:cNvSpPr txBox="1"/>
            <p:nvPr/>
          </p:nvSpPr>
          <p:spPr>
            <a:xfrm rot="928590">
              <a:off x="4963663" y="7147635"/>
              <a:ext cx="2012017" cy="908503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/>
              <a:r>
                <a:rPr lang="en-US" sz="800" b="1" dirty="0">
                  <a:latin typeface="Gotham HTF Book" pitchFamily="2" charset="77"/>
                </a:rPr>
                <a:t>EPIC: FAIR</a:t>
              </a:r>
              <a:br>
                <a:rPr lang="en-US" sz="800" b="1" dirty="0">
                  <a:latin typeface="Gotham HTF Book" pitchFamily="2" charset="77"/>
                </a:rPr>
              </a:br>
              <a:r>
                <a:rPr lang="en-US" sz="800" b="1" dirty="0">
                  <a:latin typeface="Gotham HTF Book" pitchFamily="2" charset="77"/>
                </a:rPr>
                <a:t>LAUNCHED</a:t>
              </a:r>
            </a:p>
            <a:p>
              <a:pPr algn="ctr"/>
              <a:br>
                <a:rPr lang="en-US" sz="100" b="1" dirty="0">
                  <a:latin typeface="Gotham HTF Book" pitchFamily="2" charset="77"/>
                </a:rPr>
              </a:br>
              <a:r>
                <a:rPr lang="en-US" sz="1000" b="1" dirty="0">
                  <a:latin typeface="Gotham HTF Black" pitchFamily="2" charset="77"/>
                </a:rPr>
                <a:t>100%</a:t>
              </a:r>
              <a:br>
                <a:rPr lang="en-US" sz="800" b="1" dirty="0">
                  <a:latin typeface="Gotham HTF Book" pitchFamily="2" charset="77"/>
                </a:rPr>
              </a:br>
              <a:r>
                <a:rPr lang="en-US" sz="500" b="1" dirty="0" err="1">
                  <a:latin typeface="Gotham HTF Book" pitchFamily="2" charset="77"/>
                </a:rPr>
                <a:t>PoW</a:t>
              </a:r>
              <a:r>
                <a:rPr lang="en-US" sz="500" b="1" dirty="0">
                  <a:latin typeface="Gotham HTF Book" pitchFamily="2" charset="77"/>
                </a:rPr>
                <a:t> Mined</a:t>
              </a:r>
              <a:endParaRPr lang="en-US" sz="800" b="1" dirty="0">
                <a:latin typeface="Gotham HTF Book" pitchFamily="2" charset="77"/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AEE179C-ECD7-4843-AC67-249DE2F6403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524" y="4878359"/>
            <a:ext cx="524174" cy="1980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3A7B3C-DE2B-F747-9C4B-267608C7F927}"/>
              </a:ext>
            </a:extLst>
          </p:cNvPr>
          <p:cNvSpPr/>
          <p:nvPr/>
        </p:nvSpPr>
        <p:spPr>
          <a:xfrm>
            <a:off x="424260" y="8324900"/>
            <a:ext cx="6003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latin typeface="Gotham HTF Book" pitchFamily="2" charset="77"/>
                <a:cs typeface="Arial" pitchFamily="34" charset="0"/>
              </a:rPr>
              <a:t>ECR : EUSD are free open-source software standards put forth by the Epicenter DAO. Learn more at </a:t>
            </a:r>
            <a:r>
              <a:rPr lang="en-GB" sz="1000" dirty="0" err="1">
                <a:latin typeface="Gotham HTF Book" pitchFamily="2" charset="77"/>
                <a:cs typeface="Arial" pitchFamily="34" charset="0"/>
              </a:rPr>
              <a:t>epicenter.epic.tech</a:t>
            </a:r>
            <a:endParaRPr lang="en-GB" sz="1000" dirty="0"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831A6FE-EBE5-B948-95FE-055F4D6A5001}"/>
              </a:ext>
            </a:extLst>
          </p:cNvPr>
          <p:cNvSpPr/>
          <p:nvPr/>
        </p:nvSpPr>
        <p:spPr>
          <a:xfrm>
            <a:off x="404361" y="8785023"/>
            <a:ext cx="60293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600" dirty="0">
                <a:latin typeface="Gotham HTF Book" pitchFamily="2" charset="77"/>
                <a:cs typeface="Arial" pitchFamily="34" charset="0"/>
              </a:rPr>
              <a:t>*For a list of compatible chains, including Ethereum and 31 more, visit </a:t>
            </a:r>
            <a:r>
              <a:rPr lang="en-GB" sz="600" dirty="0" err="1">
                <a:latin typeface="Gotham HTF Book" pitchFamily="2" charset="77"/>
                <a:cs typeface="Arial" pitchFamily="34" charset="0"/>
              </a:rPr>
              <a:t>EUSD.epic.tech</a:t>
            </a:r>
            <a:endParaRPr lang="en-GB" sz="600" dirty="0">
              <a:latin typeface="Gotham HTF Book" pitchFamily="2" charset="7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37669</TotalTime>
  <Words>189</Words>
  <Application>Microsoft Macintosh PowerPoint</Application>
  <PresentationFormat>Letter Paper (8.5x11 in)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Gotham HTF Black</vt:lpstr>
      <vt:lpstr>Gotham HTF Book</vt:lpstr>
      <vt:lpstr>System Font Regular</vt:lpstr>
      <vt:lpstr>Advent_Internal-Conference-Template_MASTER_V005 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Spencer Lambert</cp:lastModifiedBy>
  <cp:revision>544</cp:revision>
  <dcterms:created xsi:type="dcterms:W3CDTF">2018-04-12T15:48:13Z</dcterms:created>
  <dcterms:modified xsi:type="dcterms:W3CDTF">2021-02-21T21:50:13Z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