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7"/>
  </p:notesMasterIdLst>
  <p:sldIdLst>
    <p:sldId id="304" r:id="rId5"/>
    <p:sldId id="303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7"/>
    <a:srgbClr val="25473C"/>
    <a:srgbClr val="1F8264"/>
    <a:srgbClr val="216350"/>
    <a:srgbClr val="20795D"/>
    <a:srgbClr val="FAB831"/>
    <a:srgbClr val="1E8565"/>
    <a:srgbClr val="24493D"/>
    <a:srgbClr val="1BA27A"/>
    <a:srgbClr val="FAB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97" autoAdjust="0"/>
    <p:restoredTop sz="95952" autoAdjust="0"/>
  </p:normalViewPr>
  <p:slideViewPr>
    <p:cSldViewPr snapToGrid="0">
      <p:cViewPr>
        <p:scale>
          <a:sx n="130" d="100"/>
          <a:sy n="130" d="100"/>
        </p:scale>
        <p:origin x="1376" y="-1696"/>
      </p:cViewPr>
      <p:guideLst>
        <p:guide pos="2160"/>
        <p:guide orient="horz" pos="816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CEE8D5-DDC9-B249-B648-0D1312B51E45}"/>
              </a:ext>
            </a:extLst>
          </p:cNvPr>
          <p:cNvSpPr/>
          <p:nvPr userDrawn="1"/>
        </p:nvSpPr>
        <p:spPr bwMode="white">
          <a:xfrm>
            <a:off x="3047167" y="3672945"/>
            <a:ext cx="1659376" cy="1817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1820334"/>
            <a:ext cx="1525191" cy="36713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B4AC4-00FE-6345-812F-F7D914B3113A}"/>
              </a:ext>
            </a:extLst>
          </p:cNvPr>
          <p:cNvSpPr/>
          <p:nvPr userDrawn="1"/>
        </p:nvSpPr>
        <p:spPr bwMode="white">
          <a:xfrm>
            <a:off x="1518940" y="3659717"/>
            <a:ext cx="1525191" cy="3649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3ECC-1F7B-5F42-AF38-D7A8E0566EC7}"/>
              </a:ext>
            </a:extLst>
          </p:cNvPr>
          <p:cNvSpPr/>
          <p:nvPr userDrawn="1"/>
        </p:nvSpPr>
        <p:spPr bwMode="white">
          <a:xfrm>
            <a:off x="1525191" y="1827743"/>
            <a:ext cx="769739" cy="183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735F9-5F1E-2C4D-8AD7-9530BDBB5E7D}"/>
              </a:ext>
            </a:extLst>
          </p:cNvPr>
          <p:cNvSpPr/>
          <p:nvPr userDrawn="1"/>
        </p:nvSpPr>
        <p:spPr bwMode="white">
          <a:xfrm>
            <a:off x="3044131" y="0"/>
            <a:ext cx="1518940" cy="3663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A670E-E298-9349-B9E8-B1DC1E7DC4B4}"/>
              </a:ext>
            </a:extLst>
          </p:cNvPr>
          <p:cNvSpPr/>
          <p:nvPr userDrawn="1"/>
        </p:nvSpPr>
        <p:spPr bwMode="white">
          <a:xfrm>
            <a:off x="3044131" y="5491693"/>
            <a:ext cx="769739" cy="181715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D52AD-3D25-0148-BB55-14C5D9A4A4B4}"/>
              </a:ext>
            </a:extLst>
          </p:cNvPr>
          <p:cNvSpPr/>
          <p:nvPr userDrawn="1"/>
        </p:nvSpPr>
        <p:spPr bwMode="white">
          <a:xfrm>
            <a:off x="2294023" y="2956"/>
            <a:ext cx="750108" cy="1817379"/>
          </a:xfrm>
          <a:prstGeom prst="rect">
            <a:avLst/>
          </a:prstGeom>
          <a:solidFill>
            <a:srgbClr val="CC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3CD551-6BB9-7340-B531-66B01F8C57FE}"/>
              </a:ext>
            </a:extLst>
          </p:cNvPr>
          <p:cNvSpPr/>
          <p:nvPr userDrawn="1"/>
        </p:nvSpPr>
        <p:spPr bwMode="white">
          <a:xfrm>
            <a:off x="1913849" y="911755"/>
            <a:ext cx="384870" cy="915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11DCF-5E23-E849-A307-A25DC8839825}"/>
              </a:ext>
            </a:extLst>
          </p:cNvPr>
          <p:cNvSpPr/>
          <p:nvPr userDrawn="1"/>
        </p:nvSpPr>
        <p:spPr bwMode="white">
          <a:xfrm>
            <a:off x="1140321" y="7308851"/>
            <a:ext cx="384870" cy="91598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F2650C-86F3-C641-AF7E-0EAB6895DA8F}"/>
              </a:ext>
            </a:extLst>
          </p:cNvPr>
          <p:cNvSpPr/>
          <p:nvPr userDrawn="1"/>
        </p:nvSpPr>
        <p:spPr bwMode="white">
          <a:xfrm>
            <a:off x="2296286" y="7302845"/>
            <a:ext cx="747845" cy="18411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3ABAC8-A258-C444-8BDE-0E2B06C2C61B}"/>
              </a:ext>
            </a:extLst>
          </p:cNvPr>
          <p:cNvGrpSpPr/>
          <p:nvPr userDrawn="1"/>
        </p:nvGrpSpPr>
        <p:grpSpPr>
          <a:xfrm>
            <a:off x="3815892" y="7308849"/>
            <a:ext cx="747178" cy="1835151"/>
            <a:chOff x="6783808" y="5481637"/>
            <a:chExt cx="1368426" cy="13744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78722B-5212-8840-9340-46D316C74B8C}"/>
                </a:ext>
              </a:extLst>
            </p:cNvPr>
            <p:cNvSpPr/>
            <p:nvPr userDrawn="1"/>
          </p:nvSpPr>
          <p:spPr bwMode="white">
            <a:xfrm>
              <a:off x="6783809" y="5481638"/>
              <a:ext cx="684213" cy="6869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3C1EBE-D789-104C-8A87-E01215FF7799}"/>
                </a:ext>
              </a:extLst>
            </p:cNvPr>
            <p:cNvSpPr/>
            <p:nvPr userDrawn="1"/>
          </p:nvSpPr>
          <p:spPr bwMode="white">
            <a:xfrm>
              <a:off x="6783808" y="6169084"/>
              <a:ext cx="684213" cy="686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C62208-AE41-BC4A-AA78-CA58645C234E}"/>
                </a:ext>
              </a:extLst>
            </p:cNvPr>
            <p:cNvSpPr/>
            <p:nvPr userDrawn="1"/>
          </p:nvSpPr>
          <p:spPr bwMode="white">
            <a:xfrm>
              <a:off x="7468021" y="5481637"/>
              <a:ext cx="684213" cy="6869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940ABFB-398F-9B48-A0E1-18DDA3C76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725" y="7681809"/>
            <a:ext cx="1559468" cy="10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4ED8F448-E5CB-CF44-BD96-1B150C7D8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0"/>
          <a:stretch/>
        </p:blipFill>
        <p:spPr>
          <a:xfrm>
            <a:off x="0" y="2773105"/>
            <a:ext cx="6858000" cy="4911484"/>
          </a:xfrm>
          <a:prstGeom prst="rect">
            <a:avLst/>
          </a:prstGeom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3E38F7CD-C901-4730-8733-E5BA97626248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4F5D660-63AE-B444-99DB-6536585F46E5}"/>
              </a:ext>
            </a:extLst>
          </p:cNvPr>
          <p:cNvSpPr/>
          <p:nvPr/>
        </p:nvSpPr>
        <p:spPr>
          <a:xfrm>
            <a:off x="-28893" y="0"/>
            <a:ext cx="6886893" cy="4136353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74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984F0B-1BDC-B44B-AB39-8F7B3ADF9ED2}"/>
              </a:ext>
            </a:extLst>
          </p:cNvPr>
          <p:cNvGrpSpPr/>
          <p:nvPr/>
        </p:nvGrpSpPr>
        <p:grpSpPr>
          <a:xfrm>
            <a:off x="-608195" y="1225557"/>
            <a:ext cx="7996363" cy="3770263"/>
            <a:chOff x="261616" y="1756842"/>
            <a:chExt cx="6404191" cy="37702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280158-659A-0841-A838-2CAB78EE1161}"/>
                </a:ext>
              </a:extLst>
            </p:cNvPr>
            <p:cNvSpPr txBox="1"/>
            <p:nvPr/>
          </p:nvSpPr>
          <p:spPr bwMode="auto">
            <a:xfrm>
              <a:off x="261616" y="1756842"/>
              <a:ext cx="1782207" cy="377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23900" b="1" dirty="0">
                  <a:latin typeface="Gotham HTF Black" pitchFamily="2" charset="77"/>
                  <a:cs typeface="Arial" pitchFamily="34" charset="0"/>
                </a:rPr>
                <a:t>$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3CBA881-31F2-CB43-A6EA-CF5AD70CB769}"/>
                </a:ext>
              </a:extLst>
            </p:cNvPr>
            <p:cNvSpPr txBox="1"/>
            <p:nvPr/>
          </p:nvSpPr>
          <p:spPr bwMode="auto">
            <a:xfrm>
              <a:off x="1417112" y="1756842"/>
              <a:ext cx="1782207" cy="377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23900" b="1" dirty="0">
                  <a:latin typeface="Gotham HTF Black" pitchFamily="2" charset="77"/>
                  <a:cs typeface="Arial" pitchFamily="34" charset="0"/>
                </a:rPr>
                <a:t>$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ECFB6A6-63F2-324D-8D48-DB5B617FC9FC}"/>
                </a:ext>
              </a:extLst>
            </p:cNvPr>
            <p:cNvSpPr txBox="1"/>
            <p:nvPr/>
          </p:nvSpPr>
          <p:spPr bwMode="auto">
            <a:xfrm>
              <a:off x="2572608" y="1756842"/>
              <a:ext cx="1782207" cy="377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23900" b="1" dirty="0">
                  <a:latin typeface="Gotham HTF Black" pitchFamily="2" charset="77"/>
                  <a:cs typeface="Arial" pitchFamily="34" charset="0"/>
                </a:rPr>
                <a:t>$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8F55E2C-9398-4F47-990C-20D9BFF86DBE}"/>
                </a:ext>
              </a:extLst>
            </p:cNvPr>
            <p:cNvSpPr txBox="1"/>
            <p:nvPr/>
          </p:nvSpPr>
          <p:spPr bwMode="auto">
            <a:xfrm>
              <a:off x="3728104" y="1756842"/>
              <a:ext cx="1782207" cy="377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23900" b="1" dirty="0">
                  <a:latin typeface="Gotham HTF Black" pitchFamily="2" charset="77"/>
                  <a:cs typeface="Arial" pitchFamily="34" charset="0"/>
                </a:rPr>
                <a:t>$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19ACEDC-64B4-0647-97B5-5F1114268FBA}"/>
                </a:ext>
              </a:extLst>
            </p:cNvPr>
            <p:cNvSpPr txBox="1"/>
            <p:nvPr/>
          </p:nvSpPr>
          <p:spPr bwMode="auto">
            <a:xfrm>
              <a:off x="4883600" y="1756842"/>
              <a:ext cx="1782207" cy="377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23900" b="1" dirty="0">
                  <a:latin typeface="Gotham HTF Black" pitchFamily="2" charset="77"/>
                  <a:cs typeface="Arial" pitchFamily="34" charset="0"/>
                </a:rPr>
                <a:t>$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42903B2-7EA7-4550-A774-945C7B5AAD2C}"/>
              </a:ext>
            </a:extLst>
          </p:cNvPr>
          <p:cNvSpPr/>
          <p:nvPr/>
        </p:nvSpPr>
        <p:spPr>
          <a:xfrm>
            <a:off x="0" y="215042"/>
            <a:ext cx="6858000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ar-SA" sz="2800" b="1" dirty="0">
                <a:solidFill>
                  <a:schemeClr val="bg1"/>
                </a:solidFill>
                <a:latin typeface="Gotham HTF Black" pitchFamily="2" charset="77"/>
              </a:rPr>
              <a:t>لماذا لم اسمع بها</a:t>
            </a:r>
            <a:endParaRPr lang="en-US" sz="2800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7A8422B-D8CA-4740-A7D4-A99F2E86CD73}"/>
              </a:ext>
            </a:extLst>
          </p:cNvPr>
          <p:cNvSpPr txBox="1"/>
          <p:nvPr/>
        </p:nvSpPr>
        <p:spPr bwMode="auto">
          <a:xfrm>
            <a:off x="0" y="7439770"/>
            <a:ext cx="6264275" cy="1620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algn="r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ar-SA" sz="1200" dirty="0"/>
              <a:t> على السلسلة المفتوحة, عامة, بدون </a:t>
            </a:r>
            <a:r>
              <a:rPr lang="en-US" sz="1200" dirty="0"/>
              <a:t>P2P </a:t>
            </a:r>
            <a:r>
              <a:rPr lang="ar-SA" sz="1200" dirty="0"/>
              <a:t>هي نقود من "واحد لواحد"</a:t>
            </a:r>
            <a:r>
              <a:rPr lang="en-US" sz="1200" dirty="0"/>
              <a:t>” </a:t>
            </a:r>
            <a:r>
              <a:rPr lang="ar-SA" sz="1200" dirty="0" err="1"/>
              <a:t>ايبك</a:t>
            </a:r>
            <a:r>
              <a:rPr lang="ar-SA" sz="1200" dirty="0"/>
              <a:t> كاش</a:t>
            </a:r>
            <a:endParaRPr lang="en-US" sz="1200" dirty="0"/>
          </a:p>
          <a:p>
            <a:pPr marR="0" lvl="0" indent="0" algn="r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ar-SA" sz="1200" dirty="0"/>
              <a:t>أي موافقة او تصريح, محايدة وبدون حدود. مقاومة للرقابة المحسنة تم تطبيقها لمعيار</a:t>
            </a:r>
            <a:endParaRPr lang="en-US" sz="1200" dirty="0"/>
          </a:p>
          <a:p>
            <a:pPr marR="0" lvl="0" indent="0" algn="r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ar-SA" sz="1200" dirty="0"/>
              <a:t>عملة </a:t>
            </a:r>
            <a:r>
              <a:rPr lang="ar-SA" sz="1200" dirty="0" err="1"/>
              <a:t>البيتكوين</a:t>
            </a:r>
            <a:r>
              <a:rPr lang="ar-SA" sz="1200" dirty="0"/>
              <a:t> المعروف, يتمتع المستخدمون بعملية غير موثوق بها ويحتفظون</a:t>
            </a:r>
            <a:endParaRPr lang="en-US" sz="1200" dirty="0"/>
          </a:p>
          <a:p>
            <a:pPr marR="0" lvl="0" indent="0" algn="r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ar-SA" sz="1200" dirty="0"/>
              <a:t>بعملاتهم بشكل مباشر ويتم التعامل بين شخص واخر بشكل مباشر عبر السلسلة.</a:t>
            </a:r>
          </a:p>
          <a:p>
            <a:pPr marR="0" lvl="0" indent="0" algn="r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ar-SA" sz="1200" dirty="0" err="1"/>
              <a:t>ايبك</a:t>
            </a:r>
            <a:r>
              <a:rPr lang="ar-SA" sz="1200" dirty="0"/>
              <a:t> كاش امنة وموثق بعمل ثلاثي ومصممة بالمقاومة الكمية.</a:t>
            </a:r>
            <a:endParaRPr lang="en-US" sz="1200" dirty="0"/>
          </a:p>
          <a:p>
            <a:pPr marR="0" lvl="0" indent="0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6BBE24-B1C1-B845-A688-75AAB1F6A656}"/>
              </a:ext>
            </a:extLst>
          </p:cNvPr>
          <p:cNvSpPr/>
          <p:nvPr/>
        </p:nvSpPr>
        <p:spPr>
          <a:xfrm>
            <a:off x="-28894" y="8981995"/>
            <a:ext cx="6886893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4CA06C-212C-9E41-9AD8-A370BF62523D}"/>
              </a:ext>
            </a:extLst>
          </p:cNvPr>
          <p:cNvSpPr/>
          <p:nvPr/>
        </p:nvSpPr>
        <p:spPr>
          <a:xfrm>
            <a:off x="281426" y="8958813"/>
            <a:ext cx="60293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EC 210403 - Why have I not heard about Epic Cash?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2B9F57-7340-9A45-B770-46499A1D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56" y="848324"/>
            <a:ext cx="2404561" cy="96016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0226F07-AC48-2146-899F-4E3B3C8080B2}"/>
              </a:ext>
            </a:extLst>
          </p:cNvPr>
          <p:cNvSpPr/>
          <p:nvPr/>
        </p:nvSpPr>
        <p:spPr>
          <a:xfrm>
            <a:off x="2781357" y="300138"/>
            <a:ext cx="3723529" cy="19913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9600" dirty="0">
                <a:solidFill>
                  <a:schemeClr val="bg1"/>
                </a:solidFill>
                <a:latin typeface="Gotham HTF Book" pitchFamily="2" charset="77"/>
              </a:rPr>
              <a:t>?</a:t>
            </a:r>
            <a:endParaRPr lang="en-US" sz="96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81" name="&quot;No&quot; Symbol 80">
            <a:extLst>
              <a:ext uri="{FF2B5EF4-FFF2-40B4-BE49-F238E27FC236}">
                <a16:creationId xmlns:a16="http://schemas.microsoft.com/office/drawing/2014/main" id="{38F06540-5D57-4A43-8318-B0A1C93F8C45}"/>
              </a:ext>
            </a:extLst>
          </p:cNvPr>
          <p:cNvSpPr/>
          <p:nvPr/>
        </p:nvSpPr>
        <p:spPr>
          <a:xfrm>
            <a:off x="489072" y="4513723"/>
            <a:ext cx="1217526" cy="1217526"/>
          </a:xfrm>
          <a:prstGeom prst="noSmoking">
            <a:avLst>
              <a:gd name="adj" fmla="val 10610"/>
            </a:avLst>
          </a:prstGeom>
          <a:solidFill>
            <a:schemeClr val="tx1">
              <a:lumMod val="50000"/>
              <a:lumOff val="50000"/>
              <a:alpha val="5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82" name="&quot;No&quot; Symbol 81">
            <a:extLst>
              <a:ext uri="{FF2B5EF4-FFF2-40B4-BE49-F238E27FC236}">
                <a16:creationId xmlns:a16="http://schemas.microsoft.com/office/drawing/2014/main" id="{EB9470BC-66C6-6243-83B3-D9EF7FD48A39}"/>
              </a:ext>
            </a:extLst>
          </p:cNvPr>
          <p:cNvSpPr/>
          <p:nvPr/>
        </p:nvSpPr>
        <p:spPr>
          <a:xfrm>
            <a:off x="2781224" y="4490942"/>
            <a:ext cx="1217526" cy="1217526"/>
          </a:xfrm>
          <a:prstGeom prst="noSmoking">
            <a:avLst>
              <a:gd name="adj" fmla="val 10610"/>
            </a:avLst>
          </a:prstGeom>
          <a:solidFill>
            <a:schemeClr val="tx1">
              <a:lumMod val="50000"/>
              <a:lumOff val="50000"/>
              <a:alpha val="5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83" name="&quot;No&quot; Symbol 82">
            <a:extLst>
              <a:ext uri="{FF2B5EF4-FFF2-40B4-BE49-F238E27FC236}">
                <a16:creationId xmlns:a16="http://schemas.microsoft.com/office/drawing/2014/main" id="{38B1627B-4374-C949-8865-7B25F40E8804}"/>
              </a:ext>
            </a:extLst>
          </p:cNvPr>
          <p:cNvSpPr/>
          <p:nvPr/>
        </p:nvSpPr>
        <p:spPr>
          <a:xfrm>
            <a:off x="5086334" y="4490942"/>
            <a:ext cx="1217526" cy="1217526"/>
          </a:xfrm>
          <a:prstGeom prst="noSmoking">
            <a:avLst>
              <a:gd name="adj" fmla="val 10610"/>
            </a:avLst>
          </a:prstGeom>
          <a:solidFill>
            <a:schemeClr val="tx1">
              <a:lumMod val="50000"/>
              <a:lumOff val="50000"/>
              <a:alpha val="5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0D5176-D193-F946-9C29-63053C3EFB86}"/>
              </a:ext>
            </a:extLst>
          </p:cNvPr>
          <p:cNvSpPr/>
          <p:nvPr/>
        </p:nvSpPr>
        <p:spPr>
          <a:xfrm>
            <a:off x="130264" y="4642473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ar-SA" sz="4400" b="1" dirty="0">
                <a:solidFill>
                  <a:schemeClr val="accent2"/>
                </a:solidFill>
                <a:latin typeface="Gotham HTF Black" pitchFamily="2" charset="77"/>
              </a:rPr>
              <a:t>لا</a:t>
            </a:r>
            <a:endParaRPr lang="en-US" sz="44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311A6F3-08DE-5842-B83B-CC5BB67EB5D4}"/>
              </a:ext>
            </a:extLst>
          </p:cNvPr>
          <p:cNvSpPr/>
          <p:nvPr/>
        </p:nvSpPr>
        <p:spPr>
          <a:xfrm>
            <a:off x="2450645" y="4653182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ar-SA" sz="4400" b="1" dirty="0">
                <a:solidFill>
                  <a:schemeClr val="accent2"/>
                </a:solidFill>
                <a:latin typeface="Gotham HTF Black" pitchFamily="2" charset="77"/>
              </a:rPr>
              <a:t>لا</a:t>
            </a:r>
            <a:endParaRPr lang="en-US" sz="44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22B18D5-3192-5440-A6D3-7A55DB1232D0}"/>
              </a:ext>
            </a:extLst>
          </p:cNvPr>
          <p:cNvSpPr/>
          <p:nvPr/>
        </p:nvSpPr>
        <p:spPr>
          <a:xfrm>
            <a:off x="4722882" y="4665987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ar-SA" sz="4400" b="1" dirty="0">
                <a:solidFill>
                  <a:schemeClr val="accent2"/>
                </a:solidFill>
                <a:latin typeface="Gotham HTF Black" pitchFamily="2" charset="77"/>
              </a:rPr>
              <a:t>لا</a:t>
            </a:r>
            <a:endParaRPr lang="en-US" sz="44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B0C80AE-806C-C449-BB6B-5C830205D582}"/>
              </a:ext>
            </a:extLst>
          </p:cNvPr>
          <p:cNvSpPr/>
          <p:nvPr/>
        </p:nvSpPr>
        <p:spPr>
          <a:xfrm>
            <a:off x="194565" y="2352167"/>
            <a:ext cx="1190198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ar-SA" sz="3200" b="1" dirty="0">
                <a:solidFill>
                  <a:schemeClr val="accent2"/>
                </a:solidFill>
                <a:latin typeface="Gotham HTF Black" pitchFamily="2" charset="77"/>
              </a:rPr>
              <a:t>لا</a:t>
            </a:r>
            <a:endParaRPr lang="en-US" sz="3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4D09AB-95D6-E645-91FC-D20235793EF7}"/>
              </a:ext>
            </a:extLst>
          </p:cNvPr>
          <p:cNvSpPr/>
          <p:nvPr/>
        </p:nvSpPr>
        <p:spPr>
          <a:xfrm>
            <a:off x="1610622" y="2362876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ar-SA" sz="3200" b="1" dirty="0">
                <a:solidFill>
                  <a:schemeClr val="accent2"/>
                </a:solidFill>
                <a:latin typeface="Gotham HTF Black" pitchFamily="2" charset="77"/>
              </a:rPr>
              <a:t>لا</a:t>
            </a:r>
            <a:endParaRPr lang="en-US" sz="3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2522391-C0AE-6D4A-BE64-CCAE5716318A}"/>
              </a:ext>
            </a:extLst>
          </p:cNvPr>
          <p:cNvSpPr/>
          <p:nvPr/>
        </p:nvSpPr>
        <p:spPr>
          <a:xfrm>
            <a:off x="3966919" y="2375681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ar-SA" sz="3200" b="1" dirty="0">
                <a:solidFill>
                  <a:schemeClr val="accent2"/>
                </a:solidFill>
                <a:latin typeface="Gotham HTF Black" pitchFamily="2" charset="77"/>
              </a:rPr>
              <a:t>لا</a:t>
            </a:r>
            <a:endParaRPr lang="en-US" sz="3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CCA64FE-B87C-F94F-97DF-6A5FC6B42026}"/>
              </a:ext>
            </a:extLst>
          </p:cNvPr>
          <p:cNvSpPr/>
          <p:nvPr/>
        </p:nvSpPr>
        <p:spPr>
          <a:xfrm>
            <a:off x="684364" y="3268520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ar-SA" sz="3200" b="1" dirty="0">
                <a:solidFill>
                  <a:schemeClr val="accent2"/>
                </a:solidFill>
                <a:latin typeface="Gotham HTF Black" pitchFamily="2" charset="77"/>
              </a:rPr>
              <a:t>لا</a:t>
            </a:r>
            <a:endParaRPr lang="en-US" sz="3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F1C918-CE59-C64E-9BCE-DD9AAD5860AF}"/>
              </a:ext>
            </a:extLst>
          </p:cNvPr>
          <p:cNvSpPr/>
          <p:nvPr/>
        </p:nvSpPr>
        <p:spPr>
          <a:xfrm>
            <a:off x="3089739" y="3279229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ar-SA" sz="3200" b="1" dirty="0">
                <a:solidFill>
                  <a:schemeClr val="accent2"/>
                </a:solidFill>
                <a:latin typeface="Gotham HTF Black" pitchFamily="2" charset="77"/>
              </a:rPr>
              <a:t>لا</a:t>
            </a:r>
            <a:endParaRPr lang="en-US" sz="3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4905369-8DE8-8048-B3ED-ECA7626B36BD}"/>
              </a:ext>
            </a:extLst>
          </p:cNvPr>
          <p:cNvSpPr/>
          <p:nvPr/>
        </p:nvSpPr>
        <p:spPr>
          <a:xfrm>
            <a:off x="124097" y="2866254"/>
            <a:ext cx="1190198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ar-SA" dirty="0">
                <a:solidFill>
                  <a:schemeClr val="bg1"/>
                </a:solidFill>
                <a:latin typeface="Gotham HTF Book" pitchFamily="2" charset="77"/>
              </a:rPr>
              <a:t>تسويق مدفوع</a:t>
            </a:r>
            <a:endParaRPr lang="en-US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FBF42EA-2E2E-0141-B389-26CACEA82165}"/>
              </a:ext>
            </a:extLst>
          </p:cNvPr>
          <p:cNvSpPr/>
          <p:nvPr/>
        </p:nvSpPr>
        <p:spPr>
          <a:xfrm>
            <a:off x="1540154" y="2876963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ar-SA" dirty="0">
                <a:solidFill>
                  <a:schemeClr val="bg1"/>
                </a:solidFill>
                <a:latin typeface="Gotham HTF Book" pitchFamily="2" charset="77"/>
              </a:rPr>
              <a:t>تأثير مضلل</a:t>
            </a:r>
            <a:endParaRPr lang="en-US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EC57622-47FE-5541-9A47-A9A7B5CA393D}"/>
              </a:ext>
            </a:extLst>
          </p:cNvPr>
          <p:cNvSpPr/>
          <p:nvPr/>
        </p:nvSpPr>
        <p:spPr>
          <a:xfrm>
            <a:off x="3896451" y="2889768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ar-SA" dirty="0">
                <a:solidFill>
                  <a:schemeClr val="bg1"/>
                </a:solidFill>
                <a:latin typeface="Gotham HTF Book" pitchFamily="2" charset="77"/>
              </a:rPr>
              <a:t>ادراج بورصة</a:t>
            </a:r>
          </a:p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ar-SA" dirty="0">
                <a:solidFill>
                  <a:schemeClr val="bg1"/>
                </a:solidFill>
                <a:latin typeface="Gotham HTF Book" pitchFamily="2" charset="77"/>
              </a:rPr>
              <a:t> مدفوع</a:t>
            </a:r>
            <a:endParaRPr lang="en-US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39047C1-3D92-DD41-BE30-FD6B8A6AC2BE}"/>
              </a:ext>
            </a:extLst>
          </p:cNvPr>
          <p:cNvSpPr/>
          <p:nvPr/>
        </p:nvSpPr>
        <p:spPr>
          <a:xfrm>
            <a:off x="613896" y="3761342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ar-SA" dirty="0">
                <a:solidFill>
                  <a:schemeClr val="bg1"/>
                </a:solidFill>
                <a:latin typeface="Gotham HTF Book" pitchFamily="2" charset="77"/>
              </a:rPr>
              <a:t>علاقات عامة </a:t>
            </a:r>
          </a:p>
          <a:p>
            <a:pPr marL="14288" marR="0" lvl="0" indent="-14288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ar-SA" dirty="0">
                <a:solidFill>
                  <a:schemeClr val="bg1"/>
                </a:solidFill>
                <a:latin typeface="Gotham HTF Book" pitchFamily="2" charset="77"/>
              </a:rPr>
              <a:t>للشركة</a:t>
            </a:r>
            <a:endParaRPr lang="en-US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A6D4B1-8D56-244B-994A-6DB8DD33E558}"/>
              </a:ext>
            </a:extLst>
          </p:cNvPr>
          <p:cNvSpPr/>
          <p:nvPr/>
        </p:nvSpPr>
        <p:spPr>
          <a:xfrm>
            <a:off x="3019404" y="3772051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ar-SA" dirty="0">
                <a:solidFill>
                  <a:schemeClr val="bg1"/>
                </a:solidFill>
                <a:latin typeface="Gotham HTF Book" pitchFamily="2" charset="77"/>
              </a:rPr>
              <a:t>أصحاب رؤوس </a:t>
            </a:r>
          </a:p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ar-SA" dirty="0">
                <a:solidFill>
                  <a:schemeClr val="bg1"/>
                </a:solidFill>
                <a:latin typeface="Gotham HTF Book" pitchFamily="2" charset="77"/>
              </a:rPr>
              <a:t>الأموال</a:t>
            </a:r>
            <a:endParaRPr lang="en-US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3A7C6926-006D-6142-B8C1-DCC00E3D9FD5}"/>
              </a:ext>
            </a:extLst>
          </p:cNvPr>
          <p:cNvSpPr/>
          <p:nvPr/>
        </p:nvSpPr>
        <p:spPr>
          <a:xfrm>
            <a:off x="1194788" y="2312744"/>
            <a:ext cx="1070998" cy="1070998"/>
          </a:xfrm>
          <a:prstGeom prst="mathMultiply">
            <a:avLst>
              <a:gd name="adj1" fmla="val 1778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9" name="Multiply 48">
            <a:extLst>
              <a:ext uri="{FF2B5EF4-FFF2-40B4-BE49-F238E27FC236}">
                <a16:creationId xmlns:a16="http://schemas.microsoft.com/office/drawing/2014/main" id="{1C09A0ED-C694-7040-A5C7-305CC8828AB0}"/>
              </a:ext>
            </a:extLst>
          </p:cNvPr>
          <p:cNvSpPr/>
          <p:nvPr/>
        </p:nvSpPr>
        <p:spPr>
          <a:xfrm>
            <a:off x="3375227" y="2312744"/>
            <a:ext cx="1070998" cy="1070998"/>
          </a:xfrm>
          <a:prstGeom prst="mathMultiply">
            <a:avLst>
              <a:gd name="adj1" fmla="val 1778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Multiply 49">
            <a:extLst>
              <a:ext uri="{FF2B5EF4-FFF2-40B4-BE49-F238E27FC236}">
                <a16:creationId xmlns:a16="http://schemas.microsoft.com/office/drawing/2014/main" id="{493009F4-3639-584B-80D2-B4B96C616D96}"/>
              </a:ext>
            </a:extLst>
          </p:cNvPr>
          <p:cNvSpPr/>
          <p:nvPr/>
        </p:nvSpPr>
        <p:spPr>
          <a:xfrm>
            <a:off x="5762234" y="2312744"/>
            <a:ext cx="1070998" cy="1070998"/>
          </a:xfrm>
          <a:prstGeom prst="mathMultiply">
            <a:avLst>
              <a:gd name="adj1" fmla="val 1778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1" name="Multiply 50">
            <a:extLst>
              <a:ext uri="{FF2B5EF4-FFF2-40B4-BE49-F238E27FC236}">
                <a16:creationId xmlns:a16="http://schemas.microsoft.com/office/drawing/2014/main" id="{312BE5E5-C06F-F84A-A699-DB50831A9F56}"/>
              </a:ext>
            </a:extLst>
          </p:cNvPr>
          <p:cNvSpPr/>
          <p:nvPr/>
        </p:nvSpPr>
        <p:spPr>
          <a:xfrm>
            <a:off x="2502765" y="3236619"/>
            <a:ext cx="1070998" cy="1070998"/>
          </a:xfrm>
          <a:prstGeom prst="mathMultiply">
            <a:avLst>
              <a:gd name="adj1" fmla="val 1778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2" name="Multiply 51">
            <a:extLst>
              <a:ext uri="{FF2B5EF4-FFF2-40B4-BE49-F238E27FC236}">
                <a16:creationId xmlns:a16="http://schemas.microsoft.com/office/drawing/2014/main" id="{32D12B76-4308-5E42-B421-074E89E0C7D4}"/>
              </a:ext>
            </a:extLst>
          </p:cNvPr>
          <p:cNvSpPr/>
          <p:nvPr/>
        </p:nvSpPr>
        <p:spPr>
          <a:xfrm>
            <a:off x="4920586" y="3236619"/>
            <a:ext cx="1070998" cy="1070998"/>
          </a:xfrm>
          <a:prstGeom prst="mathMultiply">
            <a:avLst>
              <a:gd name="adj1" fmla="val 1778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156813-405C-4944-BF6E-6D16E2342122}"/>
              </a:ext>
            </a:extLst>
          </p:cNvPr>
          <p:cNvSpPr/>
          <p:nvPr/>
        </p:nvSpPr>
        <p:spPr>
          <a:xfrm>
            <a:off x="279377" y="5190604"/>
            <a:ext cx="1617127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ar-SA" sz="2000" dirty="0">
                <a:solidFill>
                  <a:schemeClr val="bg1"/>
                </a:solidFill>
                <a:latin typeface="Gotham HTF Book" pitchFamily="2" charset="77"/>
              </a:rPr>
              <a:t>عرض أولي</a:t>
            </a:r>
          </a:p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ar-SA" sz="2000" dirty="0">
                <a:solidFill>
                  <a:schemeClr val="bg1"/>
                </a:solidFill>
                <a:latin typeface="Gotham HTF Book" pitchFamily="2" charset="77"/>
              </a:rPr>
              <a:t>للعملة</a:t>
            </a:r>
            <a:endParaRPr lang="en-US" sz="20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7CF6E1-D38F-B843-BE40-2E4671A27A54}"/>
              </a:ext>
            </a:extLst>
          </p:cNvPr>
          <p:cNvSpPr/>
          <p:nvPr/>
        </p:nvSpPr>
        <p:spPr>
          <a:xfrm>
            <a:off x="2585411" y="5197593"/>
            <a:ext cx="1617127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ar-SA" sz="2000" dirty="0">
                <a:solidFill>
                  <a:schemeClr val="bg1"/>
                </a:solidFill>
                <a:latin typeface="Gotham HTF Book" pitchFamily="2" charset="77"/>
              </a:rPr>
              <a:t>تعدين مسبق</a:t>
            </a:r>
            <a:endParaRPr lang="en-US" sz="20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3AF922-FF6A-A641-A1C6-706F9E9F077E}"/>
              </a:ext>
            </a:extLst>
          </p:cNvPr>
          <p:cNvSpPr/>
          <p:nvPr/>
        </p:nvSpPr>
        <p:spPr>
          <a:xfrm>
            <a:off x="4897274" y="5191748"/>
            <a:ext cx="1617127" cy="36268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ar-SA" sz="2000" dirty="0">
                <a:solidFill>
                  <a:schemeClr val="bg1"/>
                </a:solidFill>
                <a:latin typeface="Gotham HTF Book" pitchFamily="2" charset="77"/>
              </a:rPr>
              <a:t>شركة مملوكة</a:t>
            </a:r>
            <a:endParaRPr lang="en-US" sz="20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3A4D8B-6DE2-744B-8180-1D94A0FFBD07}"/>
              </a:ext>
            </a:extLst>
          </p:cNvPr>
          <p:cNvSpPr/>
          <p:nvPr/>
        </p:nvSpPr>
        <p:spPr>
          <a:xfrm>
            <a:off x="4874208" y="5442327"/>
            <a:ext cx="1617127" cy="36268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endParaRPr lang="en-US" sz="1200" dirty="0">
              <a:solidFill>
                <a:schemeClr val="bg1"/>
              </a:solidFill>
              <a:latin typeface="Gotham HTF Boo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615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B3EE7CE-2926-6A4E-BDA2-9D87E64EF03D}"/>
              </a:ext>
            </a:extLst>
          </p:cNvPr>
          <p:cNvSpPr/>
          <p:nvPr/>
        </p:nvSpPr>
        <p:spPr>
          <a:xfrm>
            <a:off x="0" y="1729859"/>
            <a:ext cx="6858000" cy="312774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algn="r" defTabSz="457200" rtl="1" eaLnBrk="1" latinLnBrk="0" hangingPunct="1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7FFD31-65EE-8A4F-87E2-C03683F3AA12}"/>
              </a:ext>
            </a:extLst>
          </p:cNvPr>
          <p:cNvSpPr/>
          <p:nvPr/>
        </p:nvSpPr>
        <p:spPr>
          <a:xfrm>
            <a:off x="-2" y="4855591"/>
            <a:ext cx="6858000" cy="119656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2B1EBF-060B-404D-8297-7BB6916A08A2}"/>
              </a:ext>
            </a:extLst>
          </p:cNvPr>
          <p:cNvSpPr/>
          <p:nvPr/>
        </p:nvSpPr>
        <p:spPr>
          <a:xfrm>
            <a:off x="-2" y="6045650"/>
            <a:ext cx="6867912" cy="15158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777EF4-0BCD-1A4B-997F-CC9F88AFFBFC}"/>
              </a:ext>
            </a:extLst>
          </p:cNvPr>
          <p:cNvSpPr/>
          <p:nvPr/>
        </p:nvSpPr>
        <p:spPr>
          <a:xfrm>
            <a:off x="-2" y="7488145"/>
            <a:ext cx="6867912" cy="165585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07B4AF-8411-E640-90A8-F9489511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63" y="-34769"/>
            <a:ext cx="6264276" cy="480432"/>
          </a:xfrm>
        </p:spPr>
        <p:txBody>
          <a:bodyPr/>
          <a:lstStyle/>
          <a:p>
            <a:r>
              <a:rPr lang="ar-SA" dirty="0"/>
              <a:t>الأمن الفني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526A7-3626-DA4C-A282-D393F92C1BAD}"/>
              </a:ext>
            </a:extLst>
          </p:cNvPr>
          <p:cNvSpPr txBox="1"/>
          <p:nvPr/>
        </p:nvSpPr>
        <p:spPr bwMode="auto">
          <a:xfrm>
            <a:off x="296861" y="7605614"/>
            <a:ext cx="6264275" cy="8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spAutoFit/>
          </a:bodyPr>
          <a:lstStyle/>
          <a:p>
            <a:pPr fontAlgn="b">
              <a:spcBef>
                <a:spcPts val="600"/>
              </a:spcBef>
              <a:spcAft>
                <a:spcPts val="300"/>
              </a:spcAft>
              <a:defRPr/>
            </a:pPr>
            <a:r>
              <a:rPr lang="en-GB" sz="1050" dirty="0">
                <a:latin typeface="Gotham HTF Book" pitchFamily="2" charset="77"/>
                <a:cs typeface="Arial" pitchFamily="34" charset="0"/>
              </a:rPr>
              <a:t>EDXL LLC, through its regional operating partners supports markets by providing “buyer of last resort” immediate spot liquidity to hundreds of digital asset revenues worldwide.</a:t>
            </a:r>
          </a:p>
          <a:p>
            <a:pPr fontAlgn="b">
              <a:spcBef>
                <a:spcPts val="600"/>
              </a:spcBef>
              <a:spcAft>
                <a:spcPts val="300"/>
              </a:spcAft>
              <a:defRPr/>
            </a:pPr>
            <a:r>
              <a:rPr lang="en-GB" sz="1050" dirty="0">
                <a:latin typeface="Gotham HTF Book" pitchFamily="2" charset="77"/>
                <a:cs typeface="Arial" pitchFamily="34" charset="0"/>
              </a:rPr>
              <a:t>EDXC dedicates a portion* of cash flows to fund a daily buyback and burn initiative of the EDXC token.</a:t>
            </a:r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id="{5D8EA101-F4C3-4447-B8F3-BC6B0CC3CA0F}"/>
              </a:ext>
            </a:extLst>
          </p:cNvPr>
          <p:cNvSpPr txBox="1">
            <a:spLocks/>
          </p:cNvSpPr>
          <p:nvPr/>
        </p:nvSpPr>
        <p:spPr>
          <a:xfrm>
            <a:off x="306772" y="1722794"/>
            <a:ext cx="6264276" cy="480432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r>
              <a:rPr lang="ar-SA" dirty="0"/>
              <a:t>الامن الاقتصادي</a:t>
            </a:r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id="{28C1DCF4-B643-2041-98C9-483938AF114C}"/>
              </a:ext>
            </a:extLst>
          </p:cNvPr>
          <p:cNvSpPr txBox="1">
            <a:spLocks/>
          </p:cNvSpPr>
          <p:nvPr/>
        </p:nvSpPr>
        <p:spPr>
          <a:xfrm>
            <a:off x="306772" y="4885464"/>
            <a:ext cx="6264276" cy="480432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ar-SA" dirty="0">
                <a:solidFill>
                  <a:schemeClr val="bg1"/>
                </a:solidFill>
              </a:rPr>
              <a:t>الأمن التنظيمي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9" name="Title 2">
            <a:extLst>
              <a:ext uri="{FF2B5EF4-FFF2-40B4-BE49-F238E27FC236}">
                <a16:creationId xmlns:a16="http://schemas.microsoft.com/office/drawing/2014/main" id="{7194D610-37C9-3D40-A5C1-8D9D9AB8BDBA}"/>
              </a:ext>
            </a:extLst>
          </p:cNvPr>
          <p:cNvSpPr txBox="1">
            <a:spLocks/>
          </p:cNvSpPr>
          <p:nvPr/>
        </p:nvSpPr>
        <p:spPr>
          <a:xfrm>
            <a:off x="311191" y="6059370"/>
            <a:ext cx="6264276" cy="480432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ar-SA" dirty="0"/>
              <a:t>أمن </a:t>
            </a:r>
            <a:r>
              <a:rPr lang="ar-SA" dirty="0" err="1"/>
              <a:t>الحوكمة</a:t>
            </a:r>
            <a:endParaRPr lang="en-GB" dirty="0"/>
          </a:p>
        </p:txBody>
      </p:sp>
      <p:sp>
        <p:nvSpPr>
          <p:cNvPr id="40" name="Title 2">
            <a:extLst>
              <a:ext uri="{FF2B5EF4-FFF2-40B4-BE49-F238E27FC236}">
                <a16:creationId xmlns:a16="http://schemas.microsoft.com/office/drawing/2014/main" id="{ED16113D-D15D-E84C-9426-B321A9DDD1A6}"/>
              </a:ext>
            </a:extLst>
          </p:cNvPr>
          <p:cNvSpPr txBox="1">
            <a:spLocks/>
          </p:cNvSpPr>
          <p:nvPr/>
        </p:nvSpPr>
        <p:spPr>
          <a:xfrm>
            <a:off x="306772" y="7478068"/>
            <a:ext cx="6264276" cy="480432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ar-SA" dirty="0"/>
              <a:t>الأمن الاجتماعي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4557AA-E3C9-5245-B88C-8F8D266D790F}"/>
              </a:ext>
            </a:extLst>
          </p:cNvPr>
          <p:cNvSpPr txBox="1"/>
          <p:nvPr/>
        </p:nvSpPr>
        <p:spPr bwMode="auto">
          <a:xfrm>
            <a:off x="306772" y="5397363"/>
            <a:ext cx="6264275" cy="69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algn="r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ar-SA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بدون عرض أولي للعملة, بدون تعدين مسبق, بدون مستثمرين, بدون تحكم, رأي محامي </a:t>
            </a:r>
            <a:r>
              <a:rPr lang="en-US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Howey</a:t>
            </a:r>
            <a:r>
              <a:rPr lang="ar-SA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تماثل </a:t>
            </a:r>
          </a:p>
          <a:p>
            <a:pPr marR="0" lvl="0" indent="0" algn="r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ar-SA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ذو سمعة طيبة, </a:t>
            </a:r>
            <a:r>
              <a:rPr lang="ar-SA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ايبك</a:t>
            </a:r>
            <a:r>
              <a:rPr lang="ar-SA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كاش ليس </a:t>
            </a:r>
            <a:r>
              <a:rPr lang="ar-SA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ضمانأ</a:t>
            </a:r>
            <a:r>
              <a:rPr lang="ar-SA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 </a:t>
            </a:r>
            <a:endParaRPr lang="en-GB" sz="14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D21E76-C1C6-DC45-B518-FCDA02F22FF3}"/>
              </a:ext>
            </a:extLst>
          </p:cNvPr>
          <p:cNvSpPr txBox="1"/>
          <p:nvPr/>
        </p:nvSpPr>
        <p:spPr bwMode="auto">
          <a:xfrm>
            <a:off x="306772" y="6567663"/>
            <a:ext cx="6264275" cy="69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algn="r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ar-SA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مع وحدات </a:t>
            </a:r>
            <a:r>
              <a:rPr lang="ar-SA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حوكمة</a:t>
            </a:r>
            <a:r>
              <a:rPr lang="ar-SA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مركبة مثبتة.</a:t>
            </a:r>
            <a:r>
              <a:rPr lang="en-US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ECR</a:t>
            </a:r>
            <a:r>
              <a:rPr lang="ar-SA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مجتمع مفتوح وشفاف, جميع القرارات يتم اتخاذها على العلن, رمز </a:t>
            </a:r>
          </a:p>
          <a:p>
            <a:pPr marR="0" lvl="0" indent="0" algn="r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 </a:t>
            </a:r>
            <a:r>
              <a:rPr lang="en-GB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am HTF Book" pitchFamily="2" charset="77"/>
                <a:cs typeface="Arial" pitchFamily="34" charset="0"/>
              </a:rPr>
              <a:t>https://</a:t>
            </a:r>
            <a:r>
              <a:rPr lang="en-GB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Gotham HTF Book" pitchFamily="2" charset="77"/>
                <a:cs typeface="Arial" pitchFamily="34" charset="0"/>
              </a:rPr>
              <a:t>labs.epic.tech</a:t>
            </a:r>
            <a:endParaRPr lang="en-GB" sz="1400" dirty="0">
              <a:solidFill>
                <a:schemeClr val="accent2">
                  <a:lumMod val="60000"/>
                  <a:lumOff val="40000"/>
                </a:schemeClr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A51BE6-4717-BB4F-A3BA-FAFB1F473F22}"/>
              </a:ext>
            </a:extLst>
          </p:cNvPr>
          <p:cNvSpPr txBox="1"/>
          <p:nvPr/>
        </p:nvSpPr>
        <p:spPr bwMode="auto">
          <a:xfrm>
            <a:off x="306771" y="7985542"/>
            <a:ext cx="6264275" cy="69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algn="r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ar-SA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عادل وسهل الوصول, التعدين متاح لأي شخص, تم طرح 90 بالمائة من عملة </a:t>
            </a:r>
            <a:r>
              <a:rPr lang="ar-SA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البيتكوين</a:t>
            </a:r>
            <a:r>
              <a:rPr lang="ar-SA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, التعدين متاح للجميع مما يعني أن بإمكانك التعدين والحصول على حصتك, </a:t>
            </a:r>
            <a:r>
              <a:rPr lang="ar-SA" sz="1400" dirty="0">
                <a:solidFill>
                  <a:schemeClr val="bg1"/>
                </a:solidFill>
                <a:latin typeface="Gotham HTF Book" pitchFamily="2" charset="77"/>
              </a:rPr>
              <a:t>وعود بحواجز منخفضة للدخول بحماية "مذراة وشعلة"</a:t>
            </a:r>
            <a:r>
              <a:rPr lang="en-US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endParaRPr lang="en-GB" sz="14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0705C4C-0805-374B-939C-D2A28BAA8B7C}"/>
              </a:ext>
            </a:extLst>
          </p:cNvPr>
          <p:cNvGrpSpPr/>
          <p:nvPr/>
        </p:nvGrpSpPr>
        <p:grpSpPr>
          <a:xfrm>
            <a:off x="384261" y="649686"/>
            <a:ext cx="1958199" cy="546077"/>
            <a:chOff x="384261" y="773670"/>
            <a:chExt cx="1958199" cy="54607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3D16062-8914-074E-AADF-9D3A9924AC2A}"/>
                </a:ext>
              </a:extLst>
            </p:cNvPr>
            <p:cNvSpPr/>
            <p:nvPr/>
          </p:nvSpPr>
          <p:spPr>
            <a:xfrm>
              <a:off x="384261" y="773670"/>
              <a:ext cx="546077" cy="546077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Gotham HTF Black" pitchFamily="2" charset="77"/>
                </a:rPr>
                <a:t>CPU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DCC4921-7CAC-B342-8316-C172E3BD9C0D}"/>
                </a:ext>
              </a:extLst>
            </p:cNvPr>
            <p:cNvSpPr/>
            <p:nvPr/>
          </p:nvSpPr>
          <p:spPr>
            <a:xfrm>
              <a:off x="1090322" y="773670"/>
              <a:ext cx="546077" cy="5460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200" b="1" dirty="0">
                  <a:solidFill>
                    <a:schemeClr val="bg1"/>
                  </a:solidFill>
                  <a:latin typeface="Gotham HTF Black" pitchFamily="2" charset="77"/>
                </a:rPr>
                <a:t>GPU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B0D7202-FC5B-7243-A219-1F73651D7ADD}"/>
                </a:ext>
              </a:extLst>
            </p:cNvPr>
            <p:cNvSpPr/>
            <p:nvPr/>
          </p:nvSpPr>
          <p:spPr>
            <a:xfrm>
              <a:off x="1796383" y="773670"/>
              <a:ext cx="546077" cy="546077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200" b="1" dirty="0">
                  <a:solidFill>
                    <a:schemeClr val="bg1"/>
                  </a:solidFill>
                  <a:latin typeface="Gotham HTF Black" pitchFamily="2" charset="77"/>
                </a:rPr>
                <a:t>ASIC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1D9C1F7-585A-D940-8C02-CB819263196C}"/>
              </a:ext>
            </a:extLst>
          </p:cNvPr>
          <p:cNvSpPr txBox="1"/>
          <p:nvPr/>
        </p:nvSpPr>
        <p:spPr bwMode="auto">
          <a:xfrm>
            <a:off x="322269" y="1213261"/>
            <a:ext cx="2035690" cy="41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algn="ctr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ar-SA" sz="1600" dirty="0">
                <a:latin typeface="Gotham HTF Book" pitchFamily="2" charset="77"/>
                <a:cs typeface="Arial" pitchFamily="34" charset="0"/>
              </a:rPr>
              <a:t>خوارزميات متعددة للتعدين</a:t>
            </a:r>
            <a:endParaRPr lang="en-GB" sz="16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CC8D7E-C182-D34C-999B-9C64234F1927}"/>
              </a:ext>
            </a:extLst>
          </p:cNvPr>
          <p:cNvSpPr txBox="1"/>
          <p:nvPr/>
        </p:nvSpPr>
        <p:spPr bwMode="auto">
          <a:xfrm>
            <a:off x="3254899" y="669694"/>
            <a:ext cx="2035690" cy="41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algn="ctr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ar-SA" sz="20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اثبات عمل</a:t>
            </a:r>
            <a:endParaRPr lang="en-GB" sz="2000" b="1" dirty="0">
              <a:solidFill>
                <a:schemeClr val="accent2"/>
              </a:solidFill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04D775E-656D-9A40-B691-8460FDA035A4}"/>
              </a:ext>
            </a:extLst>
          </p:cNvPr>
          <p:cNvSpPr/>
          <p:nvPr/>
        </p:nvSpPr>
        <p:spPr>
          <a:xfrm>
            <a:off x="2727490" y="573559"/>
            <a:ext cx="546077" cy="546077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3200" b="1" dirty="0">
                <a:solidFill>
                  <a:schemeClr val="accent2"/>
                </a:solidFill>
                <a:latin typeface="Gotham HTF Black" pitchFamily="2" charset="77"/>
              </a:rPr>
              <a:t>3x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51FAF9-402C-9D43-BDC8-1CADB1C9A429}"/>
              </a:ext>
            </a:extLst>
          </p:cNvPr>
          <p:cNvSpPr txBox="1"/>
          <p:nvPr/>
        </p:nvSpPr>
        <p:spPr bwMode="auto">
          <a:xfrm>
            <a:off x="2705374" y="1045624"/>
            <a:ext cx="4162536" cy="69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algn="r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ar-SA" sz="1400" dirty="0">
                <a:latin typeface="Gotham HTF Book" pitchFamily="2" charset="77"/>
              </a:rPr>
              <a:t>حماية الكم اضافة لحماية مستقبلية ضد الخوارزميات المخترقة</a:t>
            </a:r>
            <a:endParaRPr lang="en-GB" sz="1400" dirty="0">
              <a:latin typeface="Gotham HTF Book" pitchFamily="2" charset="77"/>
              <a:cs typeface="Arial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F76CFF8-B8BB-624E-B4EB-AB6198C99653}"/>
              </a:ext>
            </a:extLst>
          </p:cNvPr>
          <p:cNvGrpSpPr/>
          <p:nvPr/>
        </p:nvGrpSpPr>
        <p:grpSpPr>
          <a:xfrm>
            <a:off x="395144" y="2253052"/>
            <a:ext cx="3141622" cy="1329327"/>
            <a:chOff x="343384" y="2160364"/>
            <a:chExt cx="2650596" cy="1121557"/>
          </a:xfrm>
        </p:grpSpPr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3AA260DE-27F5-B24F-A01E-852499E5FE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5989" b="24997"/>
            <a:stretch/>
          </p:blipFill>
          <p:spPr>
            <a:xfrm>
              <a:off x="343384" y="2276582"/>
              <a:ext cx="2586029" cy="1005339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1AE899-B7DC-F64C-827B-8E75D162B606}"/>
                </a:ext>
              </a:extLst>
            </p:cNvPr>
            <p:cNvSpPr txBox="1"/>
            <p:nvPr/>
          </p:nvSpPr>
          <p:spPr>
            <a:xfrm>
              <a:off x="1447992" y="2160364"/>
              <a:ext cx="1545988" cy="174394"/>
            </a:xfrm>
            <a:prstGeom prst="rect">
              <a:avLst/>
            </a:prstGeom>
            <a:noFill/>
          </p:spPr>
          <p:txBody>
            <a:bodyPr wrap="none" lIns="0" rtlCol="0" anchor="b">
              <a:noAutofit/>
            </a:bodyPr>
            <a:lstStyle/>
            <a:p>
              <a:pPr algn="r"/>
              <a:r>
                <a:rPr lang="ar-SA" sz="700" b="1" dirty="0">
                  <a:latin typeface="Gotham HTF Black" pitchFamily="2" charset="77"/>
                </a:rPr>
                <a:t>21 مليون الحد الأقصى للطرح حتى عام 2140</a:t>
              </a:r>
              <a:endParaRPr lang="en-US" sz="700" b="1" dirty="0">
                <a:latin typeface="Gotham HTF Black" pitchFamily="2" charset="77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2BA69CB-2AE1-944F-A753-FD62B1CF79B3}"/>
              </a:ext>
            </a:extLst>
          </p:cNvPr>
          <p:cNvSpPr txBox="1"/>
          <p:nvPr/>
        </p:nvSpPr>
        <p:spPr bwMode="auto">
          <a:xfrm>
            <a:off x="306771" y="3647281"/>
            <a:ext cx="6387328" cy="69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algn="r" fontAlgn="b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latin typeface="Gotham HTF" pitchFamily="2" charset="77"/>
                <a:cs typeface="Arial" pitchFamily="34" charset="0"/>
              </a:rPr>
              <a:t>100% </a:t>
            </a:r>
            <a:r>
              <a:rPr lang="ar-SA" sz="1400" b="1" dirty="0">
                <a:latin typeface="Gotham HTF" pitchFamily="2" charset="77"/>
                <a:cs typeface="Arial" pitchFamily="34" charset="0"/>
              </a:rPr>
              <a:t>توافق عكسي مع </a:t>
            </a:r>
            <a:r>
              <a:rPr lang="ar-SA" sz="1400" b="1" dirty="0" err="1">
                <a:latin typeface="Gotham HTF" pitchFamily="2" charset="77"/>
                <a:cs typeface="Arial" pitchFamily="34" charset="0"/>
              </a:rPr>
              <a:t>البيتكوين</a:t>
            </a:r>
            <a:endParaRPr lang="en-GB" sz="1400" dirty="0">
              <a:latin typeface="Gotham HTF Book" pitchFamily="2" charset="77"/>
              <a:cs typeface="Arial" pitchFamily="34" charset="0"/>
            </a:endParaRPr>
          </a:p>
          <a:p>
            <a:pPr marR="0" lvl="0" indent="0" algn="r" fontAlgn="b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ar-SA" sz="1400" b="1" dirty="0">
                <a:latin typeface="Gotham HTF" pitchFamily="2" charset="77"/>
                <a:cs typeface="Arial" pitchFamily="34" charset="0"/>
              </a:rPr>
              <a:t>4 أنصاف خلال 8 سنوات</a:t>
            </a:r>
            <a:r>
              <a:rPr lang="ar-SA" sz="1400" b="1" dirty="0">
                <a:latin typeface="Gotham HTF Book" pitchFamily="2" charset="77"/>
                <a:cs typeface="Arial" pitchFamily="34" charset="0"/>
              </a:rPr>
              <a:t> - ا</a:t>
            </a:r>
            <a:r>
              <a:rPr lang="ar-SA" sz="1400" b="1" dirty="0">
                <a:latin typeface="Gotham HTF Book" pitchFamily="2" charset="77"/>
              </a:rPr>
              <a:t>لأكثر حماية من أي عملة</a:t>
            </a:r>
            <a:endParaRPr lang="en-GB" sz="1400" b="1" dirty="0">
              <a:latin typeface="Gotham HTF Book" pitchFamily="2" charset="77"/>
              <a:cs typeface="Arial" pitchFamily="34" charset="0"/>
            </a:endParaRPr>
          </a:p>
          <a:p>
            <a:pPr marR="0" lvl="0" indent="0" algn="r" fontAlgn="b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ar-SA" sz="1400" b="1" dirty="0">
                <a:latin typeface="Gotham HTF" pitchFamily="2" charset="77"/>
              </a:rPr>
              <a:t>ضع في اعتبارك: في غضون 7 سنوات ، سيكون هناك 210 عملة نقدية يوميا ل 8 مليار شخص. هل يمكنك تحمل عدم امتلاك قطعة واحدة؟</a:t>
            </a:r>
            <a:endParaRPr lang="en-GB" sz="1400" dirty="0">
              <a:latin typeface="Gotham HTF Book" pitchFamily="2" charset="77"/>
              <a:cs typeface="Arial" pitchFamily="34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6D89F67A-80C7-EE41-9C76-B4F1765C4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907" y="2137784"/>
            <a:ext cx="3065094" cy="15538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E03B24F-227A-4A43-BFFE-F7B84708188F}"/>
              </a:ext>
            </a:extLst>
          </p:cNvPr>
          <p:cNvGrpSpPr/>
          <p:nvPr/>
        </p:nvGrpSpPr>
        <p:grpSpPr>
          <a:xfrm>
            <a:off x="3781400" y="3490280"/>
            <a:ext cx="2397650" cy="223138"/>
            <a:chOff x="606971" y="5749180"/>
            <a:chExt cx="5420650" cy="504476"/>
          </a:xfrm>
          <a:noFill/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81FAB2-B6BD-E94B-81DB-97ED5779158A}"/>
                </a:ext>
              </a:extLst>
            </p:cNvPr>
            <p:cNvSpPr txBox="1"/>
            <p:nvPr/>
          </p:nvSpPr>
          <p:spPr bwMode="auto">
            <a:xfrm>
              <a:off x="606971" y="5749180"/>
              <a:ext cx="729168" cy="50447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algn="ctr" fontAlgn="b">
                <a:lnSpc>
                  <a:spcPct val="85000"/>
                </a:lnSpc>
                <a:spcAft>
                  <a:spcPts val="300"/>
                </a:spcAft>
              </a:pPr>
              <a: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  <a:t>T1</a:t>
              </a:r>
              <a:b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</a:br>
              <a: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  <a:t>11/21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E78A10-1B4A-4943-9867-D1D660B3A94F}"/>
                </a:ext>
              </a:extLst>
            </p:cNvPr>
            <p:cNvSpPr txBox="1"/>
            <p:nvPr/>
          </p:nvSpPr>
          <p:spPr bwMode="auto">
            <a:xfrm>
              <a:off x="1767205" y="5749180"/>
              <a:ext cx="754539" cy="50447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algn="ctr" fontAlgn="b">
                <a:lnSpc>
                  <a:spcPct val="85000"/>
                </a:lnSpc>
                <a:spcAft>
                  <a:spcPts val="300"/>
                </a:spcAft>
              </a:pPr>
              <a: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  <a:t>T2</a:t>
              </a:r>
              <a:b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</a:br>
              <a: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  <a:t>7/23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CBA6313-78F8-FC4F-B8AC-70093A6E0F03}"/>
                </a:ext>
              </a:extLst>
            </p:cNvPr>
            <p:cNvSpPr txBox="1"/>
            <p:nvPr/>
          </p:nvSpPr>
          <p:spPr bwMode="auto">
            <a:xfrm>
              <a:off x="3354213" y="5749180"/>
              <a:ext cx="758161" cy="50447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algn="ctr" fontAlgn="b">
                <a:lnSpc>
                  <a:spcPct val="85000"/>
                </a:lnSpc>
                <a:spcAft>
                  <a:spcPts val="300"/>
                </a:spcAft>
              </a:pPr>
              <a: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  <a:t>T3</a:t>
              </a:r>
              <a:b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</a:br>
              <a: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  <a:t>9/25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F05060-FC09-C24F-9379-1E56B097F9FC}"/>
                </a:ext>
              </a:extLst>
            </p:cNvPr>
            <p:cNvSpPr txBox="1"/>
            <p:nvPr/>
          </p:nvSpPr>
          <p:spPr bwMode="auto">
            <a:xfrm>
              <a:off x="5265834" y="5749180"/>
              <a:ext cx="761787" cy="50447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algn="ctr" fontAlgn="b">
                <a:lnSpc>
                  <a:spcPct val="85000"/>
                </a:lnSpc>
                <a:spcAft>
                  <a:spcPts val="300"/>
                </a:spcAft>
              </a:pPr>
              <a: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  <a:t>T4</a:t>
              </a:r>
              <a:b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</a:br>
              <a: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  <a:t>6/28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4B95532-3EAF-244C-A593-8726A1F3215E}"/>
              </a:ext>
            </a:extLst>
          </p:cNvPr>
          <p:cNvSpPr txBox="1"/>
          <p:nvPr/>
        </p:nvSpPr>
        <p:spPr bwMode="auto">
          <a:xfrm>
            <a:off x="6154633" y="3486946"/>
            <a:ext cx="492443" cy="22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r" fontAlgn="b">
              <a:lnSpc>
                <a:spcPct val="85000"/>
              </a:lnSpc>
              <a:spcAft>
                <a:spcPts val="300"/>
              </a:spcAft>
            </a:pPr>
            <a:r>
              <a:rPr lang="en-US" sz="5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HALVING</a:t>
            </a:r>
            <a:br>
              <a:rPr lang="en-US" sz="5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</a:br>
            <a:r>
              <a:rPr lang="en-US" sz="5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8352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49E4E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BD9A30"/>
      </a:hlink>
      <a:folHlink>
        <a:srgbClr val="BD9B3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520744-49F6-48C5-870D-D28D297F5B56}">
  <ds:schemaRefs>
    <ds:schemaRef ds:uri="http://schemas.microsoft.com/office/2006/metadata/properties"/>
    <ds:schemaRef ds:uri="http://schemas.microsoft.com/office/infopath/2007/PartnerControls"/>
    <ds:schemaRef ds:uri="e58fabb6-9446-4bf5-a05e-fa4e6ef88448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29585</TotalTime>
  <Words>357</Words>
  <Application>Microsoft Macintosh PowerPoint</Application>
  <PresentationFormat>Letter Paper (8.5x11 in)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Gotham HTF</vt:lpstr>
      <vt:lpstr>Gotham HTF Black</vt:lpstr>
      <vt:lpstr>Gotham HTF Book</vt:lpstr>
      <vt:lpstr>Advent_Internal-Conference-Template_MASTER_V005 ts</vt:lpstr>
      <vt:lpstr>PowerPoint Presentation</vt:lpstr>
      <vt:lpstr>الأمن الفني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Ghassan Al-ouf</cp:lastModifiedBy>
  <cp:revision>484</cp:revision>
  <dcterms:created xsi:type="dcterms:W3CDTF">2018-04-12T15:48:13Z</dcterms:created>
  <dcterms:modified xsi:type="dcterms:W3CDTF">2021-05-02T17:46:38Z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