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398" userDrawn="1">
          <p15:clr>
            <a:srgbClr val="A4A3A4"/>
          </p15:clr>
        </p15:guide>
        <p15:guide id="4" pos="58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E60"/>
    <a:srgbClr val="C7873C"/>
    <a:srgbClr val="F4D96A"/>
    <a:srgbClr val="F7931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486" autoAdjust="0"/>
    <p:restoredTop sz="94660"/>
  </p:normalViewPr>
  <p:slideViewPr>
    <p:cSldViewPr snapToGrid="0" showGuides="1">
      <p:cViewPr>
        <p:scale>
          <a:sx n="92" d="100"/>
          <a:sy n="92" d="100"/>
        </p:scale>
        <p:origin x="2784" y="560"/>
      </p:cViewPr>
      <p:guideLst>
        <p:guide orient="horz" pos="2160"/>
        <p:guide pos="3120"/>
        <p:guide pos="398"/>
        <p:guide pos="58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7F55-9B24-4501-82FC-3CE73C411262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7E97-35C6-4AC9-823A-4469B2DF0A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92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7F55-9B24-4501-82FC-3CE73C411262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7E97-35C6-4AC9-823A-4469B2DF0A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24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7F55-9B24-4501-82FC-3CE73C411262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7E97-35C6-4AC9-823A-4469B2DF0A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91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7F55-9B24-4501-82FC-3CE73C411262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7E97-35C6-4AC9-823A-4469B2DF0A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6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7F55-9B24-4501-82FC-3CE73C411262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7E97-35C6-4AC9-823A-4469B2DF0A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14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7F55-9B24-4501-82FC-3CE73C411262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7E97-35C6-4AC9-823A-4469B2DF0A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04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7F55-9B24-4501-82FC-3CE73C411262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7E97-35C6-4AC9-823A-4469B2DF0A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29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7F55-9B24-4501-82FC-3CE73C411262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7E97-35C6-4AC9-823A-4469B2DF0A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78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7F55-9B24-4501-82FC-3CE73C411262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7E97-35C6-4AC9-823A-4469B2DF0A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87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7F55-9B24-4501-82FC-3CE73C411262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7E97-35C6-4AC9-823A-4469B2DF0A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0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7F55-9B24-4501-82FC-3CE73C411262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7E97-35C6-4AC9-823A-4469B2DF0A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67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D7F55-9B24-4501-82FC-3CE73C411262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7E97-35C6-4AC9-823A-4469B2DF0A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42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64ECBBE6-811E-9745-85D7-F5084A74E0CA}"/>
              </a:ext>
            </a:extLst>
          </p:cNvPr>
          <p:cNvSpPr/>
          <p:nvPr/>
        </p:nvSpPr>
        <p:spPr>
          <a:xfrm>
            <a:off x="7255339" y="5762312"/>
            <a:ext cx="2276946" cy="659757"/>
          </a:xfrm>
          <a:custGeom>
            <a:avLst/>
            <a:gdLst>
              <a:gd name="connsiteX0" fmla="*/ 0 w 2465408"/>
              <a:gd name="connsiteY0" fmla="*/ 659757 h 659757"/>
              <a:gd name="connsiteX1" fmla="*/ 173620 w 2465408"/>
              <a:gd name="connsiteY1" fmla="*/ 358815 h 659757"/>
              <a:gd name="connsiteX2" fmla="*/ 763929 w 2465408"/>
              <a:gd name="connsiteY2" fmla="*/ 57874 h 659757"/>
              <a:gd name="connsiteX3" fmla="*/ 1400537 w 2465408"/>
              <a:gd name="connsiteY3" fmla="*/ 0 h 659757"/>
              <a:gd name="connsiteX4" fmla="*/ 1435261 w 2465408"/>
              <a:gd name="connsiteY4" fmla="*/ 231494 h 659757"/>
              <a:gd name="connsiteX5" fmla="*/ 1655180 w 2465408"/>
              <a:gd name="connsiteY5" fmla="*/ 462988 h 659757"/>
              <a:gd name="connsiteX6" fmla="*/ 2141317 w 2465408"/>
              <a:gd name="connsiteY6" fmla="*/ 567160 h 659757"/>
              <a:gd name="connsiteX7" fmla="*/ 2465408 w 2465408"/>
              <a:gd name="connsiteY7" fmla="*/ 567160 h 659757"/>
              <a:gd name="connsiteX8" fmla="*/ 0 w 2465408"/>
              <a:gd name="connsiteY8" fmla="*/ 659757 h 659757"/>
              <a:gd name="connsiteX0" fmla="*/ 0 w 2482859"/>
              <a:gd name="connsiteY0" fmla="*/ 659757 h 659757"/>
              <a:gd name="connsiteX1" fmla="*/ 173620 w 2482859"/>
              <a:gd name="connsiteY1" fmla="*/ 358815 h 659757"/>
              <a:gd name="connsiteX2" fmla="*/ 763929 w 2482859"/>
              <a:gd name="connsiteY2" fmla="*/ 57874 h 659757"/>
              <a:gd name="connsiteX3" fmla="*/ 1400537 w 2482859"/>
              <a:gd name="connsiteY3" fmla="*/ 0 h 659757"/>
              <a:gd name="connsiteX4" fmla="*/ 1435261 w 2482859"/>
              <a:gd name="connsiteY4" fmla="*/ 231494 h 659757"/>
              <a:gd name="connsiteX5" fmla="*/ 1655180 w 2482859"/>
              <a:gd name="connsiteY5" fmla="*/ 462988 h 659757"/>
              <a:gd name="connsiteX6" fmla="*/ 2141317 w 2482859"/>
              <a:gd name="connsiteY6" fmla="*/ 567160 h 659757"/>
              <a:gd name="connsiteX7" fmla="*/ 2482859 w 2482859"/>
              <a:gd name="connsiteY7" fmla="*/ 640451 h 659757"/>
              <a:gd name="connsiteX8" fmla="*/ 0 w 2482859"/>
              <a:gd name="connsiteY8" fmla="*/ 659757 h 659757"/>
              <a:gd name="connsiteX0" fmla="*/ 156315 w 2639174"/>
              <a:gd name="connsiteY0" fmla="*/ 659757 h 659757"/>
              <a:gd name="connsiteX1" fmla="*/ 329935 w 2639174"/>
              <a:gd name="connsiteY1" fmla="*/ 358815 h 659757"/>
              <a:gd name="connsiteX2" fmla="*/ 920244 w 2639174"/>
              <a:gd name="connsiteY2" fmla="*/ 57874 h 659757"/>
              <a:gd name="connsiteX3" fmla="*/ 1556852 w 2639174"/>
              <a:gd name="connsiteY3" fmla="*/ 0 h 659757"/>
              <a:gd name="connsiteX4" fmla="*/ 1591576 w 2639174"/>
              <a:gd name="connsiteY4" fmla="*/ 231494 h 659757"/>
              <a:gd name="connsiteX5" fmla="*/ 1811495 w 2639174"/>
              <a:gd name="connsiteY5" fmla="*/ 462988 h 659757"/>
              <a:gd name="connsiteX6" fmla="*/ 2297632 w 2639174"/>
              <a:gd name="connsiteY6" fmla="*/ 567160 h 659757"/>
              <a:gd name="connsiteX7" fmla="*/ 2639174 w 2639174"/>
              <a:gd name="connsiteY7" fmla="*/ 640451 h 659757"/>
              <a:gd name="connsiteX8" fmla="*/ 156315 w 2639174"/>
              <a:gd name="connsiteY8" fmla="*/ 659757 h 659757"/>
              <a:gd name="connsiteX0" fmla="*/ 156315 w 2639174"/>
              <a:gd name="connsiteY0" fmla="*/ 659757 h 659757"/>
              <a:gd name="connsiteX1" fmla="*/ 329935 w 2639174"/>
              <a:gd name="connsiteY1" fmla="*/ 358815 h 659757"/>
              <a:gd name="connsiteX2" fmla="*/ 920244 w 2639174"/>
              <a:gd name="connsiteY2" fmla="*/ 57874 h 659757"/>
              <a:gd name="connsiteX3" fmla="*/ 1556852 w 2639174"/>
              <a:gd name="connsiteY3" fmla="*/ 0 h 659757"/>
              <a:gd name="connsiteX4" fmla="*/ 1591576 w 2639174"/>
              <a:gd name="connsiteY4" fmla="*/ 231494 h 659757"/>
              <a:gd name="connsiteX5" fmla="*/ 1811495 w 2639174"/>
              <a:gd name="connsiteY5" fmla="*/ 462988 h 659757"/>
              <a:gd name="connsiteX6" fmla="*/ 2297632 w 2639174"/>
              <a:gd name="connsiteY6" fmla="*/ 567160 h 659757"/>
              <a:gd name="connsiteX7" fmla="*/ 2639174 w 2639174"/>
              <a:gd name="connsiteY7" fmla="*/ 640451 h 659757"/>
              <a:gd name="connsiteX8" fmla="*/ 156315 w 2639174"/>
              <a:gd name="connsiteY8" fmla="*/ 659757 h 659757"/>
              <a:gd name="connsiteX0" fmla="*/ 0 w 2482859"/>
              <a:gd name="connsiteY0" fmla="*/ 659757 h 659757"/>
              <a:gd name="connsiteX1" fmla="*/ 173620 w 2482859"/>
              <a:gd name="connsiteY1" fmla="*/ 358815 h 659757"/>
              <a:gd name="connsiteX2" fmla="*/ 763929 w 2482859"/>
              <a:gd name="connsiteY2" fmla="*/ 57874 h 659757"/>
              <a:gd name="connsiteX3" fmla="*/ 1400537 w 2482859"/>
              <a:gd name="connsiteY3" fmla="*/ 0 h 659757"/>
              <a:gd name="connsiteX4" fmla="*/ 1435261 w 2482859"/>
              <a:gd name="connsiteY4" fmla="*/ 231494 h 659757"/>
              <a:gd name="connsiteX5" fmla="*/ 1655180 w 2482859"/>
              <a:gd name="connsiteY5" fmla="*/ 462988 h 659757"/>
              <a:gd name="connsiteX6" fmla="*/ 2141317 w 2482859"/>
              <a:gd name="connsiteY6" fmla="*/ 567160 h 659757"/>
              <a:gd name="connsiteX7" fmla="*/ 2482859 w 2482859"/>
              <a:gd name="connsiteY7" fmla="*/ 640451 h 659757"/>
              <a:gd name="connsiteX8" fmla="*/ 0 w 2482859"/>
              <a:gd name="connsiteY8" fmla="*/ 659757 h 659757"/>
              <a:gd name="connsiteX0" fmla="*/ 0 w 2482859"/>
              <a:gd name="connsiteY0" fmla="*/ 659757 h 659757"/>
              <a:gd name="connsiteX1" fmla="*/ 243421 w 2482859"/>
              <a:gd name="connsiteY1" fmla="*/ 289014 h 659757"/>
              <a:gd name="connsiteX2" fmla="*/ 763929 w 2482859"/>
              <a:gd name="connsiteY2" fmla="*/ 57874 h 659757"/>
              <a:gd name="connsiteX3" fmla="*/ 1400537 w 2482859"/>
              <a:gd name="connsiteY3" fmla="*/ 0 h 659757"/>
              <a:gd name="connsiteX4" fmla="*/ 1435261 w 2482859"/>
              <a:gd name="connsiteY4" fmla="*/ 231494 h 659757"/>
              <a:gd name="connsiteX5" fmla="*/ 1655180 w 2482859"/>
              <a:gd name="connsiteY5" fmla="*/ 462988 h 659757"/>
              <a:gd name="connsiteX6" fmla="*/ 2141317 w 2482859"/>
              <a:gd name="connsiteY6" fmla="*/ 567160 h 659757"/>
              <a:gd name="connsiteX7" fmla="*/ 2482859 w 2482859"/>
              <a:gd name="connsiteY7" fmla="*/ 640451 h 659757"/>
              <a:gd name="connsiteX8" fmla="*/ 0 w 2482859"/>
              <a:gd name="connsiteY8" fmla="*/ 659757 h 659757"/>
              <a:gd name="connsiteX0" fmla="*/ 0 w 2482859"/>
              <a:gd name="connsiteY0" fmla="*/ 659757 h 659757"/>
              <a:gd name="connsiteX1" fmla="*/ 243421 w 2482859"/>
              <a:gd name="connsiteY1" fmla="*/ 289014 h 659757"/>
              <a:gd name="connsiteX2" fmla="*/ 763929 w 2482859"/>
              <a:gd name="connsiteY2" fmla="*/ 57874 h 659757"/>
              <a:gd name="connsiteX3" fmla="*/ 1400537 w 2482859"/>
              <a:gd name="connsiteY3" fmla="*/ 0 h 659757"/>
              <a:gd name="connsiteX4" fmla="*/ 1435261 w 2482859"/>
              <a:gd name="connsiteY4" fmla="*/ 231494 h 659757"/>
              <a:gd name="connsiteX5" fmla="*/ 1655180 w 2482859"/>
              <a:gd name="connsiteY5" fmla="*/ 462988 h 659757"/>
              <a:gd name="connsiteX6" fmla="*/ 2141317 w 2482859"/>
              <a:gd name="connsiteY6" fmla="*/ 567160 h 659757"/>
              <a:gd name="connsiteX7" fmla="*/ 2482859 w 2482859"/>
              <a:gd name="connsiteY7" fmla="*/ 640451 h 659757"/>
              <a:gd name="connsiteX8" fmla="*/ 0 w 2482859"/>
              <a:gd name="connsiteY8" fmla="*/ 659757 h 659757"/>
              <a:gd name="connsiteX0" fmla="*/ 0 w 2482859"/>
              <a:gd name="connsiteY0" fmla="*/ 659757 h 659757"/>
              <a:gd name="connsiteX1" fmla="*/ 243421 w 2482859"/>
              <a:gd name="connsiteY1" fmla="*/ 289014 h 659757"/>
              <a:gd name="connsiteX2" fmla="*/ 763929 w 2482859"/>
              <a:gd name="connsiteY2" fmla="*/ 57874 h 659757"/>
              <a:gd name="connsiteX3" fmla="*/ 1400537 w 2482859"/>
              <a:gd name="connsiteY3" fmla="*/ 0 h 659757"/>
              <a:gd name="connsiteX4" fmla="*/ 1435261 w 2482859"/>
              <a:gd name="connsiteY4" fmla="*/ 231494 h 659757"/>
              <a:gd name="connsiteX5" fmla="*/ 1655180 w 2482859"/>
              <a:gd name="connsiteY5" fmla="*/ 462988 h 659757"/>
              <a:gd name="connsiteX6" fmla="*/ 2141317 w 2482859"/>
              <a:gd name="connsiteY6" fmla="*/ 567160 h 659757"/>
              <a:gd name="connsiteX7" fmla="*/ 2482859 w 2482859"/>
              <a:gd name="connsiteY7" fmla="*/ 640451 h 659757"/>
              <a:gd name="connsiteX8" fmla="*/ 0 w 2482859"/>
              <a:gd name="connsiteY8" fmla="*/ 659757 h 659757"/>
              <a:gd name="connsiteX0" fmla="*/ 0 w 2482859"/>
              <a:gd name="connsiteY0" fmla="*/ 659757 h 659757"/>
              <a:gd name="connsiteX1" fmla="*/ 243421 w 2482859"/>
              <a:gd name="connsiteY1" fmla="*/ 289014 h 659757"/>
              <a:gd name="connsiteX2" fmla="*/ 763929 w 2482859"/>
              <a:gd name="connsiteY2" fmla="*/ 57874 h 659757"/>
              <a:gd name="connsiteX3" fmla="*/ 1400537 w 2482859"/>
              <a:gd name="connsiteY3" fmla="*/ 0 h 659757"/>
              <a:gd name="connsiteX4" fmla="*/ 1435261 w 2482859"/>
              <a:gd name="connsiteY4" fmla="*/ 231494 h 659757"/>
              <a:gd name="connsiteX5" fmla="*/ 1655180 w 2482859"/>
              <a:gd name="connsiteY5" fmla="*/ 462988 h 659757"/>
              <a:gd name="connsiteX6" fmla="*/ 2141317 w 2482859"/>
              <a:gd name="connsiteY6" fmla="*/ 567160 h 659757"/>
              <a:gd name="connsiteX7" fmla="*/ 2482859 w 2482859"/>
              <a:gd name="connsiteY7" fmla="*/ 640451 h 659757"/>
              <a:gd name="connsiteX8" fmla="*/ 0 w 2482859"/>
              <a:gd name="connsiteY8" fmla="*/ 659757 h 659757"/>
              <a:gd name="connsiteX0" fmla="*/ 0 w 2482859"/>
              <a:gd name="connsiteY0" fmla="*/ 659757 h 659757"/>
              <a:gd name="connsiteX1" fmla="*/ 243421 w 2482859"/>
              <a:gd name="connsiteY1" fmla="*/ 289014 h 659757"/>
              <a:gd name="connsiteX2" fmla="*/ 763929 w 2482859"/>
              <a:gd name="connsiteY2" fmla="*/ 57874 h 659757"/>
              <a:gd name="connsiteX3" fmla="*/ 1400537 w 2482859"/>
              <a:gd name="connsiteY3" fmla="*/ 0 h 659757"/>
              <a:gd name="connsiteX4" fmla="*/ 1435261 w 2482859"/>
              <a:gd name="connsiteY4" fmla="*/ 231494 h 659757"/>
              <a:gd name="connsiteX5" fmla="*/ 1655180 w 2482859"/>
              <a:gd name="connsiteY5" fmla="*/ 462988 h 659757"/>
              <a:gd name="connsiteX6" fmla="*/ 2141317 w 2482859"/>
              <a:gd name="connsiteY6" fmla="*/ 567160 h 659757"/>
              <a:gd name="connsiteX7" fmla="*/ 2482859 w 2482859"/>
              <a:gd name="connsiteY7" fmla="*/ 640451 h 659757"/>
              <a:gd name="connsiteX8" fmla="*/ 0 w 2482859"/>
              <a:gd name="connsiteY8" fmla="*/ 659757 h 659757"/>
              <a:gd name="connsiteX0" fmla="*/ 0 w 2482859"/>
              <a:gd name="connsiteY0" fmla="*/ 659757 h 659757"/>
              <a:gd name="connsiteX1" fmla="*/ 243421 w 2482859"/>
              <a:gd name="connsiteY1" fmla="*/ 289014 h 659757"/>
              <a:gd name="connsiteX2" fmla="*/ 763929 w 2482859"/>
              <a:gd name="connsiteY2" fmla="*/ 57874 h 659757"/>
              <a:gd name="connsiteX3" fmla="*/ 1400537 w 2482859"/>
              <a:gd name="connsiteY3" fmla="*/ 0 h 659757"/>
              <a:gd name="connsiteX4" fmla="*/ 1435261 w 2482859"/>
              <a:gd name="connsiteY4" fmla="*/ 231494 h 659757"/>
              <a:gd name="connsiteX5" fmla="*/ 1655180 w 2482859"/>
              <a:gd name="connsiteY5" fmla="*/ 462988 h 659757"/>
              <a:gd name="connsiteX6" fmla="*/ 2081986 w 2482859"/>
              <a:gd name="connsiteY6" fmla="*/ 570650 h 659757"/>
              <a:gd name="connsiteX7" fmla="*/ 2482859 w 2482859"/>
              <a:gd name="connsiteY7" fmla="*/ 640451 h 659757"/>
              <a:gd name="connsiteX8" fmla="*/ 0 w 2482859"/>
              <a:gd name="connsiteY8" fmla="*/ 659757 h 659757"/>
              <a:gd name="connsiteX0" fmla="*/ 0 w 2486350"/>
              <a:gd name="connsiteY0" fmla="*/ 659757 h 659757"/>
              <a:gd name="connsiteX1" fmla="*/ 243421 w 2486350"/>
              <a:gd name="connsiteY1" fmla="*/ 289014 h 659757"/>
              <a:gd name="connsiteX2" fmla="*/ 763929 w 2486350"/>
              <a:gd name="connsiteY2" fmla="*/ 57874 h 659757"/>
              <a:gd name="connsiteX3" fmla="*/ 1400537 w 2486350"/>
              <a:gd name="connsiteY3" fmla="*/ 0 h 659757"/>
              <a:gd name="connsiteX4" fmla="*/ 1435261 w 2486350"/>
              <a:gd name="connsiteY4" fmla="*/ 231494 h 659757"/>
              <a:gd name="connsiteX5" fmla="*/ 1655180 w 2486350"/>
              <a:gd name="connsiteY5" fmla="*/ 462988 h 659757"/>
              <a:gd name="connsiteX6" fmla="*/ 2081986 w 2486350"/>
              <a:gd name="connsiteY6" fmla="*/ 570650 h 659757"/>
              <a:gd name="connsiteX7" fmla="*/ 2486350 w 2486350"/>
              <a:gd name="connsiteY7" fmla="*/ 657902 h 659757"/>
              <a:gd name="connsiteX8" fmla="*/ 0 w 2486350"/>
              <a:gd name="connsiteY8" fmla="*/ 659757 h 659757"/>
              <a:gd name="connsiteX0" fmla="*/ 0 w 2486350"/>
              <a:gd name="connsiteY0" fmla="*/ 659757 h 659757"/>
              <a:gd name="connsiteX1" fmla="*/ 243421 w 2486350"/>
              <a:gd name="connsiteY1" fmla="*/ 289014 h 659757"/>
              <a:gd name="connsiteX2" fmla="*/ 763929 w 2486350"/>
              <a:gd name="connsiteY2" fmla="*/ 57874 h 659757"/>
              <a:gd name="connsiteX3" fmla="*/ 1400537 w 2486350"/>
              <a:gd name="connsiteY3" fmla="*/ 0 h 659757"/>
              <a:gd name="connsiteX4" fmla="*/ 1435261 w 2486350"/>
              <a:gd name="connsiteY4" fmla="*/ 231494 h 659757"/>
              <a:gd name="connsiteX5" fmla="*/ 1655180 w 2486350"/>
              <a:gd name="connsiteY5" fmla="*/ 462988 h 659757"/>
              <a:gd name="connsiteX6" fmla="*/ 2043595 w 2486350"/>
              <a:gd name="connsiteY6" fmla="*/ 577630 h 659757"/>
              <a:gd name="connsiteX7" fmla="*/ 2486350 w 2486350"/>
              <a:gd name="connsiteY7" fmla="*/ 657902 h 659757"/>
              <a:gd name="connsiteX8" fmla="*/ 0 w 2486350"/>
              <a:gd name="connsiteY8" fmla="*/ 659757 h 659757"/>
              <a:gd name="connsiteX0" fmla="*/ 0 w 2486350"/>
              <a:gd name="connsiteY0" fmla="*/ 659757 h 659757"/>
              <a:gd name="connsiteX1" fmla="*/ 243421 w 2486350"/>
              <a:gd name="connsiteY1" fmla="*/ 289014 h 659757"/>
              <a:gd name="connsiteX2" fmla="*/ 763929 w 2486350"/>
              <a:gd name="connsiteY2" fmla="*/ 57874 h 659757"/>
              <a:gd name="connsiteX3" fmla="*/ 1400537 w 2486350"/>
              <a:gd name="connsiteY3" fmla="*/ 0 h 659757"/>
              <a:gd name="connsiteX4" fmla="*/ 1435261 w 2486350"/>
              <a:gd name="connsiteY4" fmla="*/ 231494 h 659757"/>
              <a:gd name="connsiteX5" fmla="*/ 1655180 w 2486350"/>
              <a:gd name="connsiteY5" fmla="*/ 462988 h 659757"/>
              <a:gd name="connsiteX6" fmla="*/ 2043595 w 2486350"/>
              <a:gd name="connsiteY6" fmla="*/ 577630 h 659757"/>
              <a:gd name="connsiteX7" fmla="*/ 2486350 w 2486350"/>
              <a:gd name="connsiteY7" fmla="*/ 657902 h 659757"/>
              <a:gd name="connsiteX8" fmla="*/ 0 w 2486350"/>
              <a:gd name="connsiteY8" fmla="*/ 659757 h 659757"/>
              <a:gd name="connsiteX0" fmla="*/ 0 w 2276946"/>
              <a:gd name="connsiteY0" fmla="*/ 659757 h 659757"/>
              <a:gd name="connsiteX1" fmla="*/ 243421 w 2276946"/>
              <a:gd name="connsiteY1" fmla="*/ 289014 h 659757"/>
              <a:gd name="connsiteX2" fmla="*/ 763929 w 2276946"/>
              <a:gd name="connsiteY2" fmla="*/ 57874 h 659757"/>
              <a:gd name="connsiteX3" fmla="*/ 1400537 w 2276946"/>
              <a:gd name="connsiteY3" fmla="*/ 0 h 659757"/>
              <a:gd name="connsiteX4" fmla="*/ 1435261 w 2276946"/>
              <a:gd name="connsiteY4" fmla="*/ 231494 h 659757"/>
              <a:gd name="connsiteX5" fmla="*/ 1655180 w 2276946"/>
              <a:gd name="connsiteY5" fmla="*/ 462988 h 659757"/>
              <a:gd name="connsiteX6" fmla="*/ 2043595 w 2276946"/>
              <a:gd name="connsiteY6" fmla="*/ 577630 h 659757"/>
              <a:gd name="connsiteX7" fmla="*/ 2276946 w 2276946"/>
              <a:gd name="connsiteY7" fmla="*/ 657902 h 659757"/>
              <a:gd name="connsiteX8" fmla="*/ 0 w 2276946"/>
              <a:gd name="connsiteY8" fmla="*/ 659757 h 659757"/>
              <a:gd name="connsiteX0" fmla="*/ 0 w 2336921"/>
              <a:gd name="connsiteY0" fmla="*/ 659757 h 659757"/>
              <a:gd name="connsiteX1" fmla="*/ 243421 w 2336921"/>
              <a:gd name="connsiteY1" fmla="*/ 289014 h 659757"/>
              <a:gd name="connsiteX2" fmla="*/ 763929 w 2336921"/>
              <a:gd name="connsiteY2" fmla="*/ 57874 h 659757"/>
              <a:gd name="connsiteX3" fmla="*/ 1400537 w 2336921"/>
              <a:gd name="connsiteY3" fmla="*/ 0 h 659757"/>
              <a:gd name="connsiteX4" fmla="*/ 1435261 w 2336921"/>
              <a:gd name="connsiteY4" fmla="*/ 231494 h 659757"/>
              <a:gd name="connsiteX5" fmla="*/ 1655180 w 2336921"/>
              <a:gd name="connsiteY5" fmla="*/ 462988 h 659757"/>
              <a:gd name="connsiteX6" fmla="*/ 2276946 w 2336921"/>
              <a:gd name="connsiteY6" fmla="*/ 657902 h 659757"/>
              <a:gd name="connsiteX7" fmla="*/ 0 w 2336921"/>
              <a:gd name="connsiteY7" fmla="*/ 659757 h 659757"/>
              <a:gd name="connsiteX0" fmla="*/ 0 w 2276946"/>
              <a:gd name="connsiteY0" fmla="*/ 659757 h 659757"/>
              <a:gd name="connsiteX1" fmla="*/ 243421 w 2276946"/>
              <a:gd name="connsiteY1" fmla="*/ 289014 h 659757"/>
              <a:gd name="connsiteX2" fmla="*/ 763929 w 2276946"/>
              <a:gd name="connsiteY2" fmla="*/ 57874 h 659757"/>
              <a:gd name="connsiteX3" fmla="*/ 1400537 w 2276946"/>
              <a:gd name="connsiteY3" fmla="*/ 0 h 659757"/>
              <a:gd name="connsiteX4" fmla="*/ 1435261 w 2276946"/>
              <a:gd name="connsiteY4" fmla="*/ 231494 h 659757"/>
              <a:gd name="connsiteX5" fmla="*/ 1655180 w 2276946"/>
              <a:gd name="connsiteY5" fmla="*/ 462988 h 659757"/>
              <a:gd name="connsiteX6" fmla="*/ 2276946 w 2276946"/>
              <a:gd name="connsiteY6" fmla="*/ 657902 h 659757"/>
              <a:gd name="connsiteX7" fmla="*/ 0 w 2276946"/>
              <a:gd name="connsiteY7" fmla="*/ 659757 h 659757"/>
              <a:gd name="connsiteX0" fmla="*/ 0 w 2276946"/>
              <a:gd name="connsiteY0" fmla="*/ 659757 h 659757"/>
              <a:gd name="connsiteX1" fmla="*/ 243421 w 2276946"/>
              <a:gd name="connsiteY1" fmla="*/ 289014 h 659757"/>
              <a:gd name="connsiteX2" fmla="*/ 763929 w 2276946"/>
              <a:gd name="connsiteY2" fmla="*/ 57874 h 659757"/>
              <a:gd name="connsiteX3" fmla="*/ 1400537 w 2276946"/>
              <a:gd name="connsiteY3" fmla="*/ 0 h 659757"/>
              <a:gd name="connsiteX4" fmla="*/ 1435261 w 2276946"/>
              <a:gd name="connsiteY4" fmla="*/ 231494 h 659757"/>
              <a:gd name="connsiteX5" fmla="*/ 1620279 w 2276946"/>
              <a:gd name="connsiteY5" fmla="*/ 469969 h 659757"/>
              <a:gd name="connsiteX6" fmla="*/ 2276946 w 2276946"/>
              <a:gd name="connsiteY6" fmla="*/ 657902 h 659757"/>
              <a:gd name="connsiteX7" fmla="*/ 0 w 2276946"/>
              <a:gd name="connsiteY7" fmla="*/ 659757 h 659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6946" h="659757">
                <a:moveTo>
                  <a:pt x="0" y="659757"/>
                </a:moveTo>
                <a:cubicBezTo>
                  <a:pt x="54876" y="536036"/>
                  <a:pt x="116100" y="399798"/>
                  <a:pt x="243421" y="289014"/>
                </a:cubicBezTo>
                <a:cubicBezTo>
                  <a:pt x="370742" y="178230"/>
                  <a:pt x="571076" y="106043"/>
                  <a:pt x="763929" y="57874"/>
                </a:cubicBezTo>
                <a:cubicBezTo>
                  <a:pt x="956782" y="9705"/>
                  <a:pt x="1181354" y="8820"/>
                  <a:pt x="1400537" y="0"/>
                </a:cubicBezTo>
                <a:cubicBezTo>
                  <a:pt x="1412112" y="77165"/>
                  <a:pt x="1398637" y="153166"/>
                  <a:pt x="1435261" y="231494"/>
                </a:cubicBezTo>
                <a:cubicBezTo>
                  <a:pt x="1471885" y="309822"/>
                  <a:pt x="1479998" y="398901"/>
                  <a:pt x="1620279" y="469969"/>
                </a:cubicBezTo>
                <a:cubicBezTo>
                  <a:pt x="1760560" y="541037"/>
                  <a:pt x="2029298" y="597186"/>
                  <a:pt x="2276946" y="657902"/>
                </a:cubicBezTo>
                <a:lnTo>
                  <a:pt x="0" y="6597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15C1E-73CA-BC49-AA87-98DAD4C64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7870" y="1238486"/>
            <a:ext cx="2175789" cy="833377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E7C6EBF-E8EC-7342-B744-50AD3BB63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1654"/>
              </p:ext>
            </p:extLst>
          </p:nvPr>
        </p:nvGraphicFramePr>
        <p:xfrm>
          <a:off x="631824" y="2246235"/>
          <a:ext cx="8605839" cy="4121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1294">
                  <a:extLst>
                    <a:ext uri="{9D8B030D-6E8A-4147-A177-3AD203B41FA5}">
                      <a16:colId xmlns:a16="http://schemas.microsoft.com/office/drawing/2014/main" val="3407417560"/>
                    </a:ext>
                  </a:extLst>
                </a:gridCol>
                <a:gridCol w="3171463">
                  <a:extLst>
                    <a:ext uri="{9D8B030D-6E8A-4147-A177-3AD203B41FA5}">
                      <a16:colId xmlns:a16="http://schemas.microsoft.com/office/drawing/2014/main" val="954063143"/>
                    </a:ext>
                  </a:extLst>
                </a:gridCol>
                <a:gridCol w="3103082">
                  <a:extLst>
                    <a:ext uri="{9D8B030D-6E8A-4147-A177-3AD203B41FA5}">
                      <a16:colId xmlns:a16="http://schemas.microsoft.com/office/drawing/2014/main" val="2069555887"/>
                    </a:ext>
                  </a:extLst>
                </a:gridCol>
              </a:tblGrid>
              <a:tr h="43915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89E60"/>
                          </a:solidFill>
                          <a:latin typeface="Gotham HTF Black" pitchFamily="2" charset="77"/>
                          <a:cs typeface="Arial" pitchFamily="34" charset="0"/>
                        </a:rPr>
                        <a:t>SECURITY</a:t>
                      </a:r>
                      <a:endParaRPr lang="en-US" sz="1400" b="1" i="0" dirty="0"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Gotham HTF Book" pitchFamily="2" charset="77"/>
                          <a:cs typeface="Arial" pitchFamily="34" charset="0"/>
                        </a:rPr>
                        <a:t>As-yet-unproven Proof of Stake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Gotham HTF Book" pitchFamily="2" charset="77"/>
                          <a:cs typeface="Arial" pitchFamily="34" charset="0"/>
                        </a:rPr>
                        <a:t>Coalescent </a:t>
                      </a:r>
                      <a:r>
                        <a:rPr lang="en-US" sz="1200" b="0" i="0" dirty="0" err="1">
                          <a:latin typeface="Gotham HTF Book" pitchFamily="2" charset="77"/>
                          <a:cs typeface="Arial" pitchFamily="34" charset="0"/>
                        </a:rPr>
                        <a:t>Consensus</a:t>
                      </a:r>
                      <a:r>
                        <a:rPr lang="en-US" sz="1200" b="0" i="0" baseline="30000" dirty="0" err="1">
                          <a:latin typeface="Gotham HTF Book" pitchFamily="2" charset="77"/>
                          <a:cs typeface="Arial" pitchFamily="34" charset="0"/>
                        </a:rPr>
                        <a:t>TM</a:t>
                      </a:r>
                      <a:endParaRPr lang="en-US" sz="1200" b="0" i="0" baseline="30000" dirty="0">
                        <a:latin typeface="Gotham HTF Book" pitchFamily="2" charset="7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1717"/>
                  </a:ext>
                </a:extLst>
              </a:tr>
              <a:tr h="43915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89E60"/>
                          </a:solidFill>
                          <a:latin typeface="Gotham HTF Black" pitchFamily="2" charset="77"/>
                          <a:cs typeface="Arial" pitchFamily="34" charset="0"/>
                        </a:rPr>
                        <a:t>TRUSTLESSNESS</a:t>
                      </a:r>
                      <a:endParaRPr lang="en-US" sz="1400" b="1" i="0" dirty="0"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Gotham HTF Book" pitchFamily="2" charset="77"/>
                          <a:cs typeface="Arial" pitchFamily="34" charset="0"/>
                        </a:rPr>
                        <a:t>Trust-minimized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Gotham HTF Book" pitchFamily="2" charset="77"/>
                          <a:cs typeface="Arial" pitchFamily="34" charset="0"/>
                        </a:rPr>
                        <a:t>100% PoW Security, Trustless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090052"/>
                  </a:ext>
                </a:extLst>
              </a:tr>
              <a:tr h="44909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89E60"/>
                          </a:solidFill>
                          <a:latin typeface="Gotham HTF Black" pitchFamily="2" charset="77"/>
                          <a:cs typeface="Arial" pitchFamily="34" charset="0"/>
                        </a:rPr>
                        <a:t>DECENTRALIZATION</a:t>
                      </a:r>
                      <a:endParaRPr lang="en-US" sz="1400" b="1" i="0" dirty="0"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Gotham HTF Book" pitchFamily="2" charset="77"/>
                          <a:cs typeface="Arial" pitchFamily="34" charset="0"/>
                        </a:rPr>
                        <a:t>250k Validator nodes</a:t>
                      </a:r>
                      <a:br>
                        <a:rPr lang="en-US" sz="1200" b="0" i="0" dirty="0">
                          <a:latin typeface="Gotham HTF Book" pitchFamily="2" charset="77"/>
                          <a:cs typeface="Arial" pitchFamily="34" charset="0"/>
                        </a:rPr>
                      </a:br>
                      <a:r>
                        <a:rPr lang="en-US" sz="1200" b="0" i="0" dirty="0">
                          <a:latin typeface="Gotham HTF Book" pitchFamily="2" charset="77"/>
                          <a:cs typeface="Arial" pitchFamily="34" charset="0"/>
                        </a:rPr>
                        <a:t>70% pre-mine then ASIC/GPU-mined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Gotham HTF Book" pitchFamily="2" charset="77"/>
                          <a:cs typeface="Arial" panose="020B0604020202020204" pitchFamily="34" charset="0"/>
                        </a:rPr>
                        <a:t>→ billions full nodes. No pre-mine, open mining, CPU, GPU, mobile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182622"/>
                  </a:ext>
                </a:extLst>
              </a:tr>
              <a:tr h="449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9E60"/>
                          </a:solidFill>
                          <a:latin typeface="Gotham HTF Black" pitchFamily="2" charset="77"/>
                          <a:cs typeface="Arial" pitchFamily="34" charset="0"/>
                        </a:rPr>
                        <a:t>BARRIERS TO ENTRY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Gotham HTF Book" pitchFamily="2" charset="77"/>
                          <a:cs typeface="Arial" pitchFamily="34" charset="0"/>
                        </a:rPr>
                        <a:t>~$100k (16 ETH + hardware + labor)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Gotham HTF Book" pitchFamily="2" charset="77"/>
                          <a:cs typeface="Arial" pitchFamily="34" charset="0"/>
                        </a:rPr>
                        <a:t>&lt;$100 full node on low-end</a:t>
                      </a:r>
                      <a:br>
                        <a:rPr lang="en-US" sz="1200" b="0" i="0" dirty="0">
                          <a:latin typeface="Gotham HTF Book" pitchFamily="2" charset="77"/>
                          <a:cs typeface="Arial" pitchFamily="34" charset="0"/>
                        </a:rPr>
                      </a:br>
                      <a:r>
                        <a:rPr lang="en-US" sz="1200" b="0" i="0" dirty="0">
                          <a:latin typeface="Gotham HTF Book" pitchFamily="2" charset="77"/>
                          <a:cs typeface="Arial" pitchFamily="34" charset="0"/>
                        </a:rPr>
                        <a:t>mobile device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199617"/>
                  </a:ext>
                </a:extLst>
              </a:tr>
              <a:tr h="5089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9E60"/>
                          </a:solidFill>
                          <a:latin typeface="Gotham HTF Black" pitchFamily="2" charset="77"/>
                          <a:cs typeface="Arial" pitchFamily="34" charset="0"/>
                        </a:rPr>
                        <a:t>COMPLEXITY &amp;</a:t>
                      </a:r>
                      <a:br>
                        <a:rPr lang="en-US" sz="1400" b="1" dirty="0">
                          <a:solidFill>
                            <a:srgbClr val="C89E60"/>
                          </a:solidFill>
                          <a:latin typeface="Gotham HTF Black" pitchFamily="2" charset="77"/>
                          <a:cs typeface="Arial" pitchFamily="34" charset="0"/>
                        </a:rPr>
                      </a:br>
                      <a:r>
                        <a:rPr lang="en-US" sz="1400" b="1" dirty="0">
                          <a:solidFill>
                            <a:srgbClr val="C89E60"/>
                          </a:solidFill>
                          <a:latin typeface="Gotham HTF Black" pitchFamily="2" charset="77"/>
                          <a:cs typeface="Arial" pitchFamily="34" charset="0"/>
                        </a:rPr>
                        <a:t>FRAGEMNTATION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>
                          <a:latin typeface="Gotham HTF Book" pitchFamily="2" charset="77"/>
                          <a:cs typeface="Arial" pitchFamily="34" charset="0"/>
                        </a:rPr>
                        <a:t>Sharding</a:t>
                      </a:r>
                      <a:r>
                        <a:rPr lang="en-US" sz="1200" b="0" i="0" dirty="0">
                          <a:latin typeface="Gotham HTF Book" pitchFamily="2" charset="77"/>
                          <a:cs typeface="Arial" pitchFamily="34" charset="0"/>
                        </a:rPr>
                        <a:t>; introduces challenges</a:t>
                      </a:r>
                      <a:br>
                        <a:rPr lang="en-US" sz="1200" b="0" i="0" dirty="0">
                          <a:latin typeface="Gotham HTF Book" pitchFamily="2" charset="77"/>
                          <a:cs typeface="Arial" pitchFamily="34" charset="0"/>
                        </a:rPr>
                      </a:br>
                      <a:r>
                        <a:rPr lang="en-US" sz="1200" b="0" i="0" dirty="0">
                          <a:latin typeface="Gotham HTF Book" pitchFamily="2" charset="77"/>
                          <a:cs typeface="Arial" pitchFamily="34" charset="0"/>
                        </a:rPr>
                        <a:t>to scaling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Gotham HTF Book" pitchFamily="2" charset="77"/>
                          <a:cs typeface="Arial" pitchFamily="34" charset="0"/>
                        </a:rPr>
                        <a:t>Unified, cohesive, seamless design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079460"/>
                  </a:ext>
                </a:extLst>
              </a:tr>
              <a:tr h="449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9E60"/>
                          </a:solidFill>
                          <a:latin typeface="Gotham HTF Black" pitchFamily="2" charset="77"/>
                          <a:cs typeface="Arial" pitchFamily="34" charset="0"/>
                        </a:rPr>
                        <a:t>GAS COST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Gotham HTF Book" pitchFamily="2" charset="77"/>
                          <a:cs typeface="Arial" pitchFamily="34" charset="0"/>
                        </a:rPr>
                        <a:t>Market – driven; variable, tied</a:t>
                      </a:r>
                      <a:br>
                        <a:rPr lang="en-US" sz="1200" b="0" i="0" dirty="0">
                          <a:latin typeface="Gotham HTF Book" pitchFamily="2" charset="77"/>
                          <a:cs typeface="Arial" pitchFamily="34" charset="0"/>
                        </a:rPr>
                      </a:br>
                      <a:r>
                        <a:rPr lang="en-US" sz="1200" b="0" i="0" dirty="0">
                          <a:latin typeface="Gotham HTF Book" pitchFamily="2" charset="77"/>
                          <a:cs typeface="Arial" pitchFamily="34" charset="0"/>
                        </a:rPr>
                        <a:t>to price of ETH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Gotham HTF Book" pitchFamily="2" charset="77"/>
                          <a:cs typeface="Arial" pitchFamily="34" charset="0"/>
                        </a:rPr>
                        <a:t>ZERO gas fees + transactions are free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28364"/>
                  </a:ext>
                </a:extLst>
              </a:tr>
              <a:tr h="439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9E60"/>
                          </a:solidFill>
                          <a:latin typeface="Gotham HTF Black" pitchFamily="2" charset="77"/>
                          <a:cs typeface="Arial" pitchFamily="34" charset="0"/>
                        </a:rPr>
                        <a:t>GPU MINEABLE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Gotham HTF Book" pitchFamily="2" charset="77"/>
                          <a:cs typeface="Arial" pitchFamily="34" charset="0"/>
                        </a:rPr>
                        <a:t>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Gotham HTF Book" pitchFamily="2" charset="77"/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500298"/>
                  </a:ext>
                </a:extLst>
              </a:tr>
              <a:tr h="449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9E60"/>
                          </a:solidFill>
                          <a:latin typeface="Gotham HTF Black" pitchFamily="2" charset="77"/>
                          <a:cs typeface="Arial" pitchFamily="34" charset="0"/>
                        </a:rPr>
                        <a:t>MONETARY POLICY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Gotham HTF Book" pitchFamily="2" charset="77"/>
                          <a:cs typeface="Arial" pitchFamily="34" charset="0"/>
                        </a:rPr>
                        <a:t>Subject to change. Difficulty Bomb.</a:t>
                      </a:r>
                      <a:br>
                        <a:rPr lang="en-US" sz="1200" b="0" i="0" dirty="0">
                          <a:latin typeface="Gotham HTF Book" pitchFamily="2" charset="77"/>
                          <a:cs typeface="Arial" pitchFamily="34" charset="0"/>
                        </a:rPr>
                      </a:br>
                      <a:r>
                        <a:rPr lang="en-US" sz="1200" b="0" i="0" dirty="0">
                          <a:latin typeface="Gotham HTF Book" pitchFamily="2" charset="77"/>
                          <a:cs typeface="Arial" pitchFamily="34" charset="0"/>
                        </a:rPr>
                        <a:t>Ice Age. EIP-1559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Gotham HTF Book" pitchFamily="2" charset="77"/>
                        </a:rPr>
                        <a:t>Immutable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034919"/>
                  </a:ext>
                </a:extLst>
              </a:tr>
              <a:tr h="439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9E60"/>
                          </a:solidFill>
                          <a:latin typeface="Gotham HTF Black" pitchFamily="2" charset="77"/>
                          <a:cs typeface="Arial" pitchFamily="34" charset="0"/>
                        </a:rPr>
                        <a:t>SUPPLY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Gotham HTF Book" pitchFamily="2" charset="77"/>
                          <a:cs typeface="Arial" pitchFamily="34" charset="0"/>
                        </a:rPr>
                        <a:t>Supply uncapped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Gotham HTF Book" pitchFamily="2" charset="77"/>
                        </a:rPr>
                        <a:t>Supply cap 252MM. Disinflation then deflationary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1795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A2F3FE85-3FC4-4A44-9D06-AB059518FC62}"/>
              </a:ext>
            </a:extLst>
          </p:cNvPr>
          <p:cNvGrpSpPr/>
          <p:nvPr/>
        </p:nvGrpSpPr>
        <p:grpSpPr>
          <a:xfrm>
            <a:off x="2918328" y="1169647"/>
            <a:ext cx="3145769" cy="850233"/>
            <a:chOff x="2953053" y="1421381"/>
            <a:chExt cx="3145769" cy="507739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BBEB57-EF8A-4905-8C9D-223C18F4047F}"/>
                </a:ext>
              </a:extLst>
            </p:cNvPr>
            <p:cNvCxnSpPr/>
            <p:nvPr/>
          </p:nvCxnSpPr>
          <p:spPr>
            <a:xfrm>
              <a:off x="2953053" y="1421381"/>
              <a:ext cx="0" cy="5077390"/>
            </a:xfrm>
            <a:prstGeom prst="line">
              <a:avLst/>
            </a:prstGeom>
            <a:ln w="25400" cap="rnd">
              <a:solidFill>
                <a:srgbClr val="C89E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961C84-4456-453F-9E3C-9682B97E7C17}"/>
                </a:ext>
              </a:extLst>
            </p:cNvPr>
            <p:cNvCxnSpPr/>
            <p:nvPr/>
          </p:nvCxnSpPr>
          <p:spPr>
            <a:xfrm>
              <a:off x="6098822" y="1421381"/>
              <a:ext cx="0" cy="5077390"/>
            </a:xfrm>
            <a:prstGeom prst="line">
              <a:avLst/>
            </a:prstGeom>
            <a:ln w="25400" cap="rnd">
              <a:solidFill>
                <a:srgbClr val="C89E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18AEA33-E117-4CDD-A1AF-0CBCBB53A664}"/>
              </a:ext>
            </a:extLst>
          </p:cNvPr>
          <p:cNvSpPr/>
          <p:nvPr/>
        </p:nvSpPr>
        <p:spPr>
          <a:xfrm>
            <a:off x="0" y="1316"/>
            <a:ext cx="9906000" cy="913525"/>
          </a:xfrm>
          <a:prstGeom prst="rect">
            <a:avLst/>
          </a:prstGeom>
          <a:solidFill>
            <a:srgbClr val="28282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8A8B8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ACC42-2C43-474B-9862-0637F29F68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160" y="288716"/>
            <a:ext cx="2092284" cy="34912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147BDB0-82BD-4A0E-B035-D6E0961B6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1717" y="1019373"/>
            <a:ext cx="1432546" cy="98272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F8E69B5-7E63-4998-8C6C-0BAB7CBC4CAE}"/>
              </a:ext>
            </a:extLst>
          </p:cNvPr>
          <p:cNvGrpSpPr/>
          <p:nvPr/>
        </p:nvGrpSpPr>
        <p:grpSpPr>
          <a:xfrm>
            <a:off x="2918328" y="2289954"/>
            <a:ext cx="3145769" cy="4122415"/>
            <a:chOff x="2953053" y="1421381"/>
            <a:chExt cx="3145769" cy="507739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F17F600-26DD-4E6C-AA08-7761133B10F1}"/>
                </a:ext>
              </a:extLst>
            </p:cNvPr>
            <p:cNvCxnSpPr/>
            <p:nvPr/>
          </p:nvCxnSpPr>
          <p:spPr>
            <a:xfrm>
              <a:off x="2953053" y="1421381"/>
              <a:ext cx="0" cy="5077390"/>
            </a:xfrm>
            <a:prstGeom prst="line">
              <a:avLst/>
            </a:prstGeom>
            <a:ln w="25400" cap="rnd">
              <a:solidFill>
                <a:schemeClr val="tx1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F2DA826-53D4-4610-AB55-28D14F5FC30F}"/>
                </a:ext>
              </a:extLst>
            </p:cNvPr>
            <p:cNvCxnSpPr/>
            <p:nvPr/>
          </p:nvCxnSpPr>
          <p:spPr>
            <a:xfrm>
              <a:off x="6098822" y="1421381"/>
              <a:ext cx="0" cy="5077390"/>
            </a:xfrm>
            <a:prstGeom prst="line">
              <a:avLst/>
            </a:prstGeom>
            <a:ln w="25400" cap="rnd">
              <a:solidFill>
                <a:schemeClr val="tx1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2DFC0E6-11EA-4988-828B-B4CA12A967C8}"/>
              </a:ext>
            </a:extLst>
          </p:cNvPr>
          <p:cNvSpPr txBox="1"/>
          <p:nvPr/>
        </p:nvSpPr>
        <p:spPr>
          <a:xfrm>
            <a:off x="724423" y="1313896"/>
            <a:ext cx="1984053" cy="665372"/>
          </a:xfrm>
          <a:prstGeom prst="rect">
            <a:avLst/>
          </a:prstGeom>
          <a:noFill/>
        </p:spPr>
        <p:txBody>
          <a:bodyPr wrap="square" l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282827"/>
                </a:solidFill>
                <a:latin typeface="Gotham HTF Black" pitchFamily="2" charset="77"/>
              </a:rPr>
              <a:t>Smart Contract Platforms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66CDDD-599B-4992-8A4E-51793F26B248}"/>
              </a:ext>
            </a:extLst>
          </p:cNvPr>
          <p:cNvSpPr txBox="1"/>
          <p:nvPr/>
        </p:nvSpPr>
        <p:spPr>
          <a:xfrm>
            <a:off x="5877594" y="1335419"/>
            <a:ext cx="619460" cy="379661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800" dirty="0">
                <a:latin typeface="Gotham HTF Black" pitchFamily="2" charset="77"/>
              </a:rPr>
              <a:t>vs.</a:t>
            </a:r>
            <a:endParaRPr lang="en-US" sz="3600" spc="300" dirty="0">
              <a:latin typeface="Gotham HTF Black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9F990-BFDA-B348-BA8A-71ABC408A75A}"/>
              </a:ext>
            </a:extLst>
          </p:cNvPr>
          <p:cNvSpPr txBox="1"/>
          <p:nvPr/>
        </p:nvSpPr>
        <p:spPr>
          <a:xfrm>
            <a:off x="4621018" y="949118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otham HTF Book" pitchFamily="2" charset="77"/>
              </a:rPr>
              <a:t>2.0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A6A767-A68F-204D-9F6A-8F5961A08807}"/>
              </a:ext>
            </a:extLst>
          </p:cNvPr>
          <p:cNvSpPr txBox="1"/>
          <p:nvPr/>
        </p:nvSpPr>
        <p:spPr>
          <a:xfrm>
            <a:off x="631825" y="6615990"/>
            <a:ext cx="495396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latin typeface="Gotham HTF Book" pitchFamily="2" charset="77"/>
              </a:rPr>
              <a:t>EC211015 – EON vs ETH one pager | 24</a:t>
            </a:r>
            <a:r>
              <a:rPr lang="en-US" sz="700" baseline="30000" dirty="0">
                <a:latin typeface="Gotham HTF Book" pitchFamily="2" charset="77"/>
              </a:rPr>
              <a:t>th</a:t>
            </a:r>
            <a:r>
              <a:rPr lang="en-US" sz="700" dirty="0">
                <a:latin typeface="Gotham HTF Book" pitchFamily="2" charset="77"/>
              </a:rPr>
              <a:t> Nov 2021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54CC82-8CED-E546-B730-65A10F28080E}"/>
              </a:ext>
            </a:extLst>
          </p:cNvPr>
          <p:cNvSpPr txBox="1"/>
          <p:nvPr/>
        </p:nvSpPr>
        <p:spPr>
          <a:xfrm>
            <a:off x="7139158" y="6406192"/>
            <a:ext cx="233291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Gotham HTF Book" pitchFamily="2" charset="77"/>
              </a:rPr>
              <a:t>Nakamoto-Freeman Emissions</a:t>
            </a:r>
          </a:p>
        </p:txBody>
      </p:sp>
    </p:spTree>
    <p:extLst>
      <p:ext uri="{BB962C8B-B14F-4D97-AF65-F5344CB8AC3E}">
        <p14:creationId xmlns:p14="http://schemas.microsoft.com/office/powerpoint/2010/main" val="633056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151</Words>
  <Application>Microsoft Macintosh PowerPoint</Application>
  <PresentationFormat>A4 Paper (210x297 mm)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Gotham HTF Black</vt:lpstr>
      <vt:lpstr>Gotham HTF Book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Diane Hipkins</dc:creator>
  <cp:lastModifiedBy>Spencer Lambert</cp:lastModifiedBy>
  <cp:revision>8</cp:revision>
  <dcterms:created xsi:type="dcterms:W3CDTF">2021-11-12T13:35:59Z</dcterms:created>
  <dcterms:modified xsi:type="dcterms:W3CDTF">2021-11-24T17:33:43Z</dcterms:modified>
</cp:coreProperties>
</file>