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84" r:id="rId1"/>
  </p:sldMasterIdLst>
  <p:sldIdLst>
    <p:sldId id="260" r:id="rId2"/>
  </p:sldIdLst>
  <p:sldSz cx="6858000" cy="9144000" type="letter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Gotham HTF Black" charset="0"/>
      <p:bold r:id="rId7"/>
    </p:embeddedFont>
    <p:embeddedFont>
      <p:font typeface="Gotham HTF" charset="0"/>
      <p:regular r:id="rId8"/>
      <p:bold r:id="rId9"/>
    </p:embeddedFont>
    <p:embeddedFont>
      <p:font typeface="Gotham HTF Book" charset="0"/>
      <p:regular r:id="rId1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46" userDrawn="1">
          <p15:clr>
            <a:srgbClr val="A4A3A4"/>
          </p15:clr>
        </p15:guide>
        <p15:guide id="2" pos="26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  <a:srgbClr val="EA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0"/>
    <p:restoredTop sz="95170"/>
  </p:normalViewPr>
  <p:slideViewPr>
    <p:cSldViewPr snapToGrid="0" snapToObjects="1" showGuides="1">
      <p:cViewPr varScale="1">
        <p:scale>
          <a:sx n="55" d="100"/>
          <a:sy n="55" d="100"/>
        </p:scale>
        <p:origin x="2592" y="90"/>
      </p:cViewPr>
      <p:guideLst>
        <p:guide orient="horz" pos="1746"/>
        <p:guide pos="261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presProps" Target="presProps.xml"/><Relationship Id="rId5" Type="http://schemas.openxmlformats.org/officeDocument/2006/relationships/font" Target="fonts/font3.fntdata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8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5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8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7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08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8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0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4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5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89450-6D6C-274A-95DB-474DD4720C8A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60360-B404-C844-8651-31E0380F92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39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Gotham HTF Book" pitchFamily="2" charset="77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4" userDrawn="1">
          <p15:clr>
            <a:srgbClr val="F26B43"/>
          </p15:clr>
        </p15:guide>
        <p15:guide id="2" pos="3906" userDrawn="1">
          <p15:clr>
            <a:srgbClr val="F26B43"/>
          </p15:clr>
        </p15:guide>
        <p15:guide id="3" orient="horz" pos="204" userDrawn="1">
          <p15:clr>
            <a:srgbClr val="F26B43"/>
          </p15:clr>
        </p15:guide>
        <p15:guide id="4" orient="horz" pos="55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7CB38239-C048-AA4F-AFF3-A95ED9B7A8D2}"/>
              </a:ext>
            </a:extLst>
          </p:cNvPr>
          <p:cNvSpPr/>
          <p:nvPr/>
        </p:nvSpPr>
        <p:spPr>
          <a:xfrm>
            <a:off x="17545" y="4189291"/>
            <a:ext cx="6840455" cy="31691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41CDF3BE-6417-9D47-85FA-BE9FA001FE91}"/>
              </a:ext>
            </a:extLst>
          </p:cNvPr>
          <p:cNvGrpSpPr/>
          <p:nvPr/>
        </p:nvGrpSpPr>
        <p:grpSpPr>
          <a:xfrm>
            <a:off x="-7347" y="6790959"/>
            <a:ext cx="1412613" cy="574079"/>
            <a:chOff x="-7348" y="3107446"/>
            <a:chExt cx="6872691" cy="25865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4E14153-CA44-1746-A206-383ACDDF1D6A}"/>
                </a:ext>
              </a:extLst>
            </p:cNvPr>
            <p:cNvSpPr/>
            <p:nvPr/>
          </p:nvSpPr>
          <p:spPr>
            <a:xfrm>
              <a:off x="-7348" y="3107446"/>
              <a:ext cx="6872691" cy="2586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>
                <a:latin typeface="Gotham HTF" pitchFamily="2" charset="77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7637C122-FB0F-D947-81EC-B88B3BE0B817}"/>
                </a:ext>
              </a:extLst>
            </p:cNvPr>
            <p:cNvSpPr txBox="1"/>
            <p:nvPr/>
          </p:nvSpPr>
          <p:spPr>
            <a:xfrm>
              <a:off x="28402" y="3144719"/>
              <a:ext cx="6836941" cy="126214"/>
            </a:xfrm>
            <a:prstGeom prst="rect">
              <a:avLst/>
            </a:prstGeom>
            <a:grpFill/>
          </p:spPr>
          <p:txBody>
            <a:bodyPr wrap="square" lIns="0" rIns="0" rtlCol="0">
              <a:noAutofit/>
            </a:bodyPr>
            <a:lstStyle/>
            <a:p>
              <a:pPr algn="ctr"/>
              <a:r>
                <a:rPr lang="en-US" sz="1050" b="1" dirty="0" smtClean="0">
                  <a:solidFill>
                    <a:schemeClr val="tx2"/>
                  </a:solidFill>
                  <a:latin typeface="Gotham HTF" pitchFamily="2" charset="77"/>
                </a:rPr>
                <a:t>IMPLEMENTAZIONE MIMBLEWIMBLE</a:t>
              </a:r>
              <a:endParaRPr lang="en-US" sz="1050" b="1" dirty="0">
                <a:solidFill>
                  <a:schemeClr val="tx2"/>
                </a:solidFill>
                <a:latin typeface="Gotham HTF" pitchFamily="2" charset="77"/>
              </a:endParaRPr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336584C0-561E-594A-8056-4E1FBDE8F179}"/>
              </a:ext>
            </a:extLst>
          </p:cNvPr>
          <p:cNvSpPr txBox="1"/>
          <p:nvPr/>
        </p:nvSpPr>
        <p:spPr>
          <a:xfrm>
            <a:off x="1404455" y="2794097"/>
            <a:ext cx="2782984" cy="1401560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 b="1">
                <a:solidFill>
                  <a:schemeClr val="tx2"/>
                </a:solidFill>
                <a:latin typeface="Gotham HTF" pitchFamily="2" charset="77"/>
              </a:defRPr>
            </a:lvl1pPr>
          </a:lstStyle>
          <a:p>
            <a:endParaRPr lang="en-US" b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DAEE42-D781-44DE-9B95-5E515619DC75}"/>
              </a:ext>
            </a:extLst>
          </p:cNvPr>
          <p:cNvSpPr/>
          <p:nvPr/>
        </p:nvSpPr>
        <p:spPr>
          <a:xfrm>
            <a:off x="1401049" y="2791716"/>
            <a:ext cx="2749808" cy="1402526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6E75BD85-29A6-B94F-9A16-83BD020B7823}"/>
              </a:ext>
            </a:extLst>
          </p:cNvPr>
          <p:cNvSpPr txBox="1"/>
          <p:nvPr/>
        </p:nvSpPr>
        <p:spPr>
          <a:xfrm>
            <a:off x="4153121" y="7316031"/>
            <a:ext cx="2711722" cy="324229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5D679A8-7068-8F48-AF62-6B63FAB2286A}"/>
              </a:ext>
            </a:extLst>
          </p:cNvPr>
          <p:cNvSpPr txBox="1"/>
          <p:nvPr/>
        </p:nvSpPr>
        <p:spPr>
          <a:xfrm>
            <a:off x="-15068" y="7358724"/>
            <a:ext cx="1427538" cy="2804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5F71E9DE-3949-C642-B38A-33E0B640E6FF}"/>
              </a:ext>
            </a:extLst>
          </p:cNvPr>
          <p:cNvSpPr txBox="1"/>
          <p:nvPr/>
        </p:nvSpPr>
        <p:spPr>
          <a:xfrm>
            <a:off x="1398981" y="7972330"/>
            <a:ext cx="2750744" cy="33049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F5C0218-501B-914F-9CFF-C4DFFC0713FD}"/>
              </a:ext>
            </a:extLst>
          </p:cNvPr>
          <p:cNvSpPr txBox="1"/>
          <p:nvPr/>
        </p:nvSpPr>
        <p:spPr>
          <a:xfrm>
            <a:off x="4149725" y="5415126"/>
            <a:ext cx="2713445" cy="873294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endParaRPr lang="en-US" b="1" dirty="0">
              <a:latin typeface="Gotham HTF" pitchFamily="2" charset="77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83349B1-9002-374B-BDCA-7818358FEE1C}"/>
              </a:ext>
            </a:extLst>
          </p:cNvPr>
          <p:cNvSpPr txBox="1"/>
          <p:nvPr/>
        </p:nvSpPr>
        <p:spPr>
          <a:xfrm>
            <a:off x="4153120" y="8627303"/>
            <a:ext cx="2711722" cy="330492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90810BC-529C-5C47-A1EB-5DA64DEC5EFC}"/>
              </a:ext>
            </a:extLst>
          </p:cNvPr>
          <p:cNvSpPr txBox="1"/>
          <p:nvPr/>
        </p:nvSpPr>
        <p:spPr>
          <a:xfrm>
            <a:off x="4153121" y="7974693"/>
            <a:ext cx="2711722" cy="330492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E5ECCE0-757D-9E44-B126-335EC966B32C}"/>
              </a:ext>
            </a:extLst>
          </p:cNvPr>
          <p:cNvSpPr txBox="1"/>
          <p:nvPr/>
        </p:nvSpPr>
        <p:spPr>
          <a:xfrm>
            <a:off x="-6610" y="2771776"/>
            <a:ext cx="1411876" cy="1415064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90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sz="1050" b="1" dirty="0">
                <a:latin typeface="Gotham HTF" pitchFamily="2" charset="77"/>
              </a:rPr>
              <a:t>MARKET CAP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7331F27-ADFE-5F43-857C-32CF6345FDC7}"/>
              </a:ext>
            </a:extLst>
          </p:cNvPr>
          <p:cNvSpPr txBox="1"/>
          <p:nvPr/>
        </p:nvSpPr>
        <p:spPr>
          <a:xfrm>
            <a:off x="4153121" y="8302016"/>
            <a:ext cx="2699714" cy="330492"/>
          </a:xfrm>
          <a:prstGeom prst="rect">
            <a:avLst/>
          </a:prstGeom>
          <a:solidFill>
            <a:schemeClr val="bg2"/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0880F11C-EB06-2F47-AB6C-A8DF5C8476B7}"/>
              </a:ext>
            </a:extLst>
          </p:cNvPr>
          <p:cNvSpPr txBox="1"/>
          <p:nvPr/>
        </p:nvSpPr>
        <p:spPr>
          <a:xfrm>
            <a:off x="4153121" y="7640513"/>
            <a:ext cx="2710050" cy="336216"/>
          </a:xfrm>
          <a:prstGeom prst="rect">
            <a:avLst/>
          </a:prstGeom>
          <a:solidFill>
            <a:schemeClr val="bg2"/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4F5D802-9064-134C-97DF-383F53703EFA}"/>
              </a:ext>
            </a:extLst>
          </p:cNvPr>
          <p:cNvSpPr txBox="1"/>
          <p:nvPr/>
        </p:nvSpPr>
        <p:spPr>
          <a:xfrm>
            <a:off x="1398981" y="8302016"/>
            <a:ext cx="2750744" cy="330492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0545B27-B371-8843-85F4-67BE80BB406B}"/>
              </a:ext>
            </a:extLst>
          </p:cNvPr>
          <p:cNvSpPr txBox="1"/>
          <p:nvPr/>
        </p:nvSpPr>
        <p:spPr>
          <a:xfrm>
            <a:off x="1398981" y="7640513"/>
            <a:ext cx="2750744" cy="330492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305" name="Oval 304">
            <a:extLst>
              <a:ext uri="{FF2B5EF4-FFF2-40B4-BE49-F238E27FC236}">
                <a16:creationId xmlns:a16="http://schemas.microsoft.com/office/drawing/2014/main" id="{FE06D1BA-5FC5-CE43-A78D-04F6E0E93178}"/>
              </a:ext>
            </a:extLst>
          </p:cNvPr>
          <p:cNvSpPr/>
          <p:nvPr/>
        </p:nvSpPr>
        <p:spPr>
          <a:xfrm>
            <a:off x="2055327" y="5237431"/>
            <a:ext cx="1412612" cy="1412612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FEF482-B4B8-934B-B2EE-4709066F5780}"/>
              </a:ext>
            </a:extLst>
          </p:cNvPr>
          <p:cNvSpPr/>
          <p:nvPr/>
        </p:nvSpPr>
        <p:spPr>
          <a:xfrm>
            <a:off x="0" y="-28554"/>
            <a:ext cx="6858000" cy="939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5CB4DB-B270-734E-873D-9C0EA0D37646}"/>
              </a:ext>
            </a:extLst>
          </p:cNvPr>
          <p:cNvSpPr txBox="1"/>
          <p:nvPr/>
        </p:nvSpPr>
        <p:spPr>
          <a:xfrm>
            <a:off x="1796362" y="-5914"/>
            <a:ext cx="4546414" cy="528879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algn="ctr"/>
            <a:r>
              <a:rPr lang="en-US" sz="4000">
                <a:gradFill flip="none" rotWithShape="1">
                  <a:gsLst>
                    <a:gs pos="0">
                      <a:schemeClr val="bg2">
                        <a:lumMod val="50000"/>
                      </a:schemeClr>
                    </a:gs>
                    <a:gs pos="63000">
                      <a:srgbClr val="D0D1D0"/>
                    </a:gs>
                    <a:gs pos="52000">
                      <a:schemeClr val="bg2">
                        <a:lumMod val="95000"/>
                      </a:schemeClr>
                    </a:gs>
                    <a:gs pos="39000">
                      <a:schemeClr val="tx1">
                        <a:lumMod val="40000"/>
                        <a:lumOff val="60000"/>
                      </a:schemeClr>
                    </a:gs>
                    <a:gs pos="100000">
                      <a:schemeClr val="tx1">
                        <a:lumMod val="40000"/>
                        <a:lumOff val="60000"/>
                      </a:schemeClr>
                    </a:gs>
                  </a:gsLst>
                  <a:lin ang="15000000" scaled="0"/>
                  <a:tileRect/>
                </a:gradFill>
                <a:latin typeface="Gotham HTF Black" pitchFamily="2" charset="77"/>
              </a:rPr>
              <a:t>CRYPTO SILVER</a:t>
            </a:r>
            <a:endParaRPr lang="en-US" sz="4000" dirty="0">
              <a:gradFill flip="none" rotWithShape="1">
                <a:gsLst>
                  <a:gs pos="0">
                    <a:schemeClr val="bg2">
                      <a:lumMod val="50000"/>
                    </a:schemeClr>
                  </a:gs>
                  <a:gs pos="63000">
                    <a:srgbClr val="D0D1D0"/>
                  </a:gs>
                  <a:gs pos="52000">
                    <a:schemeClr val="bg2">
                      <a:lumMod val="95000"/>
                    </a:schemeClr>
                  </a:gs>
                  <a:gs pos="39000">
                    <a:schemeClr val="tx1">
                      <a:lumMod val="40000"/>
                      <a:lumOff val="60000"/>
                    </a:schemeClr>
                  </a:gs>
                  <a:gs pos="100000">
                    <a:schemeClr val="tx1">
                      <a:lumMod val="40000"/>
                      <a:lumOff val="60000"/>
                    </a:schemeClr>
                  </a:gs>
                </a:gsLst>
                <a:lin ang="15000000" scaled="0"/>
                <a:tileRect/>
              </a:gradFill>
              <a:latin typeface="Gotham HTF Black" pitchFamily="2" charset="77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A28A327-8ABF-8C42-81C9-50C4C0A307CC}"/>
              </a:ext>
            </a:extLst>
          </p:cNvPr>
          <p:cNvSpPr/>
          <p:nvPr/>
        </p:nvSpPr>
        <p:spPr>
          <a:xfrm>
            <a:off x="1403092" y="911603"/>
            <a:ext cx="2754115" cy="80912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8858569-E5B1-F14E-ADE8-CE5AF52D6867}"/>
              </a:ext>
            </a:extLst>
          </p:cNvPr>
          <p:cNvSpPr/>
          <p:nvPr/>
        </p:nvSpPr>
        <p:spPr>
          <a:xfrm>
            <a:off x="4149224" y="911815"/>
            <a:ext cx="2708133" cy="8089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2C17CBAF-D139-A348-AEB8-170C0FA998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926699" y="1076422"/>
            <a:ext cx="1169154" cy="466857"/>
          </a:xfrm>
          <a:prstGeom prst="rect">
            <a:avLst/>
          </a:prstGeom>
        </p:spPr>
      </p:pic>
      <p:sp>
        <p:nvSpPr>
          <p:cNvPr id="294" name="Rectangle 293">
            <a:extLst>
              <a:ext uri="{FF2B5EF4-FFF2-40B4-BE49-F238E27FC236}">
                <a16:creationId xmlns:a16="http://schemas.microsoft.com/office/drawing/2014/main" id="{614FBEBF-82B2-664B-A357-20CD384A1173}"/>
              </a:ext>
            </a:extLst>
          </p:cNvPr>
          <p:cNvSpPr/>
          <p:nvPr/>
        </p:nvSpPr>
        <p:spPr>
          <a:xfrm>
            <a:off x="-1" y="8972182"/>
            <a:ext cx="6864843" cy="206246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88F43554-37F8-4240-B307-C2AAFB4C82CE}"/>
              </a:ext>
            </a:extLst>
          </p:cNvPr>
          <p:cNvSpPr/>
          <p:nvPr/>
        </p:nvSpPr>
        <p:spPr>
          <a:xfrm>
            <a:off x="4153121" y="8972182"/>
            <a:ext cx="2719569" cy="20624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8FA719F2-D32F-7A42-A051-96F7C220E52F}"/>
              </a:ext>
            </a:extLst>
          </p:cNvPr>
          <p:cNvSpPr txBox="1"/>
          <p:nvPr/>
        </p:nvSpPr>
        <p:spPr>
          <a:xfrm>
            <a:off x="1733854" y="537349"/>
            <a:ext cx="4671430" cy="315340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Gotham HTF Book" pitchFamily="2" charset="77"/>
              </a:rPr>
              <a:t>LA CORSA PER ESSERE UNO STRUMENTO DI SCAMBIO</a:t>
            </a:r>
            <a:endParaRPr lang="en-US" sz="1200" dirty="0">
              <a:solidFill>
                <a:schemeClr val="bg1"/>
              </a:solidFill>
              <a:latin typeface="Gotham HTF Book" pitchFamily="2" charset="77"/>
            </a:endParaRP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E58C8043-51C4-C546-8E86-B6C1B64700E2}"/>
              </a:ext>
            </a:extLst>
          </p:cNvPr>
          <p:cNvSpPr txBox="1"/>
          <p:nvPr/>
        </p:nvSpPr>
        <p:spPr>
          <a:xfrm>
            <a:off x="4149224" y="4733019"/>
            <a:ext cx="2691231" cy="676144"/>
          </a:xfrm>
          <a:prstGeom prst="rect">
            <a:avLst/>
          </a:prstGeom>
          <a:solidFill>
            <a:schemeClr val="bg2"/>
          </a:solidFill>
        </p:spPr>
        <p:txBody>
          <a:bodyPr wrap="square" lIns="0" tIns="3600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pPr>
              <a:lnSpc>
                <a:spcPct val="85000"/>
              </a:lnSpc>
            </a:pPr>
            <a:r>
              <a:rPr lang="en-US" sz="1200" dirty="0">
                <a:latin typeface="Gotham HTF" pitchFamily="2" charset="77"/>
              </a:rPr>
              <a:t>$.00025</a:t>
            </a:r>
          </a:p>
          <a:p>
            <a:pPr>
              <a:lnSpc>
                <a:spcPct val="85000"/>
              </a:lnSpc>
            </a:pPr>
            <a:r>
              <a:rPr lang="en-US" sz="1400" b="1" dirty="0">
                <a:solidFill>
                  <a:schemeClr val="bg1"/>
                </a:solidFill>
                <a:latin typeface="Gotham HTF" pitchFamily="2" charset="77"/>
              </a:rPr>
              <a:t>40 </a:t>
            </a:r>
            <a:r>
              <a:rPr lang="en-US" sz="1400" b="1" dirty="0" smtClean="0">
                <a:solidFill>
                  <a:schemeClr val="bg1"/>
                </a:solidFill>
                <a:latin typeface="Gotham HTF" pitchFamily="2" charset="77"/>
              </a:rPr>
              <a:t>transazioni</a:t>
            </a:r>
            <a:endParaRPr lang="en-US" sz="1400" b="1" dirty="0">
              <a:solidFill>
                <a:schemeClr val="bg1"/>
              </a:solidFill>
              <a:latin typeface="Gotham HTF" pitchFamily="2" charset="77"/>
            </a:endParaRPr>
          </a:p>
          <a:p>
            <a:pPr>
              <a:lnSpc>
                <a:spcPct val="85000"/>
              </a:lnSpc>
            </a:pPr>
            <a:r>
              <a:rPr lang="en-US" dirty="0" smtClean="0"/>
              <a:t>per </a:t>
            </a:r>
            <a:r>
              <a:rPr lang="en-US" dirty="0"/>
              <a:t>1 </a:t>
            </a:r>
            <a:r>
              <a:rPr lang="en-US" dirty="0" smtClean="0"/>
              <a:t>cent</a:t>
            </a:r>
            <a:endParaRPr lang="en-US" dirty="0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544C5486-CF5E-1749-B71D-FCABD31F3B06}"/>
              </a:ext>
            </a:extLst>
          </p:cNvPr>
          <p:cNvSpPr txBox="1"/>
          <p:nvPr/>
        </p:nvSpPr>
        <p:spPr>
          <a:xfrm>
            <a:off x="1398063" y="4748987"/>
            <a:ext cx="2751662" cy="692134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tIns="3600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pPr>
              <a:lnSpc>
                <a:spcPct val="85000"/>
              </a:lnSpc>
            </a:pPr>
            <a:r>
              <a:rPr lang="en-US" sz="1200" dirty="0">
                <a:latin typeface="Gotham HTF" pitchFamily="2" charset="77"/>
              </a:rPr>
              <a:t>3 cents / tx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AC04DFD-55FB-D346-8B0E-29E3233721D8}"/>
              </a:ext>
            </a:extLst>
          </p:cNvPr>
          <p:cNvSpPr/>
          <p:nvPr/>
        </p:nvSpPr>
        <p:spPr>
          <a:xfrm>
            <a:off x="4809386" y="5764256"/>
            <a:ext cx="177050" cy="17705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F8FC3F23-AA70-164A-B4D6-45418FDFD3C7}"/>
              </a:ext>
            </a:extLst>
          </p:cNvPr>
          <p:cNvSpPr txBox="1"/>
          <p:nvPr/>
        </p:nvSpPr>
        <p:spPr>
          <a:xfrm>
            <a:off x="2268048" y="5792125"/>
            <a:ext cx="1025456" cy="195945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/>
              <a:t>41.3GB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7563F8B5-86DA-A449-93BD-37B3523B7FC1}"/>
              </a:ext>
            </a:extLst>
          </p:cNvPr>
          <p:cNvSpPr txBox="1"/>
          <p:nvPr/>
        </p:nvSpPr>
        <p:spPr>
          <a:xfrm>
            <a:off x="4297523" y="5680491"/>
            <a:ext cx="462728" cy="375996"/>
          </a:xfrm>
          <a:prstGeom prst="rect">
            <a:avLst/>
          </a:prstGeom>
          <a:noFill/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/>
              <a:t>1.3GB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EA91F57A-76FC-2446-BD34-E0E49D80F69A}"/>
              </a:ext>
            </a:extLst>
          </p:cNvPr>
          <p:cNvSpPr txBox="1"/>
          <p:nvPr/>
        </p:nvSpPr>
        <p:spPr>
          <a:xfrm>
            <a:off x="4987691" y="5335599"/>
            <a:ext cx="1752474" cy="1076884"/>
          </a:xfrm>
          <a:prstGeom prst="rect">
            <a:avLst/>
          </a:prstGeom>
          <a:noFill/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pPr>
              <a:lnSpc>
                <a:spcPct val="85000"/>
              </a:lnSpc>
            </a:pPr>
            <a:r>
              <a:rPr lang="en-US" dirty="0" smtClean="0"/>
              <a:t>Può convalidare</a:t>
            </a:r>
            <a:r>
              <a:rPr lang="en-US" dirty="0"/>
              <a:t/>
            </a:r>
            <a:br>
              <a:rPr lang="en-US" dirty="0"/>
            </a:br>
            <a:r>
              <a:rPr lang="en-US" sz="1600" b="1" dirty="0" smtClean="0">
                <a:solidFill>
                  <a:schemeClr val="bg1"/>
                </a:solidFill>
                <a:latin typeface="Gotham HTF" pitchFamily="2" charset="77"/>
              </a:rPr>
              <a:t>l’intera catena</a:t>
            </a:r>
            <a:r>
              <a:rPr lang="en-US" dirty="0" smtClean="0"/>
              <a:t> </a:t>
            </a:r>
          </a:p>
          <a:p>
            <a:pPr>
              <a:lnSpc>
                <a:spcPct val="85000"/>
              </a:lnSpc>
            </a:pPr>
            <a:r>
              <a:rPr lang="en-US" dirty="0" smtClean="0"/>
              <a:t>su smartphone a fascia bassa</a:t>
            </a:r>
            <a:endParaRPr lang="en-US" dirty="0"/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F2DE3227-4B04-EE46-BA29-51E88436C4F0}"/>
              </a:ext>
            </a:extLst>
          </p:cNvPr>
          <p:cNvSpPr txBox="1"/>
          <p:nvPr/>
        </p:nvSpPr>
        <p:spPr>
          <a:xfrm>
            <a:off x="1403092" y="6295875"/>
            <a:ext cx="2750030" cy="494013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sz="1400" b="1" dirty="0" smtClean="0">
                <a:latin typeface="Gotham HTF" pitchFamily="2" charset="77"/>
              </a:rPr>
              <a:t>Privacy opzionale</a:t>
            </a:r>
            <a:endParaRPr lang="en-US" sz="1400" b="1" dirty="0">
              <a:latin typeface="Gotham HTF" pitchFamily="2" charset="77"/>
            </a:endParaRPr>
          </a:p>
          <a:p>
            <a:r>
              <a:rPr lang="en-US" dirty="0" smtClean="0"/>
              <a:t>In arrivo nel </a:t>
            </a:r>
            <a:r>
              <a:rPr lang="en-US" dirty="0"/>
              <a:t>2021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92184C4D-F5A7-5C43-B861-4BD384ECD22F}"/>
              </a:ext>
            </a:extLst>
          </p:cNvPr>
          <p:cNvSpPr txBox="1"/>
          <p:nvPr/>
        </p:nvSpPr>
        <p:spPr>
          <a:xfrm>
            <a:off x="4153120" y="6353260"/>
            <a:ext cx="2719569" cy="372423"/>
          </a:xfrm>
          <a:prstGeom prst="rect">
            <a:avLst/>
          </a:prstGeom>
          <a:noFill/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sz="1400" b="1" dirty="0">
                <a:solidFill>
                  <a:schemeClr val="bg1"/>
                </a:solidFill>
                <a:latin typeface="Gotham HTF" pitchFamily="2" charset="77"/>
              </a:rPr>
              <a:t>100%</a:t>
            </a:r>
            <a:r>
              <a:rPr lang="en-US" sz="1800" b="1" dirty="0">
                <a:solidFill>
                  <a:schemeClr val="bg1"/>
                </a:solidFill>
                <a:latin typeface="Gotham HTF" pitchFamily="2" charset="77"/>
              </a:rPr>
              <a:t/>
            </a:r>
            <a:br>
              <a:rPr lang="en-US" sz="1800" b="1" dirty="0">
                <a:solidFill>
                  <a:schemeClr val="bg1"/>
                </a:solidFill>
                <a:latin typeface="Gotham HTF" pitchFamily="2" charset="77"/>
              </a:rPr>
            </a:br>
            <a:r>
              <a:rPr lang="en-US" dirty="0" smtClean="0"/>
              <a:t>transazioni invisibili</a:t>
            </a:r>
            <a:endParaRPr lang="en-US" dirty="0"/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24D550E1-2B6D-7B4A-AA1F-26D3EA286A58}"/>
              </a:ext>
            </a:extLst>
          </p:cNvPr>
          <p:cNvSpPr txBox="1"/>
          <p:nvPr/>
        </p:nvSpPr>
        <p:spPr>
          <a:xfrm>
            <a:off x="5096138" y="8710952"/>
            <a:ext cx="926050" cy="173603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sz="1200" b="1" dirty="0">
                <a:solidFill>
                  <a:schemeClr val="bg1"/>
                </a:solidFill>
                <a:latin typeface="Gotham HTF" pitchFamily="2" charset="77"/>
              </a:rPr>
              <a:t>2021</a:t>
            </a:r>
          </a:p>
        </p:txBody>
      </p:sp>
      <p:sp>
        <p:nvSpPr>
          <p:cNvPr id="341" name="Freeform 340">
            <a:extLst>
              <a:ext uri="{FF2B5EF4-FFF2-40B4-BE49-F238E27FC236}">
                <a16:creationId xmlns:a16="http://schemas.microsoft.com/office/drawing/2014/main" id="{9B316FC0-3432-5A42-8B1F-94DE5F9F1EC1}"/>
              </a:ext>
            </a:extLst>
          </p:cNvPr>
          <p:cNvSpPr>
            <a:spLocks/>
          </p:cNvSpPr>
          <p:nvPr/>
        </p:nvSpPr>
        <p:spPr bwMode="auto">
          <a:xfrm>
            <a:off x="5474276" y="8057343"/>
            <a:ext cx="188416" cy="160467"/>
          </a:xfrm>
          <a:custGeom>
            <a:avLst/>
            <a:gdLst>
              <a:gd name="T0" fmla="*/ 773 w 782"/>
              <a:gd name="T1" fmla="*/ 182 h 666"/>
              <a:gd name="T2" fmla="*/ 606 w 782"/>
              <a:gd name="T3" fmla="*/ 9 h 666"/>
              <a:gd name="T4" fmla="*/ 606 w 782"/>
              <a:gd name="T5" fmla="*/ 9 h 666"/>
              <a:gd name="T6" fmla="*/ 601 w 782"/>
              <a:gd name="T7" fmla="*/ 5 h 666"/>
              <a:gd name="T8" fmla="*/ 596 w 782"/>
              <a:gd name="T9" fmla="*/ 3 h 666"/>
              <a:gd name="T10" fmla="*/ 591 w 782"/>
              <a:gd name="T11" fmla="*/ 0 h 666"/>
              <a:gd name="T12" fmla="*/ 586 w 782"/>
              <a:gd name="T13" fmla="*/ 0 h 666"/>
              <a:gd name="T14" fmla="*/ 580 w 782"/>
              <a:gd name="T15" fmla="*/ 0 h 666"/>
              <a:gd name="T16" fmla="*/ 575 w 782"/>
              <a:gd name="T17" fmla="*/ 3 h 666"/>
              <a:gd name="T18" fmla="*/ 570 w 782"/>
              <a:gd name="T19" fmla="*/ 5 h 666"/>
              <a:gd name="T20" fmla="*/ 565 w 782"/>
              <a:gd name="T21" fmla="*/ 8 h 666"/>
              <a:gd name="T22" fmla="*/ 312 w 782"/>
              <a:gd name="T23" fmla="*/ 255 h 666"/>
              <a:gd name="T24" fmla="*/ 217 w 782"/>
              <a:gd name="T25" fmla="*/ 158 h 666"/>
              <a:gd name="T26" fmla="*/ 217 w 782"/>
              <a:gd name="T27" fmla="*/ 158 h 666"/>
              <a:gd name="T28" fmla="*/ 215 w 782"/>
              <a:gd name="T29" fmla="*/ 155 h 666"/>
              <a:gd name="T30" fmla="*/ 211 w 782"/>
              <a:gd name="T31" fmla="*/ 154 h 666"/>
              <a:gd name="T32" fmla="*/ 207 w 782"/>
              <a:gd name="T33" fmla="*/ 154 h 666"/>
              <a:gd name="T34" fmla="*/ 204 w 782"/>
              <a:gd name="T35" fmla="*/ 154 h 666"/>
              <a:gd name="T36" fmla="*/ 193 w 782"/>
              <a:gd name="T37" fmla="*/ 158 h 666"/>
              <a:gd name="T38" fmla="*/ 185 w 782"/>
              <a:gd name="T39" fmla="*/ 164 h 666"/>
              <a:gd name="T40" fmla="*/ 12 w 782"/>
              <a:gd name="T41" fmla="*/ 331 h 666"/>
              <a:gd name="T42" fmla="*/ 12 w 782"/>
              <a:gd name="T43" fmla="*/ 331 h 666"/>
              <a:gd name="T44" fmla="*/ 4 w 782"/>
              <a:gd name="T45" fmla="*/ 340 h 666"/>
              <a:gd name="T46" fmla="*/ 0 w 782"/>
              <a:gd name="T47" fmla="*/ 350 h 666"/>
              <a:gd name="T48" fmla="*/ 0 w 782"/>
              <a:gd name="T49" fmla="*/ 354 h 666"/>
              <a:gd name="T50" fmla="*/ 0 w 782"/>
              <a:gd name="T51" fmla="*/ 357 h 666"/>
              <a:gd name="T52" fmla="*/ 1 w 782"/>
              <a:gd name="T53" fmla="*/ 361 h 666"/>
              <a:gd name="T54" fmla="*/ 3 w 782"/>
              <a:gd name="T55" fmla="*/ 364 h 666"/>
              <a:gd name="T56" fmla="*/ 111 w 782"/>
              <a:gd name="T57" fmla="*/ 476 h 666"/>
              <a:gd name="T58" fmla="*/ 111 w 782"/>
              <a:gd name="T59" fmla="*/ 476 h 666"/>
              <a:gd name="T60" fmla="*/ 114 w 782"/>
              <a:gd name="T61" fmla="*/ 480 h 666"/>
              <a:gd name="T62" fmla="*/ 116 w 782"/>
              <a:gd name="T63" fmla="*/ 484 h 666"/>
              <a:gd name="T64" fmla="*/ 284 w 782"/>
              <a:gd name="T65" fmla="*/ 657 h 666"/>
              <a:gd name="T66" fmla="*/ 284 w 782"/>
              <a:gd name="T67" fmla="*/ 657 h 666"/>
              <a:gd name="T68" fmla="*/ 288 w 782"/>
              <a:gd name="T69" fmla="*/ 661 h 666"/>
              <a:gd name="T70" fmla="*/ 293 w 782"/>
              <a:gd name="T71" fmla="*/ 663 h 666"/>
              <a:gd name="T72" fmla="*/ 300 w 782"/>
              <a:gd name="T73" fmla="*/ 664 h 666"/>
              <a:gd name="T74" fmla="*/ 305 w 782"/>
              <a:gd name="T75" fmla="*/ 666 h 666"/>
              <a:gd name="T76" fmla="*/ 310 w 782"/>
              <a:gd name="T77" fmla="*/ 664 h 666"/>
              <a:gd name="T78" fmla="*/ 315 w 782"/>
              <a:gd name="T79" fmla="*/ 663 h 666"/>
              <a:gd name="T80" fmla="*/ 320 w 782"/>
              <a:gd name="T81" fmla="*/ 661 h 666"/>
              <a:gd name="T82" fmla="*/ 325 w 782"/>
              <a:gd name="T83" fmla="*/ 657 h 666"/>
              <a:gd name="T84" fmla="*/ 773 w 782"/>
              <a:gd name="T85" fmla="*/ 222 h 666"/>
              <a:gd name="T86" fmla="*/ 773 w 782"/>
              <a:gd name="T87" fmla="*/ 222 h 666"/>
              <a:gd name="T88" fmla="*/ 777 w 782"/>
              <a:gd name="T89" fmla="*/ 217 h 666"/>
              <a:gd name="T90" fmla="*/ 779 w 782"/>
              <a:gd name="T91" fmla="*/ 212 h 666"/>
              <a:gd name="T92" fmla="*/ 781 w 782"/>
              <a:gd name="T93" fmla="*/ 207 h 666"/>
              <a:gd name="T94" fmla="*/ 782 w 782"/>
              <a:gd name="T95" fmla="*/ 202 h 666"/>
              <a:gd name="T96" fmla="*/ 781 w 782"/>
              <a:gd name="T97" fmla="*/ 196 h 666"/>
              <a:gd name="T98" fmla="*/ 779 w 782"/>
              <a:gd name="T99" fmla="*/ 191 h 666"/>
              <a:gd name="T100" fmla="*/ 777 w 782"/>
              <a:gd name="T101" fmla="*/ 186 h 666"/>
              <a:gd name="T102" fmla="*/ 773 w 782"/>
              <a:gd name="T103" fmla="*/ 182 h 666"/>
              <a:gd name="T104" fmla="*/ 773 w 782"/>
              <a:gd name="T105" fmla="*/ 18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82" h="666">
                <a:moveTo>
                  <a:pt x="773" y="182"/>
                </a:moveTo>
                <a:lnTo>
                  <a:pt x="606" y="9"/>
                </a:lnTo>
                <a:lnTo>
                  <a:pt x="606" y="9"/>
                </a:lnTo>
                <a:lnTo>
                  <a:pt x="601" y="5"/>
                </a:lnTo>
                <a:lnTo>
                  <a:pt x="596" y="3"/>
                </a:lnTo>
                <a:lnTo>
                  <a:pt x="591" y="0"/>
                </a:lnTo>
                <a:lnTo>
                  <a:pt x="586" y="0"/>
                </a:lnTo>
                <a:lnTo>
                  <a:pt x="580" y="0"/>
                </a:lnTo>
                <a:lnTo>
                  <a:pt x="575" y="3"/>
                </a:lnTo>
                <a:lnTo>
                  <a:pt x="570" y="5"/>
                </a:lnTo>
                <a:lnTo>
                  <a:pt x="565" y="8"/>
                </a:lnTo>
                <a:lnTo>
                  <a:pt x="312" y="255"/>
                </a:lnTo>
                <a:lnTo>
                  <a:pt x="217" y="158"/>
                </a:lnTo>
                <a:lnTo>
                  <a:pt x="217" y="158"/>
                </a:lnTo>
                <a:lnTo>
                  <a:pt x="215" y="155"/>
                </a:lnTo>
                <a:lnTo>
                  <a:pt x="211" y="154"/>
                </a:lnTo>
                <a:lnTo>
                  <a:pt x="207" y="154"/>
                </a:lnTo>
                <a:lnTo>
                  <a:pt x="204" y="154"/>
                </a:lnTo>
                <a:lnTo>
                  <a:pt x="193" y="158"/>
                </a:lnTo>
                <a:lnTo>
                  <a:pt x="185" y="164"/>
                </a:lnTo>
                <a:lnTo>
                  <a:pt x="12" y="331"/>
                </a:lnTo>
                <a:lnTo>
                  <a:pt x="12" y="331"/>
                </a:lnTo>
                <a:lnTo>
                  <a:pt x="4" y="340"/>
                </a:lnTo>
                <a:lnTo>
                  <a:pt x="0" y="350"/>
                </a:lnTo>
                <a:lnTo>
                  <a:pt x="0" y="354"/>
                </a:lnTo>
                <a:lnTo>
                  <a:pt x="0" y="357"/>
                </a:lnTo>
                <a:lnTo>
                  <a:pt x="1" y="361"/>
                </a:lnTo>
                <a:lnTo>
                  <a:pt x="3" y="364"/>
                </a:lnTo>
                <a:lnTo>
                  <a:pt x="111" y="476"/>
                </a:lnTo>
                <a:lnTo>
                  <a:pt x="111" y="476"/>
                </a:lnTo>
                <a:lnTo>
                  <a:pt x="114" y="480"/>
                </a:lnTo>
                <a:lnTo>
                  <a:pt x="116" y="484"/>
                </a:lnTo>
                <a:lnTo>
                  <a:pt x="284" y="657"/>
                </a:lnTo>
                <a:lnTo>
                  <a:pt x="284" y="657"/>
                </a:lnTo>
                <a:lnTo>
                  <a:pt x="288" y="661"/>
                </a:lnTo>
                <a:lnTo>
                  <a:pt x="293" y="663"/>
                </a:lnTo>
                <a:lnTo>
                  <a:pt x="300" y="664"/>
                </a:lnTo>
                <a:lnTo>
                  <a:pt x="305" y="666"/>
                </a:lnTo>
                <a:lnTo>
                  <a:pt x="310" y="664"/>
                </a:lnTo>
                <a:lnTo>
                  <a:pt x="315" y="663"/>
                </a:lnTo>
                <a:lnTo>
                  <a:pt x="320" y="661"/>
                </a:lnTo>
                <a:lnTo>
                  <a:pt x="325" y="657"/>
                </a:lnTo>
                <a:lnTo>
                  <a:pt x="773" y="222"/>
                </a:lnTo>
                <a:lnTo>
                  <a:pt x="773" y="222"/>
                </a:lnTo>
                <a:lnTo>
                  <a:pt x="777" y="217"/>
                </a:lnTo>
                <a:lnTo>
                  <a:pt x="779" y="212"/>
                </a:lnTo>
                <a:lnTo>
                  <a:pt x="781" y="207"/>
                </a:lnTo>
                <a:lnTo>
                  <a:pt x="782" y="202"/>
                </a:lnTo>
                <a:lnTo>
                  <a:pt x="781" y="196"/>
                </a:lnTo>
                <a:lnTo>
                  <a:pt x="779" y="191"/>
                </a:lnTo>
                <a:lnTo>
                  <a:pt x="777" y="186"/>
                </a:lnTo>
                <a:lnTo>
                  <a:pt x="773" y="182"/>
                </a:lnTo>
                <a:lnTo>
                  <a:pt x="773" y="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431B4448-C742-1D45-A401-4E09976F352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61798" y="1006746"/>
            <a:ext cx="2443596" cy="608081"/>
          </a:xfrm>
          <a:prstGeom prst="rect">
            <a:avLst/>
          </a:prstGeom>
        </p:spPr>
      </p:pic>
      <p:sp>
        <p:nvSpPr>
          <p:cNvPr id="343" name="Freeform 342">
            <a:extLst>
              <a:ext uri="{FF2B5EF4-FFF2-40B4-BE49-F238E27FC236}">
                <a16:creationId xmlns:a16="http://schemas.microsoft.com/office/drawing/2014/main" id="{8BE3D1FD-F721-D045-9C93-17D30E655E1F}"/>
              </a:ext>
            </a:extLst>
          </p:cNvPr>
          <p:cNvSpPr>
            <a:spLocks/>
          </p:cNvSpPr>
          <p:nvPr/>
        </p:nvSpPr>
        <p:spPr bwMode="auto">
          <a:xfrm>
            <a:off x="5474276" y="8387029"/>
            <a:ext cx="188416" cy="160467"/>
          </a:xfrm>
          <a:custGeom>
            <a:avLst/>
            <a:gdLst>
              <a:gd name="T0" fmla="*/ 773 w 782"/>
              <a:gd name="T1" fmla="*/ 182 h 666"/>
              <a:gd name="T2" fmla="*/ 606 w 782"/>
              <a:gd name="T3" fmla="*/ 9 h 666"/>
              <a:gd name="T4" fmla="*/ 606 w 782"/>
              <a:gd name="T5" fmla="*/ 9 h 666"/>
              <a:gd name="T6" fmla="*/ 601 w 782"/>
              <a:gd name="T7" fmla="*/ 5 h 666"/>
              <a:gd name="T8" fmla="*/ 596 w 782"/>
              <a:gd name="T9" fmla="*/ 3 h 666"/>
              <a:gd name="T10" fmla="*/ 591 w 782"/>
              <a:gd name="T11" fmla="*/ 0 h 666"/>
              <a:gd name="T12" fmla="*/ 586 w 782"/>
              <a:gd name="T13" fmla="*/ 0 h 666"/>
              <a:gd name="T14" fmla="*/ 580 w 782"/>
              <a:gd name="T15" fmla="*/ 0 h 666"/>
              <a:gd name="T16" fmla="*/ 575 w 782"/>
              <a:gd name="T17" fmla="*/ 3 h 666"/>
              <a:gd name="T18" fmla="*/ 570 w 782"/>
              <a:gd name="T19" fmla="*/ 5 h 666"/>
              <a:gd name="T20" fmla="*/ 565 w 782"/>
              <a:gd name="T21" fmla="*/ 8 h 666"/>
              <a:gd name="T22" fmla="*/ 312 w 782"/>
              <a:gd name="T23" fmla="*/ 255 h 666"/>
              <a:gd name="T24" fmla="*/ 217 w 782"/>
              <a:gd name="T25" fmla="*/ 158 h 666"/>
              <a:gd name="T26" fmla="*/ 217 w 782"/>
              <a:gd name="T27" fmla="*/ 158 h 666"/>
              <a:gd name="T28" fmla="*/ 215 w 782"/>
              <a:gd name="T29" fmla="*/ 155 h 666"/>
              <a:gd name="T30" fmla="*/ 211 w 782"/>
              <a:gd name="T31" fmla="*/ 154 h 666"/>
              <a:gd name="T32" fmla="*/ 207 w 782"/>
              <a:gd name="T33" fmla="*/ 154 h 666"/>
              <a:gd name="T34" fmla="*/ 204 w 782"/>
              <a:gd name="T35" fmla="*/ 154 h 666"/>
              <a:gd name="T36" fmla="*/ 193 w 782"/>
              <a:gd name="T37" fmla="*/ 158 h 666"/>
              <a:gd name="T38" fmla="*/ 185 w 782"/>
              <a:gd name="T39" fmla="*/ 164 h 666"/>
              <a:gd name="T40" fmla="*/ 12 w 782"/>
              <a:gd name="T41" fmla="*/ 331 h 666"/>
              <a:gd name="T42" fmla="*/ 12 w 782"/>
              <a:gd name="T43" fmla="*/ 331 h 666"/>
              <a:gd name="T44" fmla="*/ 4 w 782"/>
              <a:gd name="T45" fmla="*/ 340 h 666"/>
              <a:gd name="T46" fmla="*/ 0 w 782"/>
              <a:gd name="T47" fmla="*/ 350 h 666"/>
              <a:gd name="T48" fmla="*/ 0 w 782"/>
              <a:gd name="T49" fmla="*/ 354 h 666"/>
              <a:gd name="T50" fmla="*/ 0 w 782"/>
              <a:gd name="T51" fmla="*/ 357 h 666"/>
              <a:gd name="T52" fmla="*/ 1 w 782"/>
              <a:gd name="T53" fmla="*/ 361 h 666"/>
              <a:gd name="T54" fmla="*/ 3 w 782"/>
              <a:gd name="T55" fmla="*/ 364 h 666"/>
              <a:gd name="T56" fmla="*/ 111 w 782"/>
              <a:gd name="T57" fmla="*/ 476 h 666"/>
              <a:gd name="T58" fmla="*/ 111 w 782"/>
              <a:gd name="T59" fmla="*/ 476 h 666"/>
              <a:gd name="T60" fmla="*/ 114 w 782"/>
              <a:gd name="T61" fmla="*/ 480 h 666"/>
              <a:gd name="T62" fmla="*/ 116 w 782"/>
              <a:gd name="T63" fmla="*/ 484 h 666"/>
              <a:gd name="T64" fmla="*/ 284 w 782"/>
              <a:gd name="T65" fmla="*/ 657 h 666"/>
              <a:gd name="T66" fmla="*/ 284 w 782"/>
              <a:gd name="T67" fmla="*/ 657 h 666"/>
              <a:gd name="T68" fmla="*/ 288 w 782"/>
              <a:gd name="T69" fmla="*/ 661 h 666"/>
              <a:gd name="T70" fmla="*/ 293 w 782"/>
              <a:gd name="T71" fmla="*/ 663 h 666"/>
              <a:gd name="T72" fmla="*/ 300 w 782"/>
              <a:gd name="T73" fmla="*/ 664 h 666"/>
              <a:gd name="T74" fmla="*/ 305 w 782"/>
              <a:gd name="T75" fmla="*/ 666 h 666"/>
              <a:gd name="T76" fmla="*/ 310 w 782"/>
              <a:gd name="T77" fmla="*/ 664 h 666"/>
              <a:gd name="T78" fmla="*/ 315 w 782"/>
              <a:gd name="T79" fmla="*/ 663 h 666"/>
              <a:gd name="T80" fmla="*/ 320 w 782"/>
              <a:gd name="T81" fmla="*/ 661 h 666"/>
              <a:gd name="T82" fmla="*/ 325 w 782"/>
              <a:gd name="T83" fmla="*/ 657 h 666"/>
              <a:gd name="T84" fmla="*/ 773 w 782"/>
              <a:gd name="T85" fmla="*/ 222 h 666"/>
              <a:gd name="T86" fmla="*/ 773 w 782"/>
              <a:gd name="T87" fmla="*/ 222 h 666"/>
              <a:gd name="T88" fmla="*/ 777 w 782"/>
              <a:gd name="T89" fmla="*/ 217 h 666"/>
              <a:gd name="T90" fmla="*/ 779 w 782"/>
              <a:gd name="T91" fmla="*/ 212 h 666"/>
              <a:gd name="T92" fmla="*/ 781 w 782"/>
              <a:gd name="T93" fmla="*/ 207 h 666"/>
              <a:gd name="T94" fmla="*/ 782 w 782"/>
              <a:gd name="T95" fmla="*/ 202 h 666"/>
              <a:gd name="T96" fmla="*/ 781 w 782"/>
              <a:gd name="T97" fmla="*/ 196 h 666"/>
              <a:gd name="T98" fmla="*/ 779 w 782"/>
              <a:gd name="T99" fmla="*/ 191 h 666"/>
              <a:gd name="T100" fmla="*/ 777 w 782"/>
              <a:gd name="T101" fmla="*/ 186 h 666"/>
              <a:gd name="T102" fmla="*/ 773 w 782"/>
              <a:gd name="T103" fmla="*/ 182 h 666"/>
              <a:gd name="T104" fmla="*/ 773 w 782"/>
              <a:gd name="T105" fmla="*/ 18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82" h="666">
                <a:moveTo>
                  <a:pt x="773" y="182"/>
                </a:moveTo>
                <a:lnTo>
                  <a:pt x="606" y="9"/>
                </a:lnTo>
                <a:lnTo>
                  <a:pt x="606" y="9"/>
                </a:lnTo>
                <a:lnTo>
                  <a:pt x="601" y="5"/>
                </a:lnTo>
                <a:lnTo>
                  <a:pt x="596" y="3"/>
                </a:lnTo>
                <a:lnTo>
                  <a:pt x="591" y="0"/>
                </a:lnTo>
                <a:lnTo>
                  <a:pt x="586" y="0"/>
                </a:lnTo>
                <a:lnTo>
                  <a:pt x="580" y="0"/>
                </a:lnTo>
                <a:lnTo>
                  <a:pt x="575" y="3"/>
                </a:lnTo>
                <a:lnTo>
                  <a:pt x="570" y="5"/>
                </a:lnTo>
                <a:lnTo>
                  <a:pt x="565" y="8"/>
                </a:lnTo>
                <a:lnTo>
                  <a:pt x="312" y="255"/>
                </a:lnTo>
                <a:lnTo>
                  <a:pt x="217" y="158"/>
                </a:lnTo>
                <a:lnTo>
                  <a:pt x="217" y="158"/>
                </a:lnTo>
                <a:lnTo>
                  <a:pt x="215" y="155"/>
                </a:lnTo>
                <a:lnTo>
                  <a:pt x="211" y="154"/>
                </a:lnTo>
                <a:lnTo>
                  <a:pt x="207" y="154"/>
                </a:lnTo>
                <a:lnTo>
                  <a:pt x="204" y="154"/>
                </a:lnTo>
                <a:lnTo>
                  <a:pt x="193" y="158"/>
                </a:lnTo>
                <a:lnTo>
                  <a:pt x="185" y="164"/>
                </a:lnTo>
                <a:lnTo>
                  <a:pt x="12" y="331"/>
                </a:lnTo>
                <a:lnTo>
                  <a:pt x="12" y="331"/>
                </a:lnTo>
                <a:lnTo>
                  <a:pt x="4" y="340"/>
                </a:lnTo>
                <a:lnTo>
                  <a:pt x="0" y="350"/>
                </a:lnTo>
                <a:lnTo>
                  <a:pt x="0" y="354"/>
                </a:lnTo>
                <a:lnTo>
                  <a:pt x="0" y="357"/>
                </a:lnTo>
                <a:lnTo>
                  <a:pt x="1" y="361"/>
                </a:lnTo>
                <a:lnTo>
                  <a:pt x="3" y="364"/>
                </a:lnTo>
                <a:lnTo>
                  <a:pt x="111" y="476"/>
                </a:lnTo>
                <a:lnTo>
                  <a:pt x="111" y="476"/>
                </a:lnTo>
                <a:lnTo>
                  <a:pt x="114" y="480"/>
                </a:lnTo>
                <a:lnTo>
                  <a:pt x="116" y="484"/>
                </a:lnTo>
                <a:lnTo>
                  <a:pt x="284" y="657"/>
                </a:lnTo>
                <a:lnTo>
                  <a:pt x="284" y="657"/>
                </a:lnTo>
                <a:lnTo>
                  <a:pt x="288" y="661"/>
                </a:lnTo>
                <a:lnTo>
                  <a:pt x="293" y="663"/>
                </a:lnTo>
                <a:lnTo>
                  <a:pt x="300" y="664"/>
                </a:lnTo>
                <a:lnTo>
                  <a:pt x="305" y="666"/>
                </a:lnTo>
                <a:lnTo>
                  <a:pt x="310" y="664"/>
                </a:lnTo>
                <a:lnTo>
                  <a:pt x="315" y="663"/>
                </a:lnTo>
                <a:lnTo>
                  <a:pt x="320" y="661"/>
                </a:lnTo>
                <a:lnTo>
                  <a:pt x="325" y="657"/>
                </a:lnTo>
                <a:lnTo>
                  <a:pt x="773" y="222"/>
                </a:lnTo>
                <a:lnTo>
                  <a:pt x="773" y="222"/>
                </a:lnTo>
                <a:lnTo>
                  <a:pt x="777" y="217"/>
                </a:lnTo>
                <a:lnTo>
                  <a:pt x="779" y="212"/>
                </a:lnTo>
                <a:lnTo>
                  <a:pt x="781" y="207"/>
                </a:lnTo>
                <a:lnTo>
                  <a:pt x="782" y="202"/>
                </a:lnTo>
                <a:lnTo>
                  <a:pt x="781" y="196"/>
                </a:lnTo>
                <a:lnTo>
                  <a:pt x="779" y="191"/>
                </a:lnTo>
                <a:lnTo>
                  <a:pt x="777" y="186"/>
                </a:lnTo>
                <a:lnTo>
                  <a:pt x="773" y="182"/>
                </a:lnTo>
                <a:lnTo>
                  <a:pt x="773" y="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5" name="Freeform 344">
            <a:extLst>
              <a:ext uri="{FF2B5EF4-FFF2-40B4-BE49-F238E27FC236}">
                <a16:creationId xmlns:a16="http://schemas.microsoft.com/office/drawing/2014/main" id="{AA676B91-D50A-A949-BEAE-BC66885F31E7}"/>
              </a:ext>
            </a:extLst>
          </p:cNvPr>
          <p:cNvSpPr>
            <a:spLocks/>
          </p:cNvSpPr>
          <p:nvPr/>
        </p:nvSpPr>
        <p:spPr bwMode="auto">
          <a:xfrm>
            <a:off x="2728025" y="7725526"/>
            <a:ext cx="188416" cy="160467"/>
          </a:xfrm>
          <a:custGeom>
            <a:avLst/>
            <a:gdLst>
              <a:gd name="T0" fmla="*/ 773 w 782"/>
              <a:gd name="T1" fmla="*/ 182 h 666"/>
              <a:gd name="T2" fmla="*/ 606 w 782"/>
              <a:gd name="T3" fmla="*/ 9 h 666"/>
              <a:gd name="T4" fmla="*/ 606 w 782"/>
              <a:gd name="T5" fmla="*/ 9 h 666"/>
              <a:gd name="T6" fmla="*/ 601 w 782"/>
              <a:gd name="T7" fmla="*/ 5 h 666"/>
              <a:gd name="T8" fmla="*/ 596 w 782"/>
              <a:gd name="T9" fmla="*/ 3 h 666"/>
              <a:gd name="T10" fmla="*/ 591 w 782"/>
              <a:gd name="T11" fmla="*/ 0 h 666"/>
              <a:gd name="T12" fmla="*/ 586 w 782"/>
              <a:gd name="T13" fmla="*/ 0 h 666"/>
              <a:gd name="T14" fmla="*/ 580 w 782"/>
              <a:gd name="T15" fmla="*/ 0 h 666"/>
              <a:gd name="T16" fmla="*/ 575 w 782"/>
              <a:gd name="T17" fmla="*/ 3 h 666"/>
              <a:gd name="T18" fmla="*/ 570 w 782"/>
              <a:gd name="T19" fmla="*/ 5 h 666"/>
              <a:gd name="T20" fmla="*/ 565 w 782"/>
              <a:gd name="T21" fmla="*/ 8 h 666"/>
              <a:gd name="T22" fmla="*/ 312 w 782"/>
              <a:gd name="T23" fmla="*/ 255 h 666"/>
              <a:gd name="T24" fmla="*/ 217 w 782"/>
              <a:gd name="T25" fmla="*/ 158 h 666"/>
              <a:gd name="T26" fmla="*/ 217 w 782"/>
              <a:gd name="T27" fmla="*/ 158 h 666"/>
              <a:gd name="T28" fmla="*/ 215 w 782"/>
              <a:gd name="T29" fmla="*/ 155 h 666"/>
              <a:gd name="T30" fmla="*/ 211 w 782"/>
              <a:gd name="T31" fmla="*/ 154 h 666"/>
              <a:gd name="T32" fmla="*/ 207 w 782"/>
              <a:gd name="T33" fmla="*/ 154 h 666"/>
              <a:gd name="T34" fmla="*/ 204 w 782"/>
              <a:gd name="T35" fmla="*/ 154 h 666"/>
              <a:gd name="T36" fmla="*/ 193 w 782"/>
              <a:gd name="T37" fmla="*/ 158 h 666"/>
              <a:gd name="T38" fmla="*/ 185 w 782"/>
              <a:gd name="T39" fmla="*/ 164 h 666"/>
              <a:gd name="T40" fmla="*/ 12 w 782"/>
              <a:gd name="T41" fmla="*/ 331 h 666"/>
              <a:gd name="T42" fmla="*/ 12 w 782"/>
              <a:gd name="T43" fmla="*/ 331 h 666"/>
              <a:gd name="T44" fmla="*/ 4 w 782"/>
              <a:gd name="T45" fmla="*/ 340 h 666"/>
              <a:gd name="T46" fmla="*/ 0 w 782"/>
              <a:gd name="T47" fmla="*/ 350 h 666"/>
              <a:gd name="T48" fmla="*/ 0 w 782"/>
              <a:gd name="T49" fmla="*/ 354 h 666"/>
              <a:gd name="T50" fmla="*/ 0 w 782"/>
              <a:gd name="T51" fmla="*/ 357 h 666"/>
              <a:gd name="T52" fmla="*/ 1 w 782"/>
              <a:gd name="T53" fmla="*/ 361 h 666"/>
              <a:gd name="T54" fmla="*/ 3 w 782"/>
              <a:gd name="T55" fmla="*/ 364 h 666"/>
              <a:gd name="T56" fmla="*/ 111 w 782"/>
              <a:gd name="T57" fmla="*/ 476 h 666"/>
              <a:gd name="T58" fmla="*/ 111 w 782"/>
              <a:gd name="T59" fmla="*/ 476 h 666"/>
              <a:gd name="T60" fmla="*/ 114 w 782"/>
              <a:gd name="T61" fmla="*/ 480 h 666"/>
              <a:gd name="T62" fmla="*/ 116 w 782"/>
              <a:gd name="T63" fmla="*/ 484 h 666"/>
              <a:gd name="T64" fmla="*/ 284 w 782"/>
              <a:gd name="T65" fmla="*/ 657 h 666"/>
              <a:gd name="T66" fmla="*/ 284 w 782"/>
              <a:gd name="T67" fmla="*/ 657 h 666"/>
              <a:gd name="T68" fmla="*/ 288 w 782"/>
              <a:gd name="T69" fmla="*/ 661 h 666"/>
              <a:gd name="T70" fmla="*/ 293 w 782"/>
              <a:gd name="T71" fmla="*/ 663 h 666"/>
              <a:gd name="T72" fmla="*/ 300 w 782"/>
              <a:gd name="T73" fmla="*/ 664 h 666"/>
              <a:gd name="T74" fmla="*/ 305 w 782"/>
              <a:gd name="T75" fmla="*/ 666 h 666"/>
              <a:gd name="T76" fmla="*/ 310 w 782"/>
              <a:gd name="T77" fmla="*/ 664 h 666"/>
              <a:gd name="T78" fmla="*/ 315 w 782"/>
              <a:gd name="T79" fmla="*/ 663 h 666"/>
              <a:gd name="T80" fmla="*/ 320 w 782"/>
              <a:gd name="T81" fmla="*/ 661 h 666"/>
              <a:gd name="T82" fmla="*/ 325 w 782"/>
              <a:gd name="T83" fmla="*/ 657 h 666"/>
              <a:gd name="T84" fmla="*/ 773 w 782"/>
              <a:gd name="T85" fmla="*/ 222 h 666"/>
              <a:gd name="T86" fmla="*/ 773 w 782"/>
              <a:gd name="T87" fmla="*/ 222 h 666"/>
              <a:gd name="T88" fmla="*/ 777 w 782"/>
              <a:gd name="T89" fmla="*/ 217 h 666"/>
              <a:gd name="T90" fmla="*/ 779 w 782"/>
              <a:gd name="T91" fmla="*/ 212 h 666"/>
              <a:gd name="T92" fmla="*/ 781 w 782"/>
              <a:gd name="T93" fmla="*/ 207 h 666"/>
              <a:gd name="T94" fmla="*/ 782 w 782"/>
              <a:gd name="T95" fmla="*/ 202 h 666"/>
              <a:gd name="T96" fmla="*/ 781 w 782"/>
              <a:gd name="T97" fmla="*/ 196 h 666"/>
              <a:gd name="T98" fmla="*/ 779 w 782"/>
              <a:gd name="T99" fmla="*/ 191 h 666"/>
              <a:gd name="T100" fmla="*/ 777 w 782"/>
              <a:gd name="T101" fmla="*/ 186 h 666"/>
              <a:gd name="T102" fmla="*/ 773 w 782"/>
              <a:gd name="T103" fmla="*/ 182 h 666"/>
              <a:gd name="T104" fmla="*/ 773 w 782"/>
              <a:gd name="T105" fmla="*/ 18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82" h="666">
                <a:moveTo>
                  <a:pt x="773" y="182"/>
                </a:moveTo>
                <a:lnTo>
                  <a:pt x="606" y="9"/>
                </a:lnTo>
                <a:lnTo>
                  <a:pt x="606" y="9"/>
                </a:lnTo>
                <a:lnTo>
                  <a:pt x="601" y="5"/>
                </a:lnTo>
                <a:lnTo>
                  <a:pt x="596" y="3"/>
                </a:lnTo>
                <a:lnTo>
                  <a:pt x="591" y="0"/>
                </a:lnTo>
                <a:lnTo>
                  <a:pt x="586" y="0"/>
                </a:lnTo>
                <a:lnTo>
                  <a:pt x="580" y="0"/>
                </a:lnTo>
                <a:lnTo>
                  <a:pt x="575" y="3"/>
                </a:lnTo>
                <a:lnTo>
                  <a:pt x="570" y="5"/>
                </a:lnTo>
                <a:lnTo>
                  <a:pt x="565" y="8"/>
                </a:lnTo>
                <a:lnTo>
                  <a:pt x="312" y="255"/>
                </a:lnTo>
                <a:lnTo>
                  <a:pt x="217" y="158"/>
                </a:lnTo>
                <a:lnTo>
                  <a:pt x="217" y="158"/>
                </a:lnTo>
                <a:lnTo>
                  <a:pt x="215" y="155"/>
                </a:lnTo>
                <a:lnTo>
                  <a:pt x="211" y="154"/>
                </a:lnTo>
                <a:lnTo>
                  <a:pt x="207" y="154"/>
                </a:lnTo>
                <a:lnTo>
                  <a:pt x="204" y="154"/>
                </a:lnTo>
                <a:lnTo>
                  <a:pt x="193" y="158"/>
                </a:lnTo>
                <a:lnTo>
                  <a:pt x="185" y="164"/>
                </a:lnTo>
                <a:lnTo>
                  <a:pt x="12" y="331"/>
                </a:lnTo>
                <a:lnTo>
                  <a:pt x="12" y="331"/>
                </a:lnTo>
                <a:lnTo>
                  <a:pt x="4" y="340"/>
                </a:lnTo>
                <a:lnTo>
                  <a:pt x="0" y="350"/>
                </a:lnTo>
                <a:lnTo>
                  <a:pt x="0" y="354"/>
                </a:lnTo>
                <a:lnTo>
                  <a:pt x="0" y="357"/>
                </a:lnTo>
                <a:lnTo>
                  <a:pt x="1" y="361"/>
                </a:lnTo>
                <a:lnTo>
                  <a:pt x="3" y="364"/>
                </a:lnTo>
                <a:lnTo>
                  <a:pt x="111" y="476"/>
                </a:lnTo>
                <a:lnTo>
                  <a:pt x="111" y="476"/>
                </a:lnTo>
                <a:lnTo>
                  <a:pt x="114" y="480"/>
                </a:lnTo>
                <a:lnTo>
                  <a:pt x="116" y="484"/>
                </a:lnTo>
                <a:lnTo>
                  <a:pt x="284" y="657"/>
                </a:lnTo>
                <a:lnTo>
                  <a:pt x="284" y="657"/>
                </a:lnTo>
                <a:lnTo>
                  <a:pt x="288" y="661"/>
                </a:lnTo>
                <a:lnTo>
                  <a:pt x="293" y="663"/>
                </a:lnTo>
                <a:lnTo>
                  <a:pt x="300" y="664"/>
                </a:lnTo>
                <a:lnTo>
                  <a:pt x="305" y="666"/>
                </a:lnTo>
                <a:lnTo>
                  <a:pt x="310" y="664"/>
                </a:lnTo>
                <a:lnTo>
                  <a:pt x="315" y="663"/>
                </a:lnTo>
                <a:lnTo>
                  <a:pt x="320" y="661"/>
                </a:lnTo>
                <a:lnTo>
                  <a:pt x="325" y="657"/>
                </a:lnTo>
                <a:lnTo>
                  <a:pt x="773" y="222"/>
                </a:lnTo>
                <a:lnTo>
                  <a:pt x="773" y="222"/>
                </a:lnTo>
                <a:lnTo>
                  <a:pt x="777" y="217"/>
                </a:lnTo>
                <a:lnTo>
                  <a:pt x="779" y="212"/>
                </a:lnTo>
                <a:lnTo>
                  <a:pt x="781" y="207"/>
                </a:lnTo>
                <a:lnTo>
                  <a:pt x="782" y="202"/>
                </a:lnTo>
                <a:lnTo>
                  <a:pt x="781" y="196"/>
                </a:lnTo>
                <a:lnTo>
                  <a:pt x="779" y="191"/>
                </a:lnTo>
                <a:lnTo>
                  <a:pt x="777" y="186"/>
                </a:lnTo>
                <a:lnTo>
                  <a:pt x="773" y="182"/>
                </a:lnTo>
                <a:lnTo>
                  <a:pt x="773" y="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6" name="Freeform 345">
            <a:extLst>
              <a:ext uri="{FF2B5EF4-FFF2-40B4-BE49-F238E27FC236}">
                <a16:creationId xmlns:a16="http://schemas.microsoft.com/office/drawing/2014/main" id="{A8F8784B-4062-1F4F-B00F-24AE6674DC58}"/>
              </a:ext>
            </a:extLst>
          </p:cNvPr>
          <p:cNvSpPr>
            <a:spLocks/>
          </p:cNvSpPr>
          <p:nvPr/>
        </p:nvSpPr>
        <p:spPr bwMode="auto">
          <a:xfrm>
            <a:off x="5479038" y="7725526"/>
            <a:ext cx="188416" cy="160467"/>
          </a:xfrm>
          <a:custGeom>
            <a:avLst/>
            <a:gdLst>
              <a:gd name="T0" fmla="*/ 773 w 782"/>
              <a:gd name="T1" fmla="*/ 182 h 666"/>
              <a:gd name="T2" fmla="*/ 606 w 782"/>
              <a:gd name="T3" fmla="*/ 9 h 666"/>
              <a:gd name="T4" fmla="*/ 606 w 782"/>
              <a:gd name="T5" fmla="*/ 9 h 666"/>
              <a:gd name="T6" fmla="*/ 601 w 782"/>
              <a:gd name="T7" fmla="*/ 5 h 666"/>
              <a:gd name="T8" fmla="*/ 596 w 782"/>
              <a:gd name="T9" fmla="*/ 3 h 666"/>
              <a:gd name="T10" fmla="*/ 591 w 782"/>
              <a:gd name="T11" fmla="*/ 0 h 666"/>
              <a:gd name="T12" fmla="*/ 586 w 782"/>
              <a:gd name="T13" fmla="*/ 0 h 666"/>
              <a:gd name="T14" fmla="*/ 580 w 782"/>
              <a:gd name="T15" fmla="*/ 0 h 666"/>
              <a:gd name="T16" fmla="*/ 575 w 782"/>
              <a:gd name="T17" fmla="*/ 3 h 666"/>
              <a:gd name="T18" fmla="*/ 570 w 782"/>
              <a:gd name="T19" fmla="*/ 5 h 666"/>
              <a:gd name="T20" fmla="*/ 565 w 782"/>
              <a:gd name="T21" fmla="*/ 8 h 666"/>
              <a:gd name="T22" fmla="*/ 312 w 782"/>
              <a:gd name="T23" fmla="*/ 255 h 666"/>
              <a:gd name="T24" fmla="*/ 217 w 782"/>
              <a:gd name="T25" fmla="*/ 158 h 666"/>
              <a:gd name="T26" fmla="*/ 217 w 782"/>
              <a:gd name="T27" fmla="*/ 158 h 666"/>
              <a:gd name="T28" fmla="*/ 215 w 782"/>
              <a:gd name="T29" fmla="*/ 155 h 666"/>
              <a:gd name="T30" fmla="*/ 211 w 782"/>
              <a:gd name="T31" fmla="*/ 154 h 666"/>
              <a:gd name="T32" fmla="*/ 207 w 782"/>
              <a:gd name="T33" fmla="*/ 154 h 666"/>
              <a:gd name="T34" fmla="*/ 204 w 782"/>
              <a:gd name="T35" fmla="*/ 154 h 666"/>
              <a:gd name="T36" fmla="*/ 193 w 782"/>
              <a:gd name="T37" fmla="*/ 158 h 666"/>
              <a:gd name="T38" fmla="*/ 185 w 782"/>
              <a:gd name="T39" fmla="*/ 164 h 666"/>
              <a:gd name="T40" fmla="*/ 12 w 782"/>
              <a:gd name="T41" fmla="*/ 331 h 666"/>
              <a:gd name="T42" fmla="*/ 12 w 782"/>
              <a:gd name="T43" fmla="*/ 331 h 666"/>
              <a:gd name="T44" fmla="*/ 4 w 782"/>
              <a:gd name="T45" fmla="*/ 340 h 666"/>
              <a:gd name="T46" fmla="*/ 0 w 782"/>
              <a:gd name="T47" fmla="*/ 350 h 666"/>
              <a:gd name="T48" fmla="*/ 0 w 782"/>
              <a:gd name="T49" fmla="*/ 354 h 666"/>
              <a:gd name="T50" fmla="*/ 0 w 782"/>
              <a:gd name="T51" fmla="*/ 357 h 666"/>
              <a:gd name="T52" fmla="*/ 1 w 782"/>
              <a:gd name="T53" fmla="*/ 361 h 666"/>
              <a:gd name="T54" fmla="*/ 3 w 782"/>
              <a:gd name="T55" fmla="*/ 364 h 666"/>
              <a:gd name="T56" fmla="*/ 111 w 782"/>
              <a:gd name="T57" fmla="*/ 476 h 666"/>
              <a:gd name="T58" fmla="*/ 111 w 782"/>
              <a:gd name="T59" fmla="*/ 476 h 666"/>
              <a:gd name="T60" fmla="*/ 114 w 782"/>
              <a:gd name="T61" fmla="*/ 480 h 666"/>
              <a:gd name="T62" fmla="*/ 116 w 782"/>
              <a:gd name="T63" fmla="*/ 484 h 666"/>
              <a:gd name="T64" fmla="*/ 284 w 782"/>
              <a:gd name="T65" fmla="*/ 657 h 666"/>
              <a:gd name="T66" fmla="*/ 284 w 782"/>
              <a:gd name="T67" fmla="*/ 657 h 666"/>
              <a:gd name="T68" fmla="*/ 288 w 782"/>
              <a:gd name="T69" fmla="*/ 661 h 666"/>
              <a:gd name="T70" fmla="*/ 293 w 782"/>
              <a:gd name="T71" fmla="*/ 663 h 666"/>
              <a:gd name="T72" fmla="*/ 300 w 782"/>
              <a:gd name="T73" fmla="*/ 664 h 666"/>
              <a:gd name="T74" fmla="*/ 305 w 782"/>
              <a:gd name="T75" fmla="*/ 666 h 666"/>
              <a:gd name="T76" fmla="*/ 310 w 782"/>
              <a:gd name="T77" fmla="*/ 664 h 666"/>
              <a:gd name="T78" fmla="*/ 315 w 782"/>
              <a:gd name="T79" fmla="*/ 663 h 666"/>
              <a:gd name="T80" fmla="*/ 320 w 782"/>
              <a:gd name="T81" fmla="*/ 661 h 666"/>
              <a:gd name="T82" fmla="*/ 325 w 782"/>
              <a:gd name="T83" fmla="*/ 657 h 666"/>
              <a:gd name="T84" fmla="*/ 773 w 782"/>
              <a:gd name="T85" fmla="*/ 222 h 666"/>
              <a:gd name="T86" fmla="*/ 773 w 782"/>
              <a:gd name="T87" fmla="*/ 222 h 666"/>
              <a:gd name="T88" fmla="*/ 777 w 782"/>
              <a:gd name="T89" fmla="*/ 217 h 666"/>
              <a:gd name="T90" fmla="*/ 779 w 782"/>
              <a:gd name="T91" fmla="*/ 212 h 666"/>
              <a:gd name="T92" fmla="*/ 781 w 782"/>
              <a:gd name="T93" fmla="*/ 207 h 666"/>
              <a:gd name="T94" fmla="*/ 782 w 782"/>
              <a:gd name="T95" fmla="*/ 202 h 666"/>
              <a:gd name="T96" fmla="*/ 781 w 782"/>
              <a:gd name="T97" fmla="*/ 196 h 666"/>
              <a:gd name="T98" fmla="*/ 779 w 782"/>
              <a:gd name="T99" fmla="*/ 191 h 666"/>
              <a:gd name="T100" fmla="*/ 777 w 782"/>
              <a:gd name="T101" fmla="*/ 186 h 666"/>
              <a:gd name="T102" fmla="*/ 773 w 782"/>
              <a:gd name="T103" fmla="*/ 182 h 666"/>
              <a:gd name="T104" fmla="*/ 773 w 782"/>
              <a:gd name="T105" fmla="*/ 18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82" h="666">
                <a:moveTo>
                  <a:pt x="773" y="182"/>
                </a:moveTo>
                <a:lnTo>
                  <a:pt x="606" y="9"/>
                </a:lnTo>
                <a:lnTo>
                  <a:pt x="606" y="9"/>
                </a:lnTo>
                <a:lnTo>
                  <a:pt x="601" y="5"/>
                </a:lnTo>
                <a:lnTo>
                  <a:pt x="596" y="3"/>
                </a:lnTo>
                <a:lnTo>
                  <a:pt x="591" y="0"/>
                </a:lnTo>
                <a:lnTo>
                  <a:pt x="586" y="0"/>
                </a:lnTo>
                <a:lnTo>
                  <a:pt x="580" y="0"/>
                </a:lnTo>
                <a:lnTo>
                  <a:pt x="575" y="3"/>
                </a:lnTo>
                <a:lnTo>
                  <a:pt x="570" y="5"/>
                </a:lnTo>
                <a:lnTo>
                  <a:pt x="565" y="8"/>
                </a:lnTo>
                <a:lnTo>
                  <a:pt x="312" y="255"/>
                </a:lnTo>
                <a:lnTo>
                  <a:pt x="217" y="158"/>
                </a:lnTo>
                <a:lnTo>
                  <a:pt x="217" y="158"/>
                </a:lnTo>
                <a:lnTo>
                  <a:pt x="215" y="155"/>
                </a:lnTo>
                <a:lnTo>
                  <a:pt x="211" y="154"/>
                </a:lnTo>
                <a:lnTo>
                  <a:pt x="207" y="154"/>
                </a:lnTo>
                <a:lnTo>
                  <a:pt x="204" y="154"/>
                </a:lnTo>
                <a:lnTo>
                  <a:pt x="193" y="158"/>
                </a:lnTo>
                <a:lnTo>
                  <a:pt x="185" y="164"/>
                </a:lnTo>
                <a:lnTo>
                  <a:pt x="12" y="331"/>
                </a:lnTo>
                <a:lnTo>
                  <a:pt x="12" y="331"/>
                </a:lnTo>
                <a:lnTo>
                  <a:pt x="4" y="340"/>
                </a:lnTo>
                <a:lnTo>
                  <a:pt x="0" y="350"/>
                </a:lnTo>
                <a:lnTo>
                  <a:pt x="0" y="354"/>
                </a:lnTo>
                <a:lnTo>
                  <a:pt x="0" y="357"/>
                </a:lnTo>
                <a:lnTo>
                  <a:pt x="1" y="361"/>
                </a:lnTo>
                <a:lnTo>
                  <a:pt x="3" y="364"/>
                </a:lnTo>
                <a:lnTo>
                  <a:pt x="111" y="476"/>
                </a:lnTo>
                <a:lnTo>
                  <a:pt x="111" y="476"/>
                </a:lnTo>
                <a:lnTo>
                  <a:pt x="114" y="480"/>
                </a:lnTo>
                <a:lnTo>
                  <a:pt x="116" y="484"/>
                </a:lnTo>
                <a:lnTo>
                  <a:pt x="284" y="657"/>
                </a:lnTo>
                <a:lnTo>
                  <a:pt x="284" y="657"/>
                </a:lnTo>
                <a:lnTo>
                  <a:pt x="288" y="661"/>
                </a:lnTo>
                <a:lnTo>
                  <a:pt x="293" y="663"/>
                </a:lnTo>
                <a:lnTo>
                  <a:pt x="300" y="664"/>
                </a:lnTo>
                <a:lnTo>
                  <a:pt x="305" y="666"/>
                </a:lnTo>
                <a:lnTo>
                  <a:pt x="310" y="664"/>
                </a:lnTo>
                <a:lnTo>
                  <a:pt x="315" y="663"/>
                </a:lnTo>
                <a:lnTo>
                  <a:pt x="320" y="661"/>
                </a:lnTo>
                <a:lnTo>
                  <a:pt x="325" y="657"/>
                </a:lnTo>
                <a:lnTo>
                  <a:pt x="773" y="222"/>
                </a:lnTo>
                <a:lnTo>
                  <a:pt x="773" y="222"/>
                </a:lnTo>
                <a:lnTo>
                  <a:pt x="777" y="217"/>
                </a:lnTo>
                <a:lnTo>
                  <a:pt x="779" y="212"/>
                </a:lnTo>
                <a:lnTo>
                  <a:pt x="781" y="207"/>
                </a:lnTo>
                <a:lnTo>
                  <a:pt x="782" y="202"/>
                </a:lnTo>
                <a:lnTo>
                  <a:pt x="781" y="196"/>
                </a:lnTo>
                <a:lnTo>
                  <a:pt x="779" y="191"/>
                </a:lnTo>
                <a:lnTo>
                  <a:pt x="777" y="186"/>
                </a:lnTo>
                <a:lnTo>
                  <a:pt x="773" y="182"/>
                </a:lnTo>
                <a:lnTo>
                  <a:pt x="773" y="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b="1" dirty="0"/>
          </a:p>
        </p:txBody>
      </p:sp>
      <p:sp>
        <p:nvSpPr>
          <p:cNvPr id="348" name="Freeform 347">
            <a:extLst>
              <a:ext uri="{FF2B5EF4-FFF2-40B4-BE49-F238E27FC236}">
                <a16:creationId xmlns:a16="http://schemas.microsoft.com/office/drawing/2014/main" id="{71A78E28-9B8C-024C-82BF-55B335CCD5BE}"/>
              </a:ext>
            </a:extLst>
          </p:cNvPr>
          <p:cNvSpPr>
            <a:spLocks/>
          </p:cNvSpPr>
          <p:nvPr/>
        </p:nvSpPr>
        <p:spPr bwMode="auto">
          <a:xfrm>
            <a:off x="2728025" y="8386668"/>
            <a:ext cx="161189" cy="161189"/>
          </a:xfrm>
          <a:custGeom>
            <a:avLst/>
            <a:gdLst>
              <a:gd name="T0" fmla="*/ 546 w 669"/>
              <a:gd name="T1" fmla="*/ 335 h 669"/>
              <a:gd name="T2" fmla="*/ 661 w 669"/>
              <a:gd name="T3" fmla="*/ 220 h 669"/>
              <a:gd name="T4" fmla="*/ 667 w 669"/>
              <a:gd name="T5" fmla="*/ 210 h 669"/>
              <a:gd name="T6" fmla="*/ 669 w 669"/>
              <a:gd name="T7" fmla="*/ 198 h 669"/>
              <a:gd name="T8" fmla="*/ 667 w 669"/>
              <a:gd name="T9" fmla="*/ 188 h 669"/>
              <a:gd name="T10" fmla="*/ 661 w 669"/>
              <a:gd name="T11" fmla="*/ 178 h 669"/>
              <a:gd name="T12" fmla="*/ 490 w 669"/>
              <a:gd name="T13" fmla="*/ 9 h 669"/>
              <a:gd name="T14" fmla="*/ 481 w 669"/>
              <a:gd name="T15" fmla="*/ 3 h 669"/>
              <a:gd name="T16" fmla="*/ 470 w 669"/>
              <a:gd name="T17" fmla="*/ 0 h 669"/>
              <a:gd name="T18" fmla="*/ 460 w 669"/>
              <a:gd name="T19" fmla="*/ 3 h 669"/>
              <a:gd name="T20" fmla="*/ 450 w 669"/>
              <a:gd name="T21" fmla="*/ 9 h 669"/>
              <a:gd name="T22" fmla="*/ 219 w 669"/>
              <a:gd name="T23" fmla="*/ 9 h 669"/>
              <a:gd name="T24" fmla="*/ 215 w 669"/>
              <a:gd name="T25" fmla="*/ 5 h 669"/>
              <a:gd name="T26" fmla="*/ 203 w 669"/>
              <a:gd name="T27" fmla="*/ 0 h 669"/>
              <a:gd name="T28" fmla="*/ 193 w 669"/>
              <a:gd name="T29" fmla="*/ 0 h 669"/>
              <a:gd name="T30" fmla="*/ 183 w 669"/>
              <a:gd name="T31" fmla="*/ 5 h 669"/>
              <a:gd name="T32" fmla="*/ 8 w 669"/>
              <a:gd name="T33" fmla="*/ 178 h 669"/>
              <a:gd name="T34" fmla="*/ 4 w 669"/>
              <a:gd name="T35" fmla="*/ 183 h 669"/>
              <a:gd name="T36" fmla="*/ 0 w 669"/>
              <a:gd name="T37" fmla="*/ 193 h 669"/>
              <a:gd name="T38" fmla="*/ 0 w 669"/>
              <a:gd name="T39" fmla="*/ 205 h 669"/>
              <a:gd name="T40" fmla="*/ 4 w 669"/>
              <a:gd name="T41" fmla="*/ 215 h 669"/>
              <a:gd name="T42" fmla="*/ 124 w 669"/>
              <a:gd name="T43" fmla="*/ 335 h 669"/>
              <a:gd name="T44" fmla="*/ 8 w 669"/>
              <a:gd name="T45" fmla="*/ 450 h 669"/>
              <a:gd name="T46" fmla="*/ 1 w 669"/>
              <a:gd name="T47" fmla="*/ 460 h 669"/>
              <a:gd name="T48" fmla="*/ 0 w 669"/>
              <a:gd name="T49" fmla="*/ 470 h 669"/>
              <a:gd name="T50" fmla="*/ 1 w 669"/>
              <a:gd name="T51" fmla="*/ 481 h 669"/>
              <a:gd name="T52" fmla="*/ 8 w 669"/>
              <a:gd name="T53" fmla="*/ 490 h 669"/>
              <a:gd name="T54" fmla="*/ 178 w 669"/>
              <a:gd name="T55" fmla="*/ 661 h 669"/>
              <a:gd name="T56" fmla="*/ 188 w 669"/>
              <a:gd name="T57" fmla="*/ 667 h 669"/>
              <a:gd name="T58" fmla="*/ 198 w 669"/>
              <a:gd name="T59" fmla="*/ 669 h 669"/>
              <a:gd name="T60" fmla="*/ 210 w 669"/>
              <a:gd name="T61" fmla="*/ 667 h 669"/>
              <a:gd name="T62" fmla="*/ 219 w 669"/>
              <a:gd name="T63" fmla="*/ 661 h 669"/>
              <a:gd name="T64" fmla="*/ 450 w 669"/>
              <a:gd name="T65" fmla="*/ 661 h 669"/>
              <a:gd name="T66" fmla="*/ 455 w 669"/>
              <a:gd name="T67" fmla="*/ 664 h 669"/>
              <a:gd name="T68" fmla="*/ 465 w 669"/>
              <a:gd name="T69" fmla="*/ 669 h 669"/>
              <a:gd name="T70" fmla="*/ 475 w 669"/>
              <a:gd name="T71" fmla="*/ 669 h 669"/>
              <a:gd name="T72" fmla="*/ 486 w 669"/>
              <a:gd name="T73" fmla="*/ 664 h 669"/>
              <a:gd name="T74" fmla="*/ 661 w 669"/>
              <a:gd name="T75" fmla="*/ 490 h 669"/>
              <a:gd name="T76" fmla="*/ 664 w 669"/>
              <a:gd name="T77" fmla="*/ 486 h 669"/>
              <a:gd name="T78" fmla="*/ 668 w 669"/>
              <a:gd name="T79" fmla="*/ 476 h 669"/>
              <a:gd name="T80" fmla="*/ 668 w 669"/>
              <a:gd name="T81" fmla="*/ 465 h 669"/>
              <a:gd name="T82" fmla="*/ 664 w 669"/>
              <a:gd name="T83" fmla="*/ 455 h 669"/>
              <a:gd name="T84" fmla="*/ 661 w 669"/>
              <a:gd name="T85" fmla="*/ 450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69" h="669">
                <a:moveTo>
                  <a:pt x="661" y="450"/>
                </a:moveTo>
                <a:lnTo>
                  <a:pt x="546" y="335"/>
                </a:lnTo>
                <a:lnTo>
                  <a:pt x="661" y="220"/>
                </a:lnTo>
                <a:lnTo>
                  <a:pt x="661" y="220"/>
                </a:lnTo>
                <a:lnTo>
                  <a:pt x="664" y="215"/>
                </a:lnTo>
                <a:lnTo>
                  <a:pt x="667" y="210"/>
                </a:lnTo>
                <a:lnTo>
                  <a:pt x="668" y="205"/>
                </a:lnTo>
                <a:lnTo>
                  <a:pt x="669" y="198"/>
                </a:lnTo>
                <a:lnTo>
                  <a:pt x="668" y="193"/>
                </a:lnTo>
                <a:lnTo>
                  <a:pt x="667" y="188"/>
                </a:lnTo>
                <a:lnTo>
                  <a:pt x="664" y="183"/>
                </a:lnTo>
                <a:lnTo>
                  <a:pt x="661" y="178"/>
                </a:lnTo>
                <a:lnTo>
                  <a:pt x="490" y="9"/>
                </a:lnTo>
                <a:lnTo>
                  <a:pt x="490" y="9"/>
                </a:lnTo>
                <a:lnTo>
                  <a:pt x="486" y="5"/>
                </a:lnTo>
                <a:lnTo>
                  <a:pt x="481" y="3"/>
                </a:lnTo>
                <a:lnTo>
                  <a:pt x="475" y="0"/>
                </a:lnTo>
                <a:lnTo>
                  <a:pt x="470" y="0"/>
                </a:lnTo>
                <a:lnTo>
                  <a:pt x="465" y="0"/>
                </a:lnTo>
                <a:lnTo>
                  <a:pt x="460" y="3"/>
                </a:lnTo>
                <a:lnTo>
                  <a:pt x="455" y="5"/>
                </a:lnTo>
                <a:lnTo>
                  <a:pt x="450" y="9"/>
                </a:lnTo>
                <a:lnTo>
                  <a:pt x="335" y="124"/>
                </a:lnTo>
                <a:lnTo>
                  <a:pt x="219" y="9"/>
                </a:lnTo>
                <a:lnTo>
                  <a:pt x="219" y="9"/>
                </a:lnTo>
                <a:lnTo>
                  <a:pt x="215" y="5"/>
                </a:lnTo>
                <a:lnTo>
                  <a:pt x="210" y="3"/>
                </a:lnTo>
                <a:lnTo>
                  <a:pt x="203" y="0"/>
                </a:lnTo>
                <a:lnTo>
                  <a:pt x="198" y="0"/>
                </a:lnTo>
                <a:lnTo>
                  <a:pt x="193" y="0"/>
                </a:lnTo>
                <a:lnTo>
                  <a:pt x="188" y="3"/>
                </a:lnTo>
                <a:lnTo>
                  <a:pt x="183" y="5"/>
                </a:lnTo>
                <a:lnTo>
                  <a:pt x="178" y="9"/>
                </a:lnTo>
                <a:lnTo>
                  <a:pt x="8" y="178"/>
                </a:lnTo>
                <a:lnTo>
                  <a:pt x="8" y="178"/>
                </a:lnTo>
                <a:lnTo>
                  <a:pt x="4" y="183"/>
                </a:lnTo>
                <a:lnTo>
                  <a:pt x="1" y="188"/>
                </a:lnTo>
                <a:lnTo>
                  <a:pt x="0" y="193"/>
                </a:lnTo>
                <a:lnTo>
                  <a:pt x="0" y="198"/>
                </a:lnTo>
                <a:lnTo>
                  <a:pt x="0" y="205"/>
                </a:lnTo>
                <a:lnTo>
                  <a:pt x="1" y="210"/>
                </a:lnTo>
                <a:lnTo>
                  <a:pt x="4" y="215"/>
                </a:lnTo>
                <a:lnTo>
                  <a:pt x="8" y="220"/>
                </a:lnTo>
                <a:lnTo>
                  <a:pt x="124" y="335"/>
                </a:lnTo>
                <a:lnTo>
                  <a:pt x="8" y="450"/>
                </a:lnTo>
                <a:lnTo>
                  <a:pt x="8" y="450"/>
                </a:lnTo>
                <a:lnTo>
                  <a:pt x="4" y="455"/>
                </a:lnTo>
                <a:lnTo>
                  <a:pt x="1" y="460"/>
                </a:lnTo>
                <a:lnTo>
                  <a:pt x="0" y="465"/>
                </a:lnTo>
                <a:lnTo>
                  <a:pt x="0" y="470"/>
                </a:lnTo>
                <a:lnTo>
                  <a:pt x="0" y="476"/>
                </a:lnTo>
                <a:lnTo>
                  <a:pt x="1" y="481"/>
                </a:lnTo>
                <a:lnTo>
                  <a:pt x="4" y="486"/>
                </a:lnTo>
                <a:lnTo>
                  <a:pt x="8" y="490"/>
                </a:lnTo>
                <a:lnTo>
                  <a:pt x="178" y="661"/>
                </a:lnTo>
                <a:lnTo>
                  <a:pt x="178" y="661"/>
                </a:lnTo>
                <a:lnTo>
                  <a:pt x="183" y="664"/>
                </a:lnTo>
                <a:lnTo>
                  <a:pt x="188" y="667"/>
                </a:lnTo>
                <a:lnTo>
                  <a:pt x="193" y="669"/>
                </a:lnTo>
                <a:lnTo>
                  <a:pt x="198" y="669"/>
                </a:lnTo>
                <a:lnTo>
                  <a:pt x="203" y="669"/>
                </a:lnTo>
                <a:lnTo>
                  <a:pt x="210" y="667"/>
                </a:lnTo>
                <a:lnTo>
                  <a:pt x="215" y="664"/>
                </a:lnTo>
                <a:lnTo>
                  <a:pt x="219" y="661"/>
                </a:lnTo>
                <a:lnTo>
                  <a:pt x="335" y="546"/>
                </a:lnTo>
                <a:lnTo>
                  <a:pt x="450" y="661"/>
                </a:lnTo>
                <a:lnTo>
                  <a:pt x="450" y="661"/>
                </a:lnTo>
                <a:lnTo>
                  <a:pt x="455" y="664"/>
                </a:lnTo>
                <a:lnTo>
                  <a:pt x="460" y="667"/>
                </a:lnTo>
                <a:lnTo>
                  <a:pt x="465" y="669"/>
                </a:lnTo>
                <a:lnTo>
                  <a:pt x="470" y="669"/>
                </a:lnTo>
                <a:lnTo>
                  <a:pt x="475" y="669"/>
                </a:lnTo>
                <a:lnTo>
                  <a:pt x="481" y="667"/>
                </a:lnTo>
                <a:lnTo>
                  <a:pt x="486" y="664"/>
                </a:lnTo>
                <a:lnTo>
                  <a:pt x="490" y="661"/>
                </a:lnTo>
                <a:lnTo>
                  <a:pt x="661" y="490"/>
                </a:lnTo>
                <a:lnTo>
                  <a:pt x="661" y="490"/>
                </a:lnTo>
                <a:lnTo>
                  <a:pt x="664" y="486"/>
                </a:lnTo>
                <a:lnTo>
                  <a:pt x="667" y="481"/>
                </a:lnTo>
                <a:lnTo>
                  <a:pt x="668" y="476"/>
                </a:lnTo>
                <a:lnTo>
                  <a:pt x="669" y="470"/>
                </a:lnTo>
                <a:lnTo>
                  <a:pt x="668" y="465"/>
                </a:lnTo>
                <a:lnTo>
                  <a:pt x="667" y="460"/>
                </a:lnTo>
                <a:lnTo>
                  <a:pt x="664" y="455"/>
                </a:lnTo>
                <a:lnTo>
                  <a:pt x="661" y="450"/>
                </a:lnTo>
                <a:lnTo>
                  <a:pt x="661" y="4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0" name="Freeform 349">
            <a:extLst>
              <a:ext uri="{FF2B5EF4-FFF2-40B4-BE49-F238E27FC236}">
                <a16:creationId xmlns:a16="http://schemas.microsoft.com/office/drawing/2014/main" id="{352773FA-99B2-5745-B65D-852CE0A3A07B}"/>
              </a:ext>
            </a:extLst>
          </p:cNvPr>
          <p:cNvSpPr>
            <a:spLocks/>
          </p:cNvSpPr>
          <p:nvPr/>
        </p:nvSpPr>
        <p:spPr bwMode="auto">
          <a:xfrm>
            <a:off x="2728025" y="8056982"/>
            <a:ext cx="161189" cy="161189"/>
          </a:xfrm>
          <a:custGeom>
            <a:avLst/>
            <a:gdLst>
              <a:gd name="T0" fmla="*/ 546 w 669"/>
              <a:gd name="T1" fmla="*/ 335 h 669"/>
              <a:gd name="T2" fmla="*/ 661 w 669"/>
              <a:gd name="T3" fmla="*/ 220 h 669"/>
              <a:gd name="T4" fmla="*/ 667 w 669"/>
              <a:gd name="T5" fmla="*/ 210 h 669"/>
              <a:gd name="T6" fmla="*/ 669 w 669"/>
              <a:gd name="T7" fmla="*/ 198 h 669"/>
              <a:gd name="T8" fmla="*/ 667 w 669"/>
              <a:gd name="T9" fmla="*/ 188 h 669"/>
              <a:gd name="T10" fmla="*/ 661 w 669"/>
              <a:gd name="T11" fmla="*/ 178 h 669"/>
              <a:gd name="T12" fmla="*/ 490 w 669"/>
              <a:gd name="T13" fmla="*/ 9 h 669"/>
              <a:gd name="T14" fmla="*/ 481 w 669"/>
              <a:gd name="T15" fmla="*/ 3 h 669"/>
              <a:gd name="T16" fmla="*/ 470 w 669"/>
              <a:gd name="T17" fmla="*/ 0 h 669"/>
              <a:gd name="T18" fmla="*/ 460 w 669"/>
              <a:gd name="T19" fmla="*/ 3 h 669"/>
              <a:gd name="T20" fmla="*/ 450 w 669"/>
              <a:gd name="T21" fmla="*/ 9 h 669"/>
              <a:gd name="T22" fmla="*/ 219 w 669"/>
              <a:gd name="T23" fmla="*/ 9 h 669"/>
              <a:gd name="T24" fmla="*/ 215 w 669"/>
              <a:gd name="T25" fmla="*/ 5 h 669"/>
              <a:gd name="T26" fmla="*/ 203 w 669"/>
              <a:gd name="T27" fmla="*/ 0 h 669"/>
              <a:gd name="T28" fmla="*/ 193 w 669"/>
              <a:gd name="T29" fmla="*/ 0 h 669"/>
              <a:gd name="T30" fmla="*/ 183 w 669"/>
              <a:gd name="T31" fmla="*/ 5 h 669"/>
              <a:gd name="T32" fmla="*/ 8 w 669"/>
              <a:gd name="T33" fmla="*/ 178 h 669"/>
              <a:gd name="T34" fmla="*/ 4 w 669"/>
              <a:gd name="T35" fmla="*/ 183 h 669"/>
              <a:gd name="T36" fmla="*/ 0 w 669"/>
              <a:gd name="T37" fmla="*/ 193 h 669"/>
              <a:gd name="T38" fmla="*/ 0 w 669"/>
              <a:gd name="T39" fmla="*/ 205 h 669"/>
              <a:gd name="T40" fmla="*/ 4 w 669"/>
              <a:gd name="T41" fmla="*/ 215 h 669"/>
              <a:gd name="T42" fmla="*/ 124 w 669"/>
              <a:gd name="T43" fmla="*/ 335 h 669"/>
              <a:gd name="T44" fmla="*/ 8 w 669"/>
              <a:gd name="T45" fmla="*/ 450 h 669"/>
              <a:gd name="T46" fmla="*/ 1 w 669"/>
              <a:gd name="T47" fmla="*/ 460 h 669"/>
              <a:gd name="T48" fmla="*/ 0 w 669"/>
              <a:gd name="T49" fmla="*/ 470 h 669"/>
              <a:gd name="T50" fmla="*/ 1 w 669"/>
              <a:gd name="T51" fmla="*/ 481 h 669"/>
              <a:gd name="T52" fmla="*/ 8 w 669"/>
              <a:gd name="T53" fmla="*/ 490 h 669"/>
              <a:gd name="T54" fmla="*/ 178 w 669"/>
              <a:gd name="T55" fmla="*/ 661 h 669"/>
              <a:gd name="T56" fmla="*/ 188 w 669"/>
              <a:gd name="T57" fmla="*/ 667 h 669"/>
              <a:gd name="T58" fmla="*/ 198 w 669"/>
              <a:gd name="T59" fmla="*/ 669 h 669"/>
              <a:gd name="T60" fmla="*/ 210 w 669"/>
              <a:gd name="T61" fmla="*/ 667 h 669"/>
              <a:gd name="T62" fmla="*/ 219 w 669"/>
              <a:gd name="T63" fmla="*/ 661 h 669"/>
              <a:gd name="T64" fmla="*/ 450 w 669"/>
              <a:gd name="T65" fmla="*/ 661 h 669"/>
              <a:gd name="T66" fmla="*/ 455 w 669"/>
              <a:gd name="T67" fmla="*/ 664 h 669"/>
              <a:gd name="T68" fmla="*/ 465 w 669"/>
              <a:gd name="T69" fmla="*/ 669 h 669"/>
              <a:gd name="T70" fmla="*/ 475 w 669"/>
              <a:gd name="T71" fmla="*/ 669 h 669"/>
              <a:gd name="T72" fmla="*/ 486 w 669"/>
              <a:gd name="T73" fmla="*/ 664 h 669"/>
              <a:gd name="T74" fmla="*/ 661 w 669"/>
              <a:gd name="T75" fmla="*/ 490 h 669"/>
              <a:gd name="T76" fmla="*/ 664 w 669"/>
              <a:gd name="T77" fmla="*/ 486 h 669"/>
              <a:gd name="T78" fmla="*/ 668 w 669"/>
              <a:gd name="T79" fmla="*/ 476 h 669"/>
              <a:gd name="T80" fmla="*/ 668 w 669"/>
              <a:gd name="T81" fmla="*/ 465 h 669"/>
              <a:gd name="T82" fmla="*/ 664 w 669"/>
              <a:gd name="T83" fmla="*/ 455 h 669"/>
              <a:gd name="T84" fmla="*/ 661 w 669"/>
              <a:gd name="T85" fmla="*/ 450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69" h="669">
                <a:moveTo>
                  <a:pt x="661" y="450"/>
                </a:moveTo>
                <a:lnTo>
                  <a:pt x="546" y="335"/>
                </a:lnTo>
                <a:lnTo>
                  <a:pt x="661" y="220"/>
                </a:lnTo>
                <a:lnTo>
                  <a:pt x="661" y="220"/>
                </a:lnTo>
                <a:lnTo>
                  <a:pt x="664" y="215"/>
                </a:lnTo>
                <a:lnTo>
                  <a:pt x="667" y="210"/>
                </a:lnTo>
                <a:lnTo>
                  <a:pt x="668" y="205"/>
                </a:lnTo>
                <a:lnTo>
                  <a:pt x="669" y="198"/>
                </a:lnTo>
                <a:lnTo>
                  <a:pt x="668" y="193"/>
                </a:lnTo>
                <a:lnTo>
                  <a:pt x="667" y="188"/>
                </a:lnTo>
                <a:lnTo>
                  <a:pt x="664" y="183"/>
                </a:lnTo>
                <a:lnTo>
                  <a:pt x="661" y="178"/>
                </a:lnTo>
                <a:lnTo>
                  <a:pt x="490" y="9"/>
                </a:lnTo>
                <a:lnTo>
                  <a:pt x="490" y="9"/>
                </a:lnTo>
                <a:lnTo>
                  <a:pt x="486" y="5"/>
                </a:lnTo>
                <a:lnTo>
                  <a:pt x="481" y="3"/>
                </a:lnTo>
                <a:lnTo>
                  <a:pt x="475" y="0"/>
                </a:lnTo>
                <a:lnTo>
                  <a:pt x="470" y="0"/>
                </a:lnTo>
                <a:lnTo>
                  <a:pt x="465" y="0"/>
                </a:lnTo>
                <a:lnTo>
                  <a:pt x="460" y="3"/>
                </a:lnTo>
                <a:lnTo>
                  <a:pt x="455" y="5"/>
                </a:lnTo>
                <a:lnTo>
                  <a:pt x="450" y="9"/>
                </a:lnTo>
                <a:lnTo>
                  <a:pt x="335" y="124"/>
                </a:lnTo>
                <a:lnTo>
                  <a:pt x="219" y="9"/>
                </a:lnTo>
                <a:lnTo>
                  <a:pt x="219" y="9"/>
                </a:lnTo>
                <a:lnTo>
                  <a:pt x="215" y="5"/>
                </a:lnTo>
                <a:lnTo>
                  <a:pt x="210" y="3"/>
                </a:lnTo>
                <a:lnTo>
                  <a:pt x="203" y="0"/>
                </a:lnTo>
                <a:lnTo>
                  <a:pt x="198" y="0"/>
                </a:lnTo>
                <a:lnTo>
                  <a:pt x="193" y="0"/>
                </a:lnTo>
                <a:lnTo>
                  <a:pt x="188" y="3"/>
                </a:lnTo>
                <a:lnTo>
                  <a:pt x="183" y="5"/>
                </a:lnTo>
                <a:lnTo>
                  <a:pt x="178" y="9"/>
                </a:lnTo>
                <a:lnTo>
                  <a:pt x="8" y="178"/>
                </a:lnTo>
                <a:lnTo>
                  <a:pt x="8" y="178"/>
                </a:lnTo>
                <a:lnTo>
                  <a:pt x="4" y="183"/>
                </a:lnTo>
                <a:lnTo>
                  <a:pt x="1" y="188"/>
                </a:lnTo>
                <a:lnTo>
                  <a:pt x="0" y="193"/>
                </a:lnTo>
                <a:lnTo>
                  <a:pt x="0" y="198"/>
                </a:lnTo>
                <a:lnTo>
                  <a:pt x="0" y="205"/>
                </a:lnTo>
                <a:lnTo>
                  <a:pt x="1" y="210"/>
                </a:lnTo>
                <a:lnTo>
                  <a:pt x="4" y="215"/>
                </a:lnTo>
                <a:lnTo>
                  <a:pt x="8" y="220"/>
                </a:lnTo>
                <a:lnTo>
                  <a:pt x="124" y="335"/>
                </a:lnTo>
                <a:lnTo>
                  <a:pt x="8" y="450"/>
                </a:lnTo>
                <a:lnTo>
                  <a:pt x="8" y="450"/>
                </a:lnTo>
                <a:lnTo>
                  <a:pt x="4" y="455"/>
                </a:lnTo>
                <a:lnTo>
                  <a:pt x="1" y="460"/>
                </a:lnTo>
                <a:lnTo>
                  <a:pt x="0" y="465"/>
                </a:lnTo>
                <a:lnTo>
                  <a:pt x="0" y="470"/>
                </a:lnTo>
                <a:lnTo>
                  <a:pt x="0" y="476"/>
                </a:lnTo>
                <a:lnTo>
                  <a:pt x="1" y="481"/>
                </a:lnTo>
                <a:lnTo>
                  <a:pt x="4" y="486"/>
                </a:lnTo>
                <a:lnTo>
                  <a:pt x="8" y="490"/>
                </a:lnTo>
                <a:lnTo>
                  <a:pt x="178" y="661"/>
                </a:lnTo>
                <a:lnTo>
                  <a:pt x="178" y="661"/>
                </a:lnTo>
                <a:lnTo>
                  <a:pt x="183" y="664"/>
                </a:lnTo>
                <a:lnTo>
                  <a:pt x="188" y="667"/>
                </a:lnTo>
                <a:lnTo>
                  <a:pt x="193" y="669"/>
                </a:lnTo>
                <a:lnTo>
                  <a:pt x="198" y="669"/>
                </a:lnTo>
                <a:lnTo>
                  <a:pt x="203" y="669"/>
                </a:lnTo>
                <a:lnTo>
                  <a:pt x="210" y="667"/>
                </a:lnTo>
                <a:lnTo>
                  <a:pt x="215" y="664"/>
                </a:lnTo>
                <a:lnTo>
                  <a:pt x="219" y="661"/>
                </a:lnTo>
                <a:lnTo>
                  <a:pt x="335" y="546"/>
                </a:lnTo>
                <a:lnTo>
                  <a:pt x="450" y="661"/>
                </a:lnTo>
                <a:lnTo>
                  <a:pt x="450" y="661"/>
                </a:lnTo>
                <a:lnTo>
                  <a:pt x="455" y="664"/>
                </a:lnTo>
                <a:lnTo>
                  <a:pt x="460" y="667"/>
                </a:lnTo>
                <a:lnTo>
                  <a:pt x="465" y="669"/>
                </a:lnTo>
                <a:lnTo>
                  <a:pt x="470" y="669"/>
                </a:lnTo>
                <a:lnTo>
                  <a:pt x="475" y="669"/>
                </a:lnTo>
                <a:lnTo>
                  <a:pt x="481" y="667"/>
                </a:lnTo>
                <a:lnTo>
                  <a:pt x="486" y="664"/>
                </a:lnTo>
                <a:lnTo>
                  <a:pt x="490" y="661"/>
                </a:lnTo>
                <a:lnTo>
                  <a:pt x="661" y="490"/>
                </a:lnTo>
                <a:lnTo>
                  <a:pt x="661" y="490"/>
                </a:lnTo>
                <a:lnTo>
                  <a:pt x="664" y="486"/>
                </a:lnTo>
                <a:lnTo>
                  <a:pt x="667" y="481"/>
                </a:lnTo>
                <a:lnTo>
                  <a:pt x="668" y="476"/>
                </a:lnTo>
                <a:lnTo>
                  <a:pt x="669" y="470"/>
                </a:lnTo>
                <a:lnTo>
                  <a:pt x="668" y="465"/>
                </a:lnTo>
                <a:lnTo>
                  <a:pt x="667" y="460"/>
                </a:lnTo>
                <a:lnTo>
                  <a:pt x="664" y="455"/>
                </a:lnTo>
                <a:lnTo>
                  <a:pt x="661" y="450"/>
                </a:lnTo>
                <a:lnTo>
                  <a:pt x="661" y="4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AB9C12F-025F-E948-A880-AD130C596B3F}"/>
              </a:ext>
            </a:extLst>
          </p:cNvPr>
          <p:cNvGrpSpPr/>
          <p:nvPr/>
        </p:nvGrpSpPr>
        <p:grpSpPr>
          <a:xfrm>
            <a:off x="-4725" y="4748987"/>
            <a:ext cx="1409991" cy="672506"/>
            <a:chOff x="-79957" y="3144443"/>
            <a:chExt cx="6859935" cy="17054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005FFC2-E0BC-C142-BBD1-ABAEB011F3E8}"/>
                </a:ext>
              </a:extLst>
            </p:cNvPr>
            <p:cNvSpPr/>
            <p:nvPr/>
          </p:nvSpPr>
          <p:spPr>
            <a:xfrm>
              <a:off x="-79957" y="3144443"/>
              <a:ext cx="6859935" cy="170547"/>
            </a:xfrm>
            <a:prstGeom prst="rect">
              <a:avLst/>
            </a:prstGeom>
            <a:solidFill>
              <a:schemeClr val="accent1">
                <a:alpha val="9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>
                <a:latin typeface="Gotham HTF" pitchFamily="2" charset="77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0AFAE3F-A948-9445-841F-5AD352489328}"/>
                </a:ext>
              </a:extLst>
            </p:cNvPr>
            <p:cNvSpPr txBox="1"/>
            <p:nvPr/>
          </p:nvSpPr>
          <p:spPr>
            <a:xfrm>
              <a:off x="-79952" y="3149267"/>
              <a:ext cx="6791593" cy="162438"/>
            </a:xfrm>
            <a:prstGeom prst="rect">
              <a:avLst/>
            </a:prstGeom>
            <a:noFill/>
          </p:spPr>
          <p:txBody>
            <a:bodyPr wrap="square" lIns="0" rIns="0" rtlCol="0" anchor="ctr">
              <a:noAutofit/>
            </a:bodyPr>
            <a:lstStyle/>
            <a:p>
              <a:pPr algn="ctr"/>
              <a:r>
                <a:rPr lang="en-US" sz="1050" b="1" dirty="0" smtClean="0">
                  <a:solidFill>
                    <a:schemeClr val="tx2"/>
                  </a:solidFill>
                  <a:latin typeface="Gotham HTF" pitchFamily="2" charset="77"/>
                </a:rPr>
                <a:t>FEE</a:t>
              </a:r>
              <a:endParaRPr lang="en-US" sz="1050" b="1" dirty="0">
                <a:solidFill>
                  <a:schemeClr val="tx2"/>
                </a:solidFill>
                <a:latin typeface="Gotham HTF" pitchFamily="2" charset="77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5386C25-B803-5847-8176-E7919597090D}"/>
              </a:ext>
            </a:extLst>
          </p:cNvPr>
          <p:cNvGrpSpPr/>
          <p:nvPr/>
        </p:nvGrpSpPr>
        <p:grpSpPr>
          <a:xfrm>
            <a:off x="-7347" y="5415902"/>
            <a:ext cx="1412613" cy="878120"/>
            <a:chOff x="-7348" y="3107446"/>
            <a:chExt cx="6872691" cy="25865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19EF745-FFCA-2143-8E05-C0979D98D850}"/>
                </a:ext>
              </a:extLst>
            </p:cNvPr>
            <p:cNvSpPr/>
            <p:nvPr/>
          </p:nvSpPr>
          <p:spPr>
            <a:xfrm>
              <a:off x="-7348" y="3107446"/>
              <a:ext cx="6872691" cy="2586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>
                <a:latin typeface="Gotham HTF" pitchFamily="2" charset="7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CC158E7-865F-B94C-B146-9FEE30573D3C}"/>
                </a:ext>
              </a:extLst>
            </p:cNvPr>
            <p:cNvSpPr txBox="1"/>
            <p:nvPr/>
          </p:nvSpPr>
          <p:spPr>
            <a:xfrm>
              <a:off x="28402" y="3163532"/>
              <a:ext cx="6836941" cy="126214"/>
            </a:xfrm>
            <a:prstGeom prst="rect">
              <a:avLst/>
            </a:prstGeom>
            <a:grpFill/>
          </p:spPr>
          <p:txBody>
            <a:bodyPr wrap="square" lIns="0" rIns="0" rtlCol="0">
              <a:noAutofit/>
            </a:bodyPr>
            <a:lstStyle/>
            <a:p>
              <a:pPr algn="ctr"/>
              <a:r>
                <a:rPr lang="en-US" sz="1050" b="1" dirty="0" smtClean="0">
                  <a:solidFill>
                    <a:schemeClr val="tx2"/>
                  </a:solidFill>
                  <a:latin typeface="Gotham HTF" pitchFamily="2" charset="77"/>
                </a:rPr>
                <a:t>SCALABILITA’</a:t>
              </a:r>
              <a:endParaRPr lang="en-US" sz="1050" b="1" dirty="0">
                <a:solidFill>
                  <a:schemeClr val="tx2"/>
                </a:solidFill>
                <a:latin typeface="Gotham HTF" pitchFamily="2" charset="77"/>
              </a:endParaRPr>
            </a:p>
            <a:p>
              <a:pPr algn="ctr"/>
              <a:r>
                <a:rPr lang="en-US" sz="1050" b="1" dirty="0" smtClean="0">
                  <a:solidFill>
                    <a:schemeClr val="tx2"/>
                  </a:solidFill>
                  <a:latin typeface="Gotham HTF" pitchFamily="2" charset="77"/>
                </a:rPr>
                <a:t>/DIMENSIONE BLOCKCHAIN</a:t>
              </a:r>
              <a:endParaRPr lang="en-US" sz="1050" b="1" dirty="0">
                <a:solidFill>
                  <a:schemeClr val="tx2"/>
                </a:solidFill>
                <a:latin typeface="Gotham HTF" pitchFamily="2" charset="77"/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7F0FEEF-49DE-474A-8445-04001ED48B8C}"/>
              </a:ext>
            </a:extLst>
          </p:cNvPr>
          <p:cNvGrpSpPr/>
          <p:nvPr/>
        </p:nvGrpSpPr>
        <p:grpSpPr>
          <a:xfrm>
            <a:off x="-7347" y="6289355"/>
            <a:ext cx="1412613" cy="500535"/>
            <a:chOff x="-7348" y="3106638"/>
            <a:chExt cx="6872691" cy="164952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7E08B57A-5867-A844-B6FB-1E23366B61D6}"/>
                </a:ext>
              </a:extLst>
            </p:cNvPr>
            <p:cNvSpPr/>
            <p:nvPr/>
          </p:nvSpPr>
          <p:spPr>
            <a:xfrm>
              <a:off x="-7348" y="3108174"/>
              <a:ext cx="6872691" cy="163416"/>
            </a:xfrm>
            <a:prstGeom prst="rect">
              <a:avLst/>
            </a:prstGeom>
            <a:solidFill>
              <a:schemeClr val="accent1">
                <a:alpha val="9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>
                <a:latin typeface="Gotham HTF" pitchFamily="2" charset="77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DD1B22F-3369-414E-9415-FD3E1CEC5448}"/>
                </a:ext>
              </a:extLst>
            </p:cNvPr>
            <p:cNvSpPr txBox="1"/>
            <p:nvPr/>
          </p:nvSpPr>
          <p:spPr>
            <a:xfrm>
              <a:off x="28402" y="3106638"/>
              <a:ext cx="6836941" cy="164952"/>
            </a:xfrm>
            <a:prstGeom prst="rect">
              <a:avLst/>
            </a:prstGeom>
            <a:noFill/>
          </p:spPr>
          <p:txBody>
            <a:bodyPr wrap="square" lIns="0" rIns="0" rtlCol="0" anchor="ctr">
              <a:noAutofit/>
            </a:bodyPr>
            <a:lstStyle/>
            <a:p>
              <a:pPr algn="ctr"/>
              <a:r>
                <a:rPr lang="en-US" sz="1050" b="1" dirty="0">
                  <a:solidFill>
                    <a:schemeClr val="tx2"/>
                  </a:solidFill>
                  <a:latin typeface="Gotham HTF" pitchFamily="2" charset="77"/>
                </a:rPr>
                <a:t>PRIVACY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20F2223B-3706-AA45-86EB-2029C72BB7FA}"/>
              </a:ext>
            </a:extLst>
          </p:cNvPr>
          <p:cNvGrpSpPr/>
          <p:nvPr/>
        </p:nvGrpSpPr>
        <p:grpSpPr>
          <a:xfrm>
            <a:off x="-7348" y="7358723"/>
            <a:ext cx="1412614" cy="280465"/>
            <a:chOff x="-7348" y="3107279"/>
            <a:chExt cx="6872696" cy="7667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996FDEF-9F86-0646-8CA1-1AB026907337}"/>
                </a:ext>
              </a:extLst>
            </p:cNvPr>
            <p:cNvSpPr/>
            <p:nvPr/>
          </p:nvSpPr>
          <p:spPr>
            <a:xfrm>
              <a:off x="-7348" y="3111633"/>
              <a:ext cx="6872691" cy="568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Gotham HTF" pitchFamily="2" charset="77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5970E732-FECE-004F-A935-36E5B227791F}"/>
                </a:ext>
              </a:extLst>
            </p:cNvPr>
            <p:cNvSpPr txBox="1"/>
            <p:nvPr/>
          </p:nvSpPr>
          <p:spPr>
            <a:xfrm>
              <a:off x="88614" y="3107279"/>
              <a:ext cx="6776734" cy="76673"/>
            </a:xfrm>
            <a:prstGeom prst="rect">
              <a:avLst/>
            </a:prstGeom>
            <a:grpFill/>
          </p:spPr>
          <p:txBody>
            <a:bodyPr wrap="square" lIns="0" rIns="0" rtlCol="0" anchor="ctr">
              <a:noAutofit/>
            </a:bodyPr>
            <a:lstStyle/>
            <a:p>
              <a:pPr algn="ctr"/>
              <a:r>
                <a:rPr lang="en-US" sz="1050" b="1" dirty="0">
                  <a:solidFill>
                    <a:schemeClr val="tx2"/>
                  </a:solidFill>
                  <a:latin typeface="Gotham HTF" pitchFamily="2" charset="77"/>
                </a:rPr>
                <a:t>MINING</a:t>
              </a:r>
            </a:p>
          </p:txBody>
        </p:sp>
      </p:grp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C7E2BD26-FDDF-A444-A497-80ADF34CCEAD}"/>
              </a:ext>
            </a:extLst>
          </p:cNvPr>
          <p:cNvCxnSpPr>
            <a:cxnSpLocks/>
          </p:cNvCxnSpPr>
          <p:nvPr/>
        </p:nvCxnSpPr>
        <p:spPr>
          <a:xfrm>
            <a:off x="10341" y="5433040"/>
            <a:ext cx="6862348" cy="0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D872D23-64C9-AE49-A9C2-ABBDA853489D}"/>
              </a:ext>
            </a:extLst>
          </p:cNvPr>
          <p:cNvCxnSpPr>
            <a:cxnSpLocks/>
          </p:cNvCxnSpPr>
          <p:nvPr/>
        </p:nvCxnSpPr>
        <p:spPr>
          <a:xfrm>
            <a:off x="5171" y="6288421"/>
            <a:ext cx="6862348" cy="0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D9F825F-6C46-014F-B92B-62CED077FA74}"/>
              </a:ext>
            </a:extLst>
          </p:cNvPr>
          <p:cNvSpPr txBox="1"/>
          <p:nvPr/>
        </p:nvSpPr>
        <p:spPr>
          <a:xfrm>
            <a:off x="-16184880" y="-4389120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sz="2400" b="1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FB317E7-6273-D942-8957-FE505F428C2D}"/>
              </a:ext>
            </a:extLst>
          </p:cNvPr>
          <p:cNvSpPr txBox="1"/>
          <p:nvPr/>
        </p:nvSpPr>
        <p:spPr>
          <a:xfrm>
            <a:off x="-15069" y="1719501"/>
            <a:ext cx="1420335" cy="359999"/>
          </a:xfrm>
          <a:prstGeom prst="rect">
            <a:avLst/>
          </a:prstGeom>
          <a:solidFill>
            <a:schemeClr val="accent1">
              <a:lumMod val="60000"/>
              <a:lumOff val="40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algn="ctr">
              <a:defRPr sz="1050" b="1">
                <a:solidFill>
                  <a:schemeClr val="tx2"/>
                </a:solidFill>
                <a:latin typeface="Gotham HTF" pitchFamily="2" charset="7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 smtClean="0"/>
              <a:t>FORNITURA ATTUALE</a:t>
            </a:r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FDFC84-2F04-A44E-BAA1-92EC581095EC}"/>
              </a:ext>
            </a:extLst>
          </p:cNvPr>
          <p:cNvSpPr txBox="1"/>
          <p:nvPr/>
        </p:nvSpPr>
        <p:spPr>
          <a:xfrm>
            <a:off x="-12203" y="2075422"/>
            <a:ext cx="1417469" cy="360000"/>
          </a:xfrm>
          <a:prstGeom prst="rect">
            <a:avLst/>
          </a:prstGeom>
          <a:solidFill>
            <a:schemeClr val="accent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050" b="1">
                <a:solidFill>
                  <a:schemeClr val="tx2"/>
                </a:solidFill>
                <a:latin typeface="Gotham HTF" pitchFamily="2" charset="7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 smtClean="0"/>
              <a:t>FORNITURA MASSIMA</a:t>
            </a:r>
            <a:endParaRPr 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412E8C1-5BB8-4D4F-8614-2A4C7333ED7B}"/>
              </a:ext>
            </a:extLst>
          </p:cNvPr>
          <p:cNvSpPr txBox="1"/>
          <p:nvPr/>
        </p:nvSpPr>
        <p:spPr>
          <a:xfrm>
            <a:off x="1417968" y="1719501"/>
            <a:ext cx="2731755" cy="3600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sz="1200" dirty="0"/>
              <a:t>66.6m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90F6579-F02A-B04F-BCA2-55A94436D443}"/>
              </a:ext>
            </a:extLst>
          </p:cNvPr>
          <p:cNvSpPr txBox="1"/>
          <p:nvPr/>
        </p:nvSpPr>
        <p:spPr>
          <a:xfrm>
            <a:off x="4149224" y="1719501"/>
            <a:ext cx="2709931" cy="355549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sz="1200" b="1" dirty="0">
                <a:latin typeface="Gotham HTF" pitchFamily="2" charset="77"/>
              </a:rPr>
              <a:t>10.6M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B2B46FF-6143-1B45-BAE9-2C3F31D285BC}"/>
              </a:ext>
            </a:extLst>
          </p:cNvPr>
          <p:cNvSpPr txBox="1"/>
          <p:nvPr/>
        </p:nvSpPr>
        <p:spPr>
          <a:xfrm>
            <a:off x="-8927" y="2430924"/>
            <a:ext cx="1414193" cy="340851"/>
          </a:xfrm>
          <a:prstGeom prst="rect">
            <a:avLst/>
          </a:prstGeom>
          <a:solidFill>
            <a:schemeClr val="accent1">
              <a:lumMod val="60000"/>
              <a:lumOff val="40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050" b="1" dirty="0" smtClean="0">
                <a:solidFill>
                  <a:schemeClr val="tx2"/>
                </a:solidFill>
                <a:latin typeface="Gotham HTF" pitchFamily="2" charset="77"/>
              </a:rPr>
              <a:t>PREZZO</a:t>
            </a:r>
            <a:endParaRPr lang="en-US" sz="1050" b="1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2A2B6BA-CBAE-4A4B-B60C-4222F035B835}"/>
              </a:ext>
            </a:extLst>
          </p:cNvPr>
          <p:cNvSpPr txBox="1"/>
          <p:nvPr/>
        </p:nvSpPr>
        <p:spPr>
          <a:xfrm>
            <a:off x="1417469" y="2075422"/>
            <a:ext cx="2732256" cy="360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sz="1200" dirty="0"/>
              <a:t>84M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AEC6438-3203-C847-9AEA-3F34201E1A48}"/>
              </a:ext>
            </a:extLst>
          </p:cNvPr>
          <p:cNvSpPr txBox="1"/>
          <p:nvPr/>
        </p:nvSpPr>
        <p:spPr>
          <a:xfrm>
            <a:off x="1417469" y="2430924"/>
            <a:ext cx="2738818" cy="35755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sz="1200" dirty="0"/>
              <a:t>$171.29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E0E02CC-FF10-DC48-916B-C077626BDB9C}"/>
              </a:ext>
            </a:extLst>
          </p:cNvPr>
          <p:cNvSpPr txBox="1"/>
          <p:nvPr/>
        </p:nvSpPr>
        <p:spPr>
          <a:xfrm>
            <a:off x="4157210" y="2784780"/>
            <a:ext cx="2688589" cy="3600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EC1F1C1-DBE4-AE48-AB3E-6B17E1AEA911}"/>
              </a:ext>
            </a:extLst>
          </p:cNvPr>
          <p:cNvSpPr txBox="1"/>
          <p:nvPr/>
        </p:nvSpPr>
        <p:spPr>
          <a:xfrm>
            <a:off x="4149224" y="2430922"/>
            <a:ext cx="2715618" cy="36000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sz="1200" b="1" dirty="0">
                <a:latin typeface="Gotham HTF" pitchFamily="2" charset="77"/>
              </a:rPr>
              <a:t>$1.03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895032B-591E-704C-82BD-CE3CE5DDBF14}"/>
              </a:ext>
            </a:extLst>
          </p:cNvPr>
          <p:cNvSpPr txBox="1"/>
          <p:nvPr/>
        </p:nvSpPr>
        <p:spPr>
          <a:xfrm>
            <a:off x="1848" y="7640513"/>
            <a:ext cx="1403418" cy="3304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Gotham HTF" pitchFamily="2" charset="77"/>
              </a:rPr>
              <a:t>ASIC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41D30EC-85C3-D149-B3CB-D126FEF4791E}"/>
              </a:ext>
            </a:extLst>
          </p:cNvPr>
          <p:cNvSpPr txBox="1"/>
          <p:nvPr/>
        </p:nvSpPr>
        <p:spPr>
          <a:xfrm>
            <a:off x="-8927" y="7972330"/>
            <a:ext cx="1414193" cy="3304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Gotham HTF" pitchFamily="2" charset="77"/>
              </a:rPr>
              <a:t>GPU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6AC08BDE-0D01-DF44-B521-B35EA0072F30}"/>
              </a:ext>
            </a:extLst>
          </p:cNvPr>
          <p:cNvSpPr txBox="1"/>
          <p:nvPr/>
        </p:nvSpPr>
        <p:spPr>
          <a:xfrm>
            <a:off x="-5687" y="8302016"/>
            <a:ext cx="1410953" cy="3304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Gotham HTF" pitchFamily="2" charset="77"/>
              </a:rPr>
              <a:t>CPU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253C5DA-5FE1-0D40-87A0-49E3F8B3CFEF}"/>
              </a:ext>
            </a:extLst>
          </p:cNvPr>
          <p:cNvSpPr txBox="1"/>
          <p:nvPr/>
        </p:nvSpPr>
        <p:spPr>
          <a:xfrm>
            <a:off x="-12202" y="8632507"/>
            <a:ext cx="1417468" cy="330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Gotham HTF" pitchFamily="2" charset="77"/>
              </a:rPr>
              <a:t>MOBILE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D6003D3-AE52-B747-B795-ABE4D66BA6EB}"/>
              </a:ext>
            </a:extLst>
          </p:cNvPr>
          <p:cNvSpPr txBox="1"/>
          <p:nvPr/>
        </p:nvSpPr>
        <p:spPr>
          <a:xfrm>
            <a:off x="4149224" y="2791294"/>
            <a:ext cx="2703610" cy="1401560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 b="1">
                <a:solidFill>
                  <a:schemeClr val="tx2"/>
                </a:solidFill>
                <a:latin typeface="Gotham HTF" pitchFamily="2" charset="77"/>
              </a:defRPr>
            </a:lvl1pPr>
          </a:lstStyle>
          <a:p>
            <a:r>
              <a:rPr lang="en-US" b="0" dirty="0"/>
              <a:t>CHART?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1E4EF1A8-4F38-064E-8734-1D22E0254DEE}"/>
              </a:ext>
            </a:extLst>
          </p:cNvPr>
          <p:cNvSpPr txBox="1"/>
          <p:nvPr/>
        </p:nvSpPr>
        <p:spPr>
          <a:xfrm>
            <a:off x="1398981" y="8629641"/>
            <a:ext cx="2750744" cy="34118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4A209E48-DED1-DF4F-8E8F-9163E4A544A6}"/>
              </a:ext>
            </a:extLst>
          </p:cNvPr>
          <p:cNvCxnSpPr>
            <a:cxnSpLocks/>
          </p:cNvCxnSpPr>
          <p:nvPr/>
        </p:nvCxnSpPr>
        <p:spPr>
          <a:xfrm>
            <a:off x="10341" y="7358724"/>
            <a:ext cx="6862348" cy="0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596A8D1-4303-1F41-B5F3-22CC72F289DC}"/>
              </a:ext>
            </a:extLst>
          </p:cNvPr>
          <p:cNvSpPr txBox="1"/>
          <p:nvPr/>
        </p:nvSpPr>
        <p:spPr>
          <a:xfrm>
            <a:off x="3034145" y="-346364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sz="2400" b="1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113" name="Freeform 112">
            <a:extLst>
              <a:ext uri="{FF2B5EF4-FFF2-40B4-BE49-F238E27FC236}">
                <a16:creationId xmlns:a16="http://schemas.microsoft.com/office/drawing/2014/main" id="{A905EB7B-CFE7-5643-AB21-E8855CA801A0}"/>
              </a:ext>
            </a:extLst>
          </p:cNvPr>
          <p:cNvSpPr/>
          <p:nvPr/>
        </p:nvSpPr>
        <p:spPr>
          <a:xfrm>
            <a:off x="571681" y="205543"/>
            <a:ext cx="1355830" cy="45719"/>
          </a:xfrm>
          <a:custGeom>
            <a:avLst/>
            <a:gdLst>
              <a:gd name="connsiteX0" fmla="*/ 0 w 1355830"/>
              <a:gd name="connsiteY0" fmla="*/ 0 h 45719"/>
              <a:gd name="connsiteX1" fmla="*/ 1355830 w 1355830"/>
              <a:gd name="connsiteY1" fmla="*/ 0 h 45719"/>
              <a:gd name="connsiteX2" fmla="*/ 1323916 w 1355830"/>
              <a:gd name="connsiteY2" fmla="*/ 28825 h 45719"/>
              <a:gd name="connsiteX3" fmla="*/ 1315413 w 1355830"/>
              <a:gd name="connsiteY3" fmla="*/ 45719 h 45719"/>
              <a:gd name="connsiteX4" fmla="*/ 0 w 1355830"/>
              <a:gd name="connsiteY4" fmla="*/ 45719 h 45719"/>
              <a:gd name="connsiteX5" fmla="*/ 0 w 1355830"/>
              <a:gd name="connsiteY5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830" h="45719">
                <a:moveTo>
                  <a:pt x="0" y="0"/>
                </a:moveTo>
                <a:lnTo>
                  <a:pt x="1355830" y="0"/>
                </a:lnTo>
                <a:lnTo>
                  <a:pt x="1323916" y="28825"/>
                </a:lnTo>
                <a:lnTo>
                  <a:pt x="1315413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2">
                  <a:lumMod val="95000"/>
                  <a:alpha val="0"/>
                </a:schemeClr>
              </a:gs>
              <a:gs pos="100000">
                <a:schemeClr val="tx1">
                  <a:lumMod val="40000"/>
                  <a:lumOff val="6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2" name="Freeform 111">
            <a:extLst>
              <a:ext uri="{FF2B5EF4-FFF2-40B4-BE49-F238E27FC236}">
                <a16:creationId xmlns:a16="http://schemas.microsoft.com/office/drawing/2014/main" id="{27CBAC48-993C-FF43-B671-0FBD5D43860A}"/>
              </a:ext>
            </a:extLst>
          </p:cNvPr>
          <p:cNvSpPr/>
          <p:nvPr/>
        </p:nvSpPr>
        <p:spPr>
          <a:xfrm>
            <a:off x="515224" y="304974"/>
            <a:ext cx="1347695" cy="45719"/>
          </a:xfrm>
          <a:custGeom>
            <a:avLst/>
            <a:gdLst>
              <a:gd name="connsiteX0" fmla="*/ 0 w 1347695"/>
              <a:gd name="connsiteY0" fmla="*/ 0 h 45719"/>
              <a:gd name="connsiteX1" fmla="*/ 1347695 w 1347695"/>
              <a:gd name="connsiteY1" fmla="*/ 0 h 45719"/>
              <a:gd name="connsiteX2" fmla="*/ 1340804 w 1347695"/>
              <a:gd name="connsiteY2" fmla="*/ 45719 h 45719"/>
              <a:gd name="connsiteX3" fmla="*/ 0 w 1347695"/>
              <a:gd name="connsiteY3" fmla="*/ 45719 h 45719"/>
              <a:gd name="connsiteX4" fmla="*/ 0 w 1347695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7695" h="45719">
                <a:moveTo>
                  <a:pt x="0" y="0"/>
                </a:moveTo>
                <a:lnTo>
                  <a:pt x="1347695" y="0"/>
                </a:lnTo>
                <a:lnTo>
                  <a:pt x="1340804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2">
                  <a:lumMod val="95000"/>
                  <a:alpha val="0"/>
                </a:schemeClr>
              </a:gs>
              <a:gs pos="100000">
                <a:schemeClr val="tx1">
                  <a:lumMod val="40000"/>
                  <a:lumOff val="6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1" name="Freeform 110">
            <a:extLst>
              <a:ext uri="{FF2B5EF4-FFF2-40B4-BE49-F238E27FC236}">
                <a16:creationId xmlns:a16="http://schemas.microsoft.com/office/drawing/2014/main" id="{9966B10C-3013-064B-AD71-4F1423600760}"/>
              </a:ext>
            </a:extLst>
          </p:cNvPr>
          <p:cNvSpPr/>
          <p:nvPr/>
        </p:nvSpPr>
        <p:spPr>
          <a:xfrm>
            <a:off x="523488" y="404405"/>
            <a:ext cx="1340742" cy="45719"/>
          </a:xfrm>
          <a:custGeom>
            <a:avLst/>
            <a:gdLst>
              <a:gd name="connsiteX0" fmla="*/ 0 w 1340742"/>
              <a:gd name="connsiteY0" fmla="*/ 0 h 45719"/>
              <a:gd name="connsiteX1" fmla="*/ 1333789 w 1340742"/>
              <a:gd name="connsiteY1" fmla="*/ 0 h 45719"/>
              <a:gd name="connsiteX2" fmla="*/ 1340652 w 1340742"/>
              <a:gd name="connsiteY2" fmla="*/ 45541 h 45719"/>
              <a:gd name="connsiteX3" fmla="*/ 1340742 w 1340742"/>
              <a:gd name="connsiteY3" fmla="*/ 45719 h 45719"/>
              <a:gd name="connsiteX4" fmla="*/ 0 w 1340742"/>
              <a:gd name="connsiteY4" fmla="*/ 45719 h 45719"/>
              <a:gd name="connsiteX5" fmla="*/ 0 w 1340742"/>
              <a:gd name="connsiteY5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0742" h="45719">
                <a:moveTo>
                  <a:pt x="0" y="0"/>
                </a:moveTo>
                <a:lnTo>
                  <a:pt x="1333789" y="0"/>
                </a:lnTo>
                <a:lnTo>
                  <a:pt x="1340652" y="45541"/>
                </a:lnTo>
                <a:lnTo>
                  <a:pt x="134074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2">
                  <a:lumMod val="95000"/>
                  <a:alpha val="0"/>
                </a:schemeClr>
              </a:gs>
              <a:gs pos="100000">
                <a:schemeClr val="tx1">
                  <a:lumMod val="40000"/>
                  <a:lumOff val="6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0" name="Freeform 109">
            <a:extLst>
              <a:ext uri="{FF2B5EF4-FFF2-40B4-BE49-F238E27FC236}">
                <a16:creationId xmlns:a16="http://schemas.microsoft.com/office/drawing/2014/main" id="{9A8AF3CC-A5EC-D342-A5A2-A66A3765E5AD}"/>
              </a:ext>
            </a:extLst>
          </p:cNvPr>
          <p:cNvSpPr/>
          <p:nvPr/>
        </p:nvSpPr>
        <p:spPr>
          <a:xfrm>
            <a:off x="571681" y="503837"/>
            <a:ext cx="1365001" cy="45719"/>
          </a:xfrm>
          <a:custGeom>
            <a:avLst/>
            <a:gdLst>
              <a:gd name="connsiteX0" fmla="*/ 0 w 1365001"/>
              <a:gd name="connsiteY0" fmla="*/ 0 h 45719"/>
              <a:gd name="connsiteX1" fmla="*/ 1319582 w 1365001"/>
              <a:gd name="connsiteY1" fmla="*/ 0 h 45719"/>
              <a:gd name="connsiteX2" fmla="*/ 1323916 w 1365001"/>
              <a:gd name="connsiteY2" fmla="*/ 8611 h 45719"/>
              <a:gd name="connsiteX3" fmla="*/ 1365001 w 1365001"/>
              <a:gd name="connsiteY3" fmla="*/ 45719 h 45719"/>
              <a:gd name="connsiteX4" fmla="*/ 0 w 1365001"/>
              <a:gd name="connsiteY4" fmla="*/ 45719 h 45719"/>
              <a:gd name="connsiteX5" fmla="*/ 0 w 1365001"/>
              <a:gd name="connsiteY5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5001" h="45719">
                <a:moveTo>
                  <a:pt x="0" y="0"/>
                </a:moveTo>
                <a:lnTo>
                  <a:pt x="1319582" y="0"/>
                </a:lnTo>
                <a:lnTo>
                  <a:pt x="1323916" y="8611"/>
                </a:lnTo>
                <a:lnTo>
                  <a:pt x="1365001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2">
                  <a:lumMod val="95000"/>
                  <a:alpha val="0"/>
                </a:schemeClr>
              </a:gs>
              <a:gs pos="100000">
                <a:schemeClr val="tx1">
                  <a:lumMod val="40000"/>
                  <a:lumOff val="6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0D2C2B1-117A-1048-B4FC-093C3FFE0A8E}"/>
              </a:ext>
            </a:extLst>
          </p:cNvPr>
          <p:cNvGrpSpPr/>
          <p:nvPr/>
        </p:nvGrpSpPr>
        <p:grpSpPr>
          <a:xfrm>
            <a:off x="2174" y="4194662"/>
            <a:ext cx="1403229" cy="556076"/>
            <a:chOff x="-21910" y="3243430"/>
            <a:chExt cx="6827037" cy="122668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BB0E5F33-D744-C84B-9611-84AE891DA676}"/>
                </a:ext>
              </a:extLst>
            </p:cNvPr>
            <p:cNvSpPr/>
            <p:nvPr/>
          </p:nvSpPr>
          <p:spPr>
            <a:xfrm>
              <a:off x="-21910" y="3243430"/>
              <a:ext cx="6826370" cy="122668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>
                <a:latin typeface="Gotham HTF" pitchFamily="2" charset="77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F87CF8D-F3F0-D847-82FB-4302500E8024}"/>
                </a:ext>
              </a:extLst>
            </p:cNvPr>
            <p:cNvSpPr txBox="1"/>
            <p:nvPr/>
          </p:nvSpPr>
          <p:spPr>
            <a:xfrm>
              <a:off x="-7353" y="3244532"/>
              <a:ext cx="6812480" cy="116996"/>
            </a:xfrm>
            <a:prstGeom prst="rect">
              <a:avLst/>
            </a:prstGeom>
            <a:noFill/>
          </p:spPr>
          <p:txBody>
            <a:bodyPr wrap="square" lIns="0" rIns="0" rtlCol="0" anchor="ctr">
              <a:noAutofit/>
            </a:bodyPr>
            <a:lstStyle/>
            <a:p>
              <a:pPr algn="ctr"/>
              <a:r>
                <a:rPr lang="en-US" sz="1050" b="1" dirty="0" smtClean="0">
                  <a:solidFill>
                    <a:schemeClr val="tx2"/>
                  </a:solidFill>
                  <a:latin typeface="Gotham HTF" pitchFamily="2" charset="77"/>
                </a:rPr>
                <a:t>VELOCITA’</a:t>
              </a:r>
              <a:endParaRPr lang="en-US" sz="1050" b="1" dirty="0">
                <a:solidFill>
                  <a:schemeClr val="tx2"/>
                </a:solidFill>
                <a:latin typeface="Gotham HTF" pitchFamily="2" charset="77"/>
              </a:endParaRP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BDDABA75-8CBF-5E40-94C6-AF2F49E5FAE6}"/>
              </a:ext>
            </a:extLst>
          </p:cNvPr>
          <p:cNvSpPr txBox="1"/>
          <p:nvPr/>
        </p:nvSpPr>
        <p:spPr>
          <a:xfrm>
            <a:off x="1410953" y="4183071"/>
            <a:ext cx="2738772" cy="560315"/>
          </a:xfrm>
          <a:prstGeom prst="rect">
            <a:avLst/>
          </a:prstGeom>
          <a:noFill/>
        </p:spPr>
        <p:txBody>
          <a:bodyPr wrap="square" lIns="0" tIns="3600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pPr>
              <a:lnSpc>
                <a:spcPct val="85000"/>
              </a:lnSpc>
            </a:pPr>
            <a:r>
              <a:rPr lang="en-US" sz="1400" b="1" dirty="0">
                <a:latin typeface="Gotham HTF" pitchFamily="2" charset="77"/>
              </a:rPr>
              <a:t>2.5 </a:t>
            </a:r>
            <a:r>
              <a:rPr lang="en-US" sz="1400" b="1" dirty="0" smtClean="0">
                <a:latin typeface="Gotham HTF" pitchFamily="2" charset="77"/>
              </a:rPr>
              <a:t>minutI</a:t>
            </a:r>
            <a:endParaRPr lang="en-US" sz="1400" b="1" dirty="0">
              <a:latin typeface="Gotham HTF" pitchFamily="2" charset="77"/>
            </a:endParaRPr>
          </a:p>
          <a:p>
            <a:pPr>
              <a:lnSpc>
                <a:spcPct val="85000"/>
              </a:lnSpc>
            </a:pPr>
            <a:r>
              <a:rPr lang="en-US" dirty="0" smtClean="0"/>
              <a:t>intervallo di blocco</a:t>
            </a:r>
            <a:endParaRPr lang="en-US" dirty="0"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1EB8AA0B-A923-0146-97D4-052753343777}"/>
              </a:ext>
            </a:extLst>
          </p:cNvPr>
          <p:cNvSpPr txBox="1"/>
          <p:nvPr/>
        </p:nvSpPr>
        <p:spPr>
          <a:xfrm>
            <a:off x="4149224" y="4194216"/>
            <a:ext cx="2715618" cy="54686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tIns="3600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pPr>
              <a:lnSpc>
                <a:spcPct val="85000"/>
              </a:lnSpc>
            </a:pPr>
            <a:r>
              <a:rPr lang="en-US" sz="1400" b="1" dirty="0">
                <a:solidFill>
                  <a:schemeClr val="bg1"/>
                </a:solidFill>
                <a:latin typeface="Gotham HTF" pitchFamily="2" charset="77"/>
              </a:rPr>
              <a:t>1 </a:t>
            </a:r>
            <a:r>
              <a:rPr lang="en-US" sz="1400" b="1" dirty="0" smtClean="0">
                <a:solidFill>
                  <a:schemeClr val="bg1"/>
                </a:solidFill>
                <a:latin typeface="Gotham HTF" pitchFamily="2" charset="77"/>
              </a:rPr>
              <a:t>minuto</a:t>
            </a:r>
            <a:endParaRPr lang="en-US" sz="1400" b="1" dirty="0">
              <a:solidFill>
                <a:schemeClr val="bg1"/>
              </a:solidFill>
              <a:latin typeface="Gotham HTF" pitchFamily="2" charset="77"/>
            </a:endParaRPr>
          </a:p>
          <a:p>
            <a:pPr>
              <a:lnSpc>
                <a:spcPct val="85000"/>
              </a:lnSpc>
            </a:pPr>
            <a:r>
              <a:rPr lang="en-US" dirty="0" smtClean="0"/>
              <a:t>intervallo di blocco</a:t>
            </a:r>
            <a:endParaRPr lang="en-US" dirty="0"/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B25F4FF2-63A6-8047-AD57-C3FB33D169C1}"/>
              </a:ext>
            </a:extLst>
          </p:cNvPr>
          <p:cNvCxnSpPr>
            <a:cxnSpLocks/>
          </p:cNvCxnSpPr>
          <p:nvPr/>
        </p:nvCxnSpPr>
        <p:spPr>
          <a:xfrm>
            <a:off x="-4348" y="4189292"/>
            <a:ext cx="6862348" cy="0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3F3017-5CB3-9C49-A5F2-F3ECF575F660}"/>
              </a:ext>
            </a:extLst>
          </p:cNvPr>
          <p:cNvCxnSpPr>
            <a:cxnSpLocks/>
          </p:cNvCxnSpPr>
          <p:nvPr/>
        </p:nvCxnSpPr>
        <p:spPr>
          <a:xfrm>
            <a:off x="10341" y="4740742"/>
            <a:ext cx="6862348" cy="0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6698B735-BDFD-1E49-A601-4DF4163673D5}"/>
              </a:ext>
            </a:extLst>
          </p:cNvPr>
          <p:cNvCxnSpPr>
            <a:cxnSpLocks/>
          </p:cNvCxnSpPr>
          <p:nvPr/>
        </p:nvCxnSpPr>
        <p:spPr>
          <a:xfrm>
            <a:off x="-4348" y="2790924"/>
            <a:ext cx="6862348" cy="0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Freeform 341">
            <a:extLst>
              <a:ext uri="{FF2B5EF4-FFF2-40B4-BE49-F238E27FC236}">
                <a16:creationId xmlns:a16="http://schemas.microsoft.com/office/drawing/2014/main" id="{8A921AE6-ED0C-614F-84E0-EFEF585E3AD6}"/>
              </a:ext>
            </a:extLst>
          </p:cNvPr>
          <p:cNvSpPr>
            <a:spLocks/>
          </p:cNvSpPr>
          <p:nvPr/>
        </p:nvSpPr>
        <p:spPr bwMode="auto">
          <a:xfrm>
            <a:off x="2728025" y="8717159"/>
            <a:ext cx="161189" cy="161189"/>
          </a:xfrm>
          <a:custGeom>
            <a:avLst/>
            <a:gdLst>
              <a:gd name="T0" fmla="*/ 546 w 669"/>
              <a:gd name="T1" fmla="*/ 335 h 669"/>
              <a:gd name="T2" fmla="*/ 661 w 669"/>
              <a:gd name="T3" fmla="*/ 220 h 669"/>
              <a:gd name="T4" fmla="*/ 667 w 669"/>
              <a:gd name="T5" fmla="*/ 210 h 669"/>
              <a:gd name="T6" fmla="*/ 669 w 669"/>
              <a:gd name="T7" fmla="*/ 198 h 669"/>
              <a:gd name="T8" fmla="*/ 667 w 669"/>
              <a:gd name="T9" fmla="*/ 188 h 669"/>
              <a:gd name="T10" fmla="*/ 661 w 669"/>
              <a:gd name="T11" fmla="*/ 178 h 669"/>
              <a:gd name="T12" fmla="*/ 490 w 669"/>
              <a:gd name="T13" fmla="*/ 9 h 669"/>
              <a:gd name="T14" fmla="*/ 481 w 669"/>
              <a:gd name="T15" fmla="*/ 3 h 669"/>
              <a:gd name="T16" fmla="*/ 470 w 669"/>
              <a:gd name="T17" fmla="*/ 0 h 669"/>
              <a:gd name="T18" fmla="*/ 460 w 669"/>
              <a:gd name="T19" fmla="*/ 3 h 669"/>
              <a:gd name="T20" fmla="*/ 450 w 669"/>
              <a:gd name="T21" fmla="*/ 9 h 669"/>
              <a:gd name="T22" fmla="*/ 219 w 669"/>
              <a:gd name="T23" fmla="*/ 9 h 669"/>
              <a:gd name="T24" fmla="*/ 215 w 669"/>
              <a:gd name="T25" fmla="*/ 5 h 669"/>
              <a:gd name="T26" fmla="*/ 203 w 669"/>
              <a:gd name="T27" fmla="*/ 0 h 669"/>
              <a:gd name="T28" fmla="*/ 193 w 669"/>
              <a:gd name="T29" fmla="*/ 0 h 669"/>
              <a:gd name="T30" fmla="*/ 183 w 669"/>
              <a:gd name="T31" fmla="*/ 5 h 669"/>
              <a:gd name="T32" fmla="*/ 8 w 669"/>
              <a:gd name="T33" fmla="*/ 178 h 669"/>
              <a:gd name="T34" fmla="*/ 4 w 669"/>
              <a:gd name="T35" fmla="*/ 183 h 669"/>
              <a:gd name="T36" fmla="*/ 0 w 669"/>
              <a:gd name="T37" fmla="*/ 193 h 669"/>
              <a:gd name="T38" fmla="*/ 0 w 669"/>
              <a:gd name="T39" fmla="*/ 205 h 669"/>
              <a:gd name="T40" fmla="*/ 4 w 669"/>
              <a:gd name="T41" fmla="*/ 215 h 669"/>
              <a:gd name="T42" fmla="*/ 124 w 669"/>
              <a:gd name="T43" fmla="*/ 335 h 669"/>
              <a:gd name="T44" fmla="*/ 8 w 669"/>
              <a:gd name="T45" fmla="*/ 450 h 669"/>
              <a:gd name="T46" fmla="*/ 1 w 669"/>
              <a:gd name="T47" fmla="*/ 460 h 669"/>
              <a:gd name="T48" fmla="*/ 0 w 669"/>
              <a:gd name="T49" fmla="*/ 470 h 669"/>
              <a:gd name="T50" fmla="*/ 1 w 669"/>
              <a:gd name="T51" fmla="*/ 481 h 669"/>
              <a:gd name="T52" fmla="*/ 8 w 669"/>
              <a:gd name="T53" fmla="*/ 490 h 669"/>
              <a:gd name="T54" fmla="*/ 178 w 669"/>
              <a:gd name="T55" fmla="*/ 661 h 669"/>
              <a:gd name="T56" fmla="*/ 188 w 669"/>
              <a:gd name="T57" fmla="*/ 667 h 669"/>
              <a:gd name="T58" fmla="*/ 198 w 669"/>
              <a:gd name="T59" fmla="*/ 669 h 669"/>
              <a:gd name="T60" fmla="*/ 210 w 669"/>
              <a:gd name="T61" fmla="*/ 667 h 669"/>
              <a:gd name="T62" fmla="*/ 219 w 669"/>
              <a:gd name="T63" fmla="*/ 661 h 669"/>
              <a:gd name="T64" fmla="*/ 450 w 669"/>
              <a:gd name="T65" fmla="*/ 661 h 669"/>
              <a:gd name="T66" fmla="*/ 455 w 669"/>
              <a:gd name="T67" fmla="*/ 664 h 669"/>
              <a:gd name="T68" fmla="*/ 465 w 669"/>
              <a:gd name="T69" fmla="*/ 669 h 669"/>
              <a:gd name="T70" fmla="*/ 475 w 669"/>
              <a:gd name="T71" fmla="*/ 669 h 669"/>
              <a:gd name="T72" fmla="*/ 486 w 669"/>
              <a:gd name="T73" fmla="*/ 664 h 669"/>
              <a:gd name="T74" fmla="*/ 661 w 669"/>
              <a:gd name="T75" fmla="*/ 490 h 669"/>
              <a:gd name="T76" fmla="*/ 664 w 669"/>
              <a:gd name="T77" fmla="*/ 486 h 669"/>
              <a:gd name="T78" fmla="*/ 668 w 669"/>
              <a:gd name="T79" fmla="*/ 476 h 669"/>
              <a:gd name="T80" fmla="*/ 668 w 669"/>
              <a:gd name="T81" fmla="*/ 465 h 669"/>
              <a:gd name="T82" fmla="*/ 664 w 669"/>
              <a:gd name="T83" fmla="*/ 455 h 669"/>
              <a:gd name="T84" fmla="*/ 661 w 669"/>
              <a:gd name="T85" fmla="*/ 450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69" h="669">
                <a:moveTo>
                  <a:pt x="661" y="450"/>
                </a:moveTo>
                <a:lnTo>
                  <a:pt x="546" y="335"/>
                </a:lnTo>
                <a:lnTo>
                  <a:pt x="661" y="220"/>
                </a:lnTo>
                <a:lnTo>
                  <a:pt x="661" y="220"/>
                </a:lnTo>
                <a:lnTo>
                  <a:pt x="664" y="215"/>
                </a:lnTo>
                <a:lnTo>
                  <a:pt x="667" y="210"/>
                </a:lnTo>
                <a:lnTo>
                  <a:pt x="668" y="205"/>
                </a:lnTo>
                <a:lnTo>
                  <a:pt x="669" y="198"/>
                </a:lnTo>
                <a:lnTo>
                  <a:pt x="668" y="193"/>
                </a:lnTo>
                <a:lnTo>
                  <a:pt x="667" y="188"/>
                </a:lnTo>
                <a:lnTo>
                  <a:pt x="664" y="183"/>
                </a:lnTo>
                <a:lnTo>
                  <a:pt x="661" y="178"/>
                </a:lnTo>
                <a:lnTo>
                  <a:pt x="490" y="9"/>
                </a:lnTo>
                <a:lnTo>
                  <a:pt x="490" y="9"/>
                </a:lnTo>
                <a:lnTo>
                  <a:pt x="486" y="5"/>
                </a:lnTo>
                <a:lnTo>
                  <a:pt x="481" y="3"/>
                </a:lnTo>
                <a:lnTo>
                  <a:pt x="475" y="0"/>
                </a:lnTo>
                <a:lnTo>
                  <a:pt x="470" y="0"/>
                </a:lnTo>
                <a:lnTo>
                  <a:pt x="465" y="0"/>
                </a:lnTo>
                <a:lnTo>
                  <a:pt x="460" y="3"/>
                </a:lnTo>
                <a:lnTo>
                  <a:pt x="455" y="5"/>
                </a:lnTo>
                <a:lnTo>
                  <a:pt x="450" y="9"/>
                </a:lnTo>
                <a:lnTo>
                  <a:pt x="335" y="124"/>
                </a:lnTo>
                <a:lnTo>
                  <a:pt x="219" y="9"/>
                </a:lnTo>
                <a:lnTo>
                  <a:pt x="219" y="9"/>
                </a:lnTo>
                <a:lnTo>
                  <a:pt x="215" y="5"/>
                </a:lnTo>
                <a:lnTo>
                  <a:pt x="210" y="3"/>
                </a:lnTo>
                <a:lnTo>
                  <a:pt x="203" y="0"/>
                </a:lnTo>
                <a:lnTo>
                  <a:pt x="198" y="0"/>
                </a:lnTo>
                <a:lnTo>
                  <a:pt x="193" y="0"/>
                </a:lnTo>
                <a:lnTo>
                  <a:pt x="188" y="3"/>
                </a:lnTo>
                <a:lnTo>
                  <a:pt x="183" y="5"/>
                </a:lnTo>
                <a:lnTo>
                  <a:pt x="178" y="9"/>
                </a:lnTo>
                <a:lnTo>
                  <a:pt x="8" y="178"/>
                </a:lnTo>
                <a:lnTo>
                  <a:pt x="8" y="178"/>
                </a:lnTo>
                <a:lnTo>
                  <a:pt x="4" y="183"/>
                </a:lnTo>
                <a:lnTo>
                  <a:pt x="1" y="188"/>
                </a:lnTo>
                <a:lnTo>
                  <a:pt x="0" y="193"/>
                </a:lnTo>
                <a:lnTo>
                  <a:pt x="0" y="198"/>
                </a:lnTo>
                <a:lnTo>
                  <a:pt x="0" y="205"/>
                </a:lnTo>
                <a:lnTo>
                  <a:pt x="1" y="210"/>
                </a:lnTo>
                <a:lnTo>
                  <a:pt x="4" y="215"/>
                </a:lnTo>
                <a:lnTo>
                  <a:pt x="8" y="220"/>
                </a:lnTo>
                <a:lnTo>
                  <a:pt x="124" y="335"/>
                </a:lnTo>
                <a:lnTo>
                  <a:pt x="8" y="450"/>
                </a:lnTo>
                <a:lnTo>
                  <a:pt x="8" y="450"/>
                </a:lnTo>
                <a:lnTo>
                  <a:pt x="4" y="455"/>
                </a:lnTo>
                <a:lnTo>
                  <a:pt x="1" y="460"/>
                </a:lnTo>
                <a:lnTo>
                  <a:pt x="0" y="465"/>
                </a:lnTo>
                <a:lnTo>
                  <a:pt x="0" y="470"/>
                </a:lnTo>
                <a:lnTo>
                  <a:pt x="0" y="476"/>
                </a:lnTo>
                <a:lnTo>
                  <a:pt x="1" y="481"/>
                </a:lnTo>
                <a:lnTo>
                  <a:pt x="4" y="486"/>
                </a:lnTo>
                <a:lnTo>
                  <a:pt x="8" y="490"/>
                </a:lnTo>
                <a:lnTo>
                  <a:pt x="178" y="661"/>
                </a:lnTo>
                <a:lnTo>
                  <a:pt x="178" y="661"/>
                </a:lnTo>
                <a:lnTo>
                  <a:pt x="183" y="664"/>
                </a:lnTo>
                <a:lnTo>
                  <a:pt x="188" y="667"/>
                </a:lnTo>
                <a:lnTo>
                  <a:pt x="193" y="669"/>
                </a:lnTo>
                <a:lnTo>
                  <a:pt x="198" y="669"/>
                </a:lnTo>
                <a:lnTo>
                  <a:pt x="203" y="669"/>
                </a:lnTo>
                <a:lnTo>
                  <a:pt x="210" y="667"/>
                </a:lnTo>
                <a:lnTo>
                  <a:pt x="215" y="664"/>
                </a:lnTo>
                <a:lnTo>
                  <a:pt x="219" y="661"/>
                </a:lnTo>
                <a:lnTo>
                  <a:pt x="335" y="546"/>
                </a:lnTo>
                <a:lnTo>
                  <a:pt x="450" y="661"/>
                </a:lnTo>
                <a:lnTo>
                  <a:pt x="450" y="661"/>
                </a:lnTo>
                <a:lnTo>
                  <a:pt x="455" y="664"/>
                </a:lnTo>
                <a:lnTo>
                  <a:pt x="460" y="667"/>
                </a:lnTo>
                <a:lnTo>
                  <a:pt x="465" y="669"/>
                </a:lnTo>
                <a:lnTo>
                  <a:pt x="470" y="669"/>
                </a:lnTo>
                <a:lnTo>
                  <a:pt x="475" y="669"/>
                </a:lnTo>
                <a:lnTo>
                  <a:pt x="481" y="667"/>
                </a:lnTo>
                <a:lnTo>
                  <a:pt x="486" y="664"/>
                </a:lnTo>
                <a:lnTo>
                  <a:pt x="490" y="661"/>
                </a:lnTo>
                <a:lnTo>
                  <a:pt x="661" y="490"/>
                </a:lnTo>
                <a:lnTo>
                  <a:pt x="661" y="490"/>
                </a:lnTo>
                <a:lnTo>
                  <a:pt x="664" y="486"/>
                </a:lnTo>
                <a:lnTo>
                  <a:pt x="667" y="481"/>
                </a:lnTo>
                <a:lnTo>
                  <a:pt x="668" y="476"/>
                </a:lnTo>
                <a:lnTo>
                  <a:pt x="669" y="470"/>
                </a:lnTo>
                <a:lnTo>
                  <a:pt x="668" y="465"/>
                </a:lnTo>
                <a:lnTo>
                  <a:pt x="667" y="460"/>
                </a:lnTo>
                <a:lnTo>
                  <a:pt x="664" y="455"/>
                </a:lnTo>
                <a:lnTo>
                  <a:pt x="661" y="450"/>
                </a:lnTo>
                <a:lnTo>
                  <a:pt x="661" y="4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6D3685-931F-4073-B562-D947D66FDD2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6373" b="6373"/>
          <a:stretch/>
        </p:blipFill>
        <p:spPr>
          <a:xfrm>
            <a:off x="4188154" y="2863082"/>
            <a:ext cx="2631746" cy="12580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565CD9C-728F-455A-9A1F-8854C859DC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7000"/>
                    </a14:imgEffect>
                  </a14:imgLayer>
                </a14:imgProps>
              </a:ext>
            </a:extLst>
          </a:blip>
          <a:srcRect t="3838" b="3838"/>
          <a:stretch/>
        </p:blipFill>
        <p:spPr>
          <a:xfrm>
            <a:off x="1561194" y="2864523"/>
            <a:ext cx="2328881" cy="1254013"/>
          </a:xfrm>
          <a:prstGeom prst="rect">
            <a:avLst/>
          </a:prstGeom>
          <a:solidFill>
            <a:srgbClr val="EAEBEB"/>
          </a:solidFill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4D8F250B-BC77-4BAA-9026-747A8D9ABF7E}"/>
              </a:ext>
            </a:extLst>
          </p:cNvPr>
          <p:cNvSpPr txBox="1"/>
          <p:nvPr/>
        </p:nvSpPr>
        <p:spPr>
          <a:xfrm>
            <a:off x="4149224" y="2079501"/>
            <a:ext cx="2701235" cy="3600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sz="1200" b="1" dirty="0">
                <a:latin typeface="Gotham HTF" pitchFamily="2" charset="77"/>
              </a:rPr>
              <a:t>21M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8C7A8B-5185-9740-810D-64D7E09A443F}"/>
              </a:ext>
            </a:extLst>
          </p:cNvPr>
          <p:cNvSpPr txBox="1"/>
          <p:nvPr/>
        </p:nvSpPr>
        <p:spPr>
          <a:xfrm>
            <a:off x="166182" y="8968599"/>
            <a:ext cx="4929956" cy="229832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r>
              <a:rPr lang="en-US" sz="600" dirty="0">
                <a:solidFill>
                  <a:schemeClr val="bg2"/>
                </a:solidFill>
                <a:latin typeface="Gotham HTF Book" pitchFamily="2" charset="77"/>
              </a:rPr>
              <a:t>Crypto Silver - the race to be a medium of exchange 1</a:t>
            </a:r>
            <a:r>
              <a:rPr lang="en-US" sz="600" baseline="30000" dirty="0">
                <a:solidFill>
                  <a:schemeClr val="bg2"/>
                </a:solidFill>
                <a:latin typeface="Gotham HTF Book" pitchFamily="2" charset="77"/>
              </a:rPr>
              <a:t>st</a:t>
            </a:r>
            <a:r>
              <a:rPr lang="en-US" sz="600" dirty="0">
                <a:solidFill>
                  <a:schemeClr val="bg2"/>
                </a:solidFill>
                <a:latin typeface="Gotham HTF Book" pitchFamily="2" charset="77"/>
              </a:rPr>
              <a:t> Mar 2021 v06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E3406EB-00D0-7545-BB86-A205EF2F662C}"/>
              </a:ext>
            </a:extLst>
          </p:cNvPr>
          <p:cNvSpPr txBox="1"/>
          <p:nvPr/>
        </p:nvSpPr>
        <p:spPr>
          <a:xfrm>
            <a:off x="4149725" y="6792599"/>
            <a:ext cx="2713445" cy="567194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endParaRPr lang="en-US" b="1" dirty="0">
              <a:latin typeface="Gotham HTF" pitchFamily="2" charset="77"/>
            </a:endParaRP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055BBF1-EA79-8E49-88ED-0C6574BB3E1B}"/>
              </a:ext>
            </a:extLst>
          </p:cNvPr>
          <p:cNvCxnSpPr>
            <a:cxnSpLocks/>
          </p:cNvCxnSpPr>
          <p:nvPr/>
        </p:nvCxnSpPr>
        <p:spPr>
          <a:xfrm>
            <a:off x="10341" y="6792599"/>
            <a:ext cx="6862348" cy="0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176A403-9B82-EF4D-ADA5-CD7D44A82004}"/>
              </a:ext>
            </a:extLst>
          </p:cNvPr>
          <p:cNvSpPr/>
          <p:nvPr/>
        </p:nvSpPr>
        <p:spPr>
          <a:xfrm>
            <a:off x="1432193" y="6781204"/>
            <a:ext cx="2702843" cy="530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900" dirty="0" smtClean="0">
                <a:solidFill>
                  <a:schemeClr val="tx2"/>
                </a:solidFill>
                <a:latin typeface="Gotham HTF Book" pitchFamily="2" charset="77"/>
              </a:rPr>
              <a:t>Blocco </a:t>
            </a:r>
            <a:r>
              <a:rPr lang="it-IT" sz="900" dirty="0">
                <a:solidFill>
                  <a:schemeClr val="tx2"/>
                </a:solidFill>
                <a:latin typeface="Gotham HTF Book" pitchFamily="2" charset="77"/>
              </a:rPr>
              <a:t>di estensione soft fork opzionale, pianificato </a:t>
            </a:r>
            <a:r>
              <a:rPr lang="it-IT" sz="900" dirty="0" smtClean="0">
                <a:solidFill>
                  <a:schemeClr val="tx2"/>
                </a:solidFill>
                <a:latin typeface="Gotham HTF Book" pitchFamily="2" charset="77"/>
              </a:rPr>
              <a:t>per </a:t>
            </a:r>
            <a:r>
              <a:rPr lang="it-IT" sz="900" dirty="0">
                <a:solidFill>
                  <a:schemeClr val="tx2"/>
                </a:solidFill>
                <a:latin typeface="Gotham HTF Book" pitchFamily="2" charset="77"/>
              </a:rPr>
              <a:t>il 2021. Portafogli, scambi, pool devono </a:t>
            </a:r>
            <a:r>
              <a:rPr lang="it-IT" sz="1000" dirty="0">
                <a:solidFill>
                  <a:schemeClr val="tx2"/>
                </a:solidFill>
                <a:latin typeface="Gotham HTF Book" pitchFamily="2" charset="77"/>
              </a:rPr>
              <a:t>essere</a:t>
            </a:r>
            <a:r>
              <a:rPr lang="it-IT" sz="900" dirty="0">
                <a:solidFill>
                  <a:schemeClr val="tx2"/>
                </a:solidFill>
                <a:latin typeface="Gotham HTF Book" pitchFamily="2" charset="77"/>
              </a:rPr>
              <a:t> </a:t>
            </a:r>
            <a:r>
              <a:rPr lang="it-IT" sz="900" dirty="0" smtClean="0">
                <a:solidFill>
                  <a:schemeClr val="tx2"/>
                </a:solidFill>
                <a:latin typeface="Gotham HTF Book" pitchFamily="2" charset="77"/>
              </a:rPr>
              <a:t>opt in</a:t>
            </a:r>
            <a:endParaRPr lang="en-GB" sz="90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6672F9D-80CC-184A-919E-7114F64BA064}"/>
              </a:ext>
            </a:extLst>
          </p:cNvPr>
          <p:cNvSpPr/>
          <p:nvPr/>
        </p:nvSpPr>
        <p:spPr>
          <a:xfrm>
            <a:off x="4164137" y="6854544"/>
            <a:ext cx="268854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000" dirty="0" smtClean="0">
                <a:solidFill>
                  <a:schemeClr val="tx2"/>
                </a:solidFill>
                <a:latin typeface="Gotham HTF Book" pitchFamily="2" charset="77"/>
              </a:rPr>
              <a:t>In esclusiva per tutte le transazioni L1, oggi. </a:t>
            </a:r>
            <a:r>
              <a:rPr lang="en-GB" sz="1000" dirty="0" smtClean="0">
                <a:solidFill>
                  <a:schemeClr val="tx2"/>
                </a:solidFill>
                <a:latin typeface="Gotham HTF Book" pitchFamily="2" charset="77"/>
              </a:rPr>
              <a:t>Standard obbligatorio, </a:t>
            </a:r>
            <a:r>
              <a:rPr lang="en-GB" sz="1000" dirty="0" smtClean="0">
                <a:solidFill>
                  <a:schemeClr val="tx2"/>
                </a:solidFill>
                <a:latin typeface="Gotham HTF Book" pitchFamily="2" charset="77"/>
              </a:rPr>
              <a:t>non si  può opt </a:t>
            </a:r>
            <a:r>
              <a:rPr lang="en-GB" sz="1000" dirty="0">
                <a:solidFill>
                  <a:schemeClr val="tx2"/>
                </a:solidFill>
                <a:latin typeface="Gotham HTF Book" pitchFamily="2" charset="77"/>
              </a:rPr>
              <a:t>out</a:t>
            </a:r>
          </a:p>
        </p:txBody>
      </p:sp>
    </p:spTree>
    <p:extLst>
      <p:ext uri="{BB962C8B-B14F-4D97-AF65-F5344CB8AC3E}">
        <p14:creationId xmlns:p14="http://schemas.microsoft.com/office/powerpoint/2010/main" val="1151418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pic Cash">
      <a:dk1>
        <a:srgbClr val="8A8B8A"/>
      </a:dk1>
      <a:lt1>
        <a:srgbClr val="C89E60"/>
      </a:lt1>
      <a:dk2>
        <a:srgbClr val="282827"/>
      </a:dk2>
      <a:lt2>
        <a:srgbClr val="FFFFFF"/>
      </a:lt2>
      <a:accent1>
        <a:srgbClr val="E0C7A5"/>
      </a:accent1>
      <a:accent2>
        <a:srgbClr val="C89E60"/>
      </a:accent2>
      <a:accent3>
        <a:srgbClr val="957343"/>
      </a:accent3>
      <a:accent4>
        <a:srgbClr val="E3E5E3"/>
      </a:accent4>
      <a:accent5>
        <a:srgbClr val="EFEFEE"/>
      </a:accent5>
      <a:accent6>
        <a:srgbClr val="28568A"/>
      </a:accent6>
      <a:hlink>
        <a:srgbClr val="FFFFFF"/>
      </a:hlink>
      <a:folHlink>
        <a:srgbClr val="FFFF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 cap="rnd">
          <a:solidFill>
            <a:schemeClr val="tx1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tlCol="0">
        <a:noAutofit/>
      </a:bodyPr>
      <a:lstStyle>
        <a:defPPr algn="l">
          <a:defRPr sz="2400" b="1" dirty="0" smtClean="0">
            <a:solidFill>
              <a:schemeClr val="tx2"/>
            </a:solidFill>
            <a:latin typeface="Gotham HTF Book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3348</TotalTime>
  <Words>131</Words>
  <Application>Microsoft Office PowerPoint</Application>
  <PresentationFormat>Lettera USA (21,6x27,9 cm)</PresentationFormat>
  <Paragraphs>43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7" baseType="lpstr">
      <vt:lpstr>Calibri</vt:lpstr>
      <vt:lpstr>Gotham HTF Black</vt:lpstr>
      <vt:lpstr>Gotham HTF</vt:lpstr>
      <vt:lpstr>Arial</vt:lpstr>
      <vt:lpstr>Gotham HTF Book</vt:lpstr>
      <vt:lpstr>Office Theme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Bonnie Taylor</dc:creator>
  <cp:lastModifiedBy>713288</cp:lastModifiedBy>
  <cp:revision>103</cp:revision>
  <cp:lastPrinted>2020-07-19T12:20:33Z</cp:lastPrinted>
  <dcterms:created xsi:type="dcterms:W3CDTF">2020-07-14T13:42:50Z</dcterms:created>
  <dcterms:modified xsi:type="dcterms:W3CDTF">2021-03-20T12:33:33Z</dcterms:modified>
</cp:coreProperties>
</file>