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" pitchFamily="2" charset="77"/>
      <p:regular r:id="rId7"/>
      <p:bold r:id="rId8"/>
    </p:embeddedFont>
    <p:embeddedFont>
      <p:font typeface="Gotham HTF Black" pitchFamily="2" charset="77"/>
      <p:bold r:id="rId9"/>
    </p:embeddedFont>
    <p:embeddedFont>
      <p:font typeface="Gotham HTF Book" pitchFamily="2" charset="77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EA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/>
    <p:restoredTop sz="95170"/>
  </p:normalViewPr>
  <p:slideViewPr>
    <p:cSldViewPr snapToGrid="0" snapToObjects="1" showGuides="1">
      <p:cViewPr>
        <p:scale>
          <a:sx n="121" d="100"/>
          <a:sy n="121" d="100"/>
        </p:scale>
        <p:origin x="1448" y="-2088"/>
      </p:cViewPr>
      <p:guideLst>
        <p:guide orient="horz" pos="1746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CB38239-C048-AA4F-AFF3-A95ED9B7A8D2}"/>
              </a:ext>
            </a:extLst>
          </p:cNvPr>
          <p:cNvSpPr/>
          <p:nvPr/>
        </p:nvSpPr>
        <p:spPr>
          <a:xfrm>
            <a:off x="17545" y="4189291"/>
            <a:ext cx="6840455" cy="31691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1CDF3BE-6417-9D47-85FA-BE9FA001FE91}"/>
              </a:ext>
            </a:extLst>
          </p:cNvPr>
          <p:cNvGrpSpPr/>
          <p:nvPr/>
        </p:nvGrpSpPr>
        <p:grpSpPr>
          <a:xfrm>
            <a:off x="-7347" y="6790959"/>
            <a:ext cx="1412613" cy="574079"/>
            <a:chOff x="-7348" y="3107446"/>
            <a:chExt cx="6872691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14153-CA44-1746-A206-383ACDDF1D6A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37C122-FB0F-D947-81EC-B88B3BE0B817}"/>
                </a:ext>
              </a:extLst>
            </p:cNvPr>
            <p:cNvSpPr txBox="1"/>
            <p:nvPr/>
          </p:nvSpPr>
          <p:spPr>
            <a:xfrm>
              <a:off x="28402" y="3144719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MIMBLEWIMBLE</a:t>
              </a:r>
              <a:b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</a:br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IMPLEMENTATION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36584C0-561E-594A-8056-4E1FBDE8F179}"/>
              </a:ext>
            </a:extLst>
          </p:cNvPr>
          <p:cNvSpPr txBox="1"/>
          <p:nvPr/>
        </p:nvSpPr>
        <p:spPr>
          <a:xfrm>
            <a:off x="1404455" y="2794097"/>
            <a:ext cx="2782984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endParaRPr lang="en-US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AEE42-D781-44DE-9B95-5E515619DC75}"/>
              </a:ext>
            </a:extLst>
          </p:cNvPr>
          <p:cNvSpPr/>
          <p:nvPr/>
        </p:nvSpPr>
        <p:spPr>
          <a:xfrm>
            <a:off x="1401049" y="2791716"/>
            <a:ext cx="2749808" cy="140252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75BD85-29A6-B94F-9A16-83BD020B7823}"/>
              </a:ext>
            </a:extLst>
          </p:cNvPr>
          <p:cNvSpPr txBox="1"/>
          <p:nvPr/>
        </p:nvSpPr>
        <p:spPr>
          <a:xfrm>
            <a:off x="4153121" y="7190923"/>
            <a:ext cx="2711722" cy="44933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D679A8-7068-8F48-AF62-6B63FAB2286A}"/>
              </a:ext>
            </a:extLst>
          </p:cNvPr>
          <p:cNvSpPr txBox="1"/>
          <p:nvPr/>
        </p:nvSpPr>
        <p:spPr>
          <a:xfrm>
            <a:off x="-15068" y="7358724"/>
            <a:ext cx="1427538" cy="280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F71E9DE-3949-C642-B38A-33E0B640E6FF}"/>
              </a:ext>
            </a:extLst>
          </p:cNvPr>
          <p:cNvSpPr txBox="1"/>
          <p:nvPr/>
        </p:nvSpPr>
        <p:spPr>
          <a:xfrm>
            <a:off x="1398981" y="7972330"/>
            <a:ext cx="2750744" cy="3304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F5C0218-501B-914F-9CFF-C4DFFC0713FD}"/>
              </a:ext>
            </a:extLst>
          </p:cNvPr>
          <p:cNvSpPr txBox="1"/>
          <p:nvPr/>
        </p:nvSpPr>
        <p:spPr>
          <a:xfrm>
            <a:off x="4149725" y="5415126"/>
            <a:ext cx="2713445" cy="8732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3349B1-9002-374B-BDCA-7818358FEE1C}"/>
              </a:ext>
            </a:extLst>
          </p:cNvPr>
          <p:cNvSpPr txBox="1"/>
          <p:nvPr/>
        </p:nvSpPr>
        <p:spPr>
          <a:xfrm>
            <a:off x="4153120" y="862730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90810BC-529C-5C47-A1EB-5DA64DEC5EFC}"/>
              </a:ext>
            </a:extLst>
          </p:cNvPr>
          <p:cNvSpPr txBox="1"/>
          <p:nvPr/>
        </p:nvSpPr>
        <p:spPr>
          <a:xfrm>
            <a:off x="4153121" y="797469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E5ECCE0-757D-9E44-B126-335EC966B32C}"/>
              </a:ext>
            </a:extLst>
          </p:cNvPr>
          <p:cNvSpPr txBox="1"/>
          <p:nvPr/>
        </p:nvSpPr>
        <p:spPr>
          <a:xfrm>
            <a:off x="-6610" y="2771776"/>
            <a:ext cx="1411876" cy="141506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50" b="1" dirty="0">
                <a:latin typeface="Gotham HTF" pitchFamily="2" charset="77"/>
              </a:rPr>
              <a:t>MARKET CAP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7331F27-ADFE-5F43-857C-32CF6345FDC7}"/>
              </a:ext>
            </a:extLst>
          </p:cNvPr>
          <p:cNvSpPr txBox="1"/>
          <p:nvPr/>
        </p:nvSpPr>
        <p:spPr>
          <a:xfrm>
            <a:off x="4153121" y="8302016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880F11C-EB06-2F47-AB6C-A8DF5C8476B7}"/>
              </a:ext>
            </a:extLst>
          </p:cNvPr>
          <p:cNvSpPr txBox="1"/>
          <p:nvPr/>
        </p:nvSpPr>
        <p:spPr>
          <a:xfrm>
            <a:off x="4153121" y="7640513"/>
            <a:ext cx="2710050" cy="336216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F5D802-9064-134C-97DF-383F53703EFA}"/>
              </a:ext>
            </a:extLst>
          </p:cNvPr>
          <p:cNvSpPr txBox="1"/>
          <p:nvPr/>
        </p:nvSpPr>
        <p:spPr>
          <a:xfrm>
            <a:off x="1398981" y="8302016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545B27-B371-8843-85F4-67BE80BB406B}"/>
              </a:ext>
            </a:extLst>
          </p:cNvPr>
          <p:cNvSpPr txBox="1"/>
          <p:nvPr/>
        </p:nvSpPr>
        <p:spPr>
          <a:xfrm>
            <a:off x="1398981" y="7640513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FE06D1BA-5FC5-CE43-A78D-04F6E0E93178}"/>
              </a:ext>
            </a:extLst>
          </p:cNvPr>
          <p:cNvSpPr/>
          <p:nvPr/>
        </p:nvSpPr>
        <p:spPr>
          <a:xfrm>
            <a:off x="2055327" y="5237431"/>
            <a:ext cx="1412612" cy="141261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4"/>
            <a:ext cx="6858000" cy="939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796362" y="-5914"/>
            <a:ext cx="4546414" cy="528879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63000">
                      <a:srgbClr val="D0D1D0"/>
                    </a:gs>
                    <a:gs pos="52000">
                      <a:schemeClr val="bg2">
                        <a:lumMod val="95000"/>
                      </a:schemeClr>
                    </a:gs>
                    <a:gs pos="3900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15000000" scaled="0"/>
                  <a:tileRect/>
                </a:gradFill>
                <a:latin typeface="Gotham HTF Black" pitchFamily="2" charset="77"/>
              </a:rPr>
              <a:t>CRYPTO SILVER</a:t>
            </a:r>
            <a:endParaRPr lang="en-US" sz="4000" dirty="0">
              <a:gradFill flip="none" rotWithShape="1">
                <a:gsLst>
                  <a:gs pos="0">
                    <a:schemeClr val="bg2">
                      <a:lumMod val="50000"/>
                    </a:schemeClr>
                  </a:gs>
                  <a:gs pos="63000">
                    <a:srgbClr val="D0D1D0"/>
                  </a:gs>
                  <a:gs pos="52000">
                    <a:schemeClr val="bg2">
                      <a:lumMod val="95000"/>
                    </a:schemeClr>
                  </a:gs>
                  <a:gs pos="3900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15000000" scaled="0"/>
                <a:tileRect/>
              </a:gradFill>
              <a:latin typeface="Gotham HTF Black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1403092" y="911603"/>
            <a:ext cx="2754115" cy="8091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4149224" y="911815"/>
            <a:ext cx="2708133" cy="80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6699" y="1076422"/>
            <a:ext cx="1169154" cy="466857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-1" y="8972182"/>
            <a:ext cx="6864843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4153121" y="8972182"/>
            <a:ext cx="2719569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FA719F2-D32F-7A42-A051-96F7C220E52F}"/>
              </a:ext>
            </a:extLst>
          </p:cNvPr>
          <p:cNvSpPr txBox="1"/>
          <p:nvPr/>
        </p:nvSpPr>
        <p:spPr>
          <a:xfrm>
            <a:off x="1733854" y="537349"/>
            <a:ext cx="4671430" cy="31534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500">
                <a:solidFill>
                  <a:schemeClr val="bg1"/>
                </a:solidFill>
                <a:latin typeface="Gotham HTF Book" pitchFamily="2" charset="77"/>
              </a:rPr>
              <a:t>THE RACE TO BE A MEDIUM OF EXCHANGE</a:t>
            </a:r>
            <a:endParaRPr lang="en-US" sz="15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58C8043-51C4-C546-8E86-B6C1B64700E2}"/>
              </a:ext>
            </a:extLst>
          </p:cNvPr>
          <p:cNvSpPr txBox="1"/>
          <p:nvPr/>
        </p:nvSpPr>
        <p:spPr>
          <a:xfrm>
            <a:off x="4149224" y="4733019"/>
            <a:ext cx="2691231" cy="676144"/>
          </a:xfrm>
          <a:prstGeom prst="rect">
            <a:avLst/>
          </a:prstGeom>
          <a:solidFill>
            <a:schemeClr val="bg2"/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$.00025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40 transactions</a:t>
            </a:r>
          </a:p>
          <a:p>
            <a:pPr>
              <a:lnSpc>
                <a:spcPct val="85000"/>
              </a:lnSpc>
            </a:pPr>
            <a:r>
              <a:rPr lang="en-US" dirty="0"/>
              <a:t>for 1 cent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44C5486-CF5E-1749-B71D-FCABD31F3B06}"/>
              </a:ext>
            </a:extLst>
          </p:cNvPr>
          <p:cNvSpPr txBox="1"/>
          <p:nvPr/>
        </p:nvSpPr>
        <p:spPr>
          <a:xfrm>
            <a:off x="1398063" y="4748987"/>
            <a:ext cx="2751662" cy="69213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3 cents / </a:t>
            </a:r>
            <a:r>
              <a:rPr lang="en-US" sz="1200" dirty="0" err="1">
                <a:latin typeface="Gotham HTF" pitchFamily="2" charset="77"/>
              </a:rPr>
              <a:t>tx</a:t>
            </a:r>
            <a:endParaRPr lang="en-US" sz="1200" dirty="0">
              <a:latin typeface="Gotham HTF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C04DFD-55FB-D346-8B0E-29E3233721D8}"/>
              </a:ext>
            </a:extLst>
          </p:cNvPr>
          <p:cNvSpPr/>
          <p:nvPr/>
        </p:nvSpPr>
        <p:spPr>
          <a:xfrm>
            <a:off x="4809386" y="5764256"/>
            <a:ext cx="177050" cy="177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8FC3F23-AA70-164A-B4D6-45418FDFD3C7}"/>
              </a:ext>
            </a:extLst>
          </p:cNvPr>
          <p:cNvSpPr txBox="1"/>
          <p:nvPr/>
        </p:nvSpPr>
        <p:spPr>
          <a:xfrm>
            <a:off x="2268048" y="5792125"/>
            <a:ext cx="1025456" cy="195945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41.3GB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7563F8B5-86DA-A449-93BD-37B3523B7FC1}"/>
              </a:ext>
            </a:extLst>
          </p:cNvPr>
          <p:cNvSpPr txBox="1"/>
          <p:nvPr/>
        </p:nvSpPr>
        <p:spPr>
          <a:xfrm>
            <a:off x="4297523" y="5680491"/>
            <a:ext cx="462728" cy="37599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1.3GB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A91F57A-76FC-2446-BD34-E0E49D80F69A}"/>
              </a:ext>
            </a:extLst>
          </p:cNvPr>
          <p:cNvSpPr txBox="1"/>
          <p:nvPr/>
        </p:nvSpPr>
        <p:spPr>
          <a:xfrm>
            <a:off x="4987691" y="5335599"/>
            <a:ext cx="1752474" cy="107688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dirty="0"/>
              <a:t>Can validate</a:t>
            </a:r>
            <a:br>
              <a:rPr lang="en-US" dirty="0"/>
            </a:br>
            <a:r>
              <a:rPr lang="en-US" sz="1600" b="1" dirty="0">
                <a:solidFill>
                  <a:schemeClr val="bg1"/>
                </a:solidFill>
                <a:latin typeface="Gotham HTF" pitchFamily="2" charset="77"/>
              </a:rPr>
              <a:t>entire chain</a:t>
            </a:r>
            <a:br>
              <a:rPr lang="en-US" sz="16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en-US" dirty="0"/>
              <a:t>on low-end smartphone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2DE3227-4B04-EE46-BA29-51E88436C4F0}"/>
              </a:ext>
            </a:extLst>
          </p:cNvPr>
          <p:cNvSpPr txBox="1"/>
          <p:nvPr/>
        </p:nvSpPr>
        <p:spPr>
          <a:xfrm>
            <a:off x="1403092" y="6295875"/>
            <a:ext cx="2750030" cy="4940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>
                <a:latin typeface="Gotham HTF" pitchFamily="2" charset="77"/>
              </a:rPr>
              <a:t>Optional privacy</a:t>
            </a:r>
          </a:p>
          <a:p>
            <a:r>
              <a:rPr lang="en-US" dirty="0"/>
              <a:t>coming 2021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2184C4D-F5A7-5C43-B861-4BD384ECD22F}"/>
              </a:ext>
            </a:extLst>
          </p:cNvPr>
          <p:cNvSpPr txBox="1"/>
          <p:nvPr/>
        </p:nvSpPr>
        <p:spPr>
          <a:xfrm>
            <a:off x="4153120" y="6353260"/>
            <a:ext cx="2719569" cy="372423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100%</a:t>
            </a:r>
            <a:br>
              <a:rPr lang="en-US" sz="18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en-US" dirty="0"/>
              <a:t>transactions invisible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4D550E1-2B6D-7B4A-AA1F-26D3EA286A58}"/>
              </a:ext>
            </a:extLst>
          </p:cNvPr>
          <p:cNvSpPr txBox="1"/>
          <p:nvPr/>
        </p:nvSpPr>
        <p:spPr>
          <a:xfrm>
            <a:off x="5096138" y="8710952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2021</a:t>
            </a: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9B316FC0-3432-5A42-8B1F-94DE5F9F1EC1}"/>
              </a:ext>
            </a:extLst>
          </p:cNvPr>
          <p:cNvSpPr>
            <a:spLocks/>
          </p:cNvSpPr>
          <p:nvPr/>
        </p:nvSpPr>
        <p:spPr bwMode="auto">
          <a:xfrm>
            <a:off x="5474276" y="8057343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31B4448-C742-1D45-A401-4E09976F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798" y="1006746"/>
            <a:ext cx="2443596" cy="608081"/>
          </a:xfrm>
          <a:prstGeom prst="rect">
            <a:avLst/>
          </a:prstGeom>
        </p:spPr>
      </p:pic>
      <p:sp>
        <p:nvSpPr>
          <p:cNvPr id="343" name="Freeform 342">
            <a:extLst>
              <a:ext uri="{FF2B5EF4-FFF2-40B4-BE49-F238E27FC236}">
                <a16:creationId xmlns:a16="http://schemas.microsoft.com/office/drawing/2014/main" id="{8BE3D1FD-F721-D045-9C93-17D30E655E1F}"/>
              </a:ext>
            </a:extLst>
          </p:cNvPr>
          <p:cNvSpPr>
            <a:spLocks/>
          </p:cNvSpPr>
          <p:nvPr/>
        </p:nvSpPr>
        <p:spPr bwMode="auto">
          <a:xfrm>
            <a:off x="5474276" y="838702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AA676B91-D50A-A949-BEAE-BC66885F31E7}"/>
              </a:ext>
            </a:extLst>
          </p:cNvPr>
          <p:cNvSpPr>
            <a:spLocks/>
          </p:cNvSpPr>
          <p:nvPr/>
        </p:nvSpPr>
        <p:spPr bwMode="auto">
          <a:xfrm>
            <a:off x="2728025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8F8784B-4062-1F4F-B00F-24AE6674DC58}"/>
              </a:ext>
            </a:extLst>
          </p:cNvPr>
          <p:cNvSpPr>
            <a:spLocks/>
          </p:cNvSpPr>
          <p:nvPr/>
        </p:nvSpPr>
        <p:spPr bwMode="auto">
          <a:xfrm>
            <a:off x="5479038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 dirty="0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71A78E28-9B8C-024C-82BF-55B335CCD5BE}"/>
              </a:ext>
            </a:extLst>
          </p:cNvPr>
          <p:cNvSpPr>
            <a:spLocks/>
          </p:cNvSpPr>
          <p:nvPr/>
        </p:nvSpPr>
        <p:spPr bwMode="auto">
          <a:xfrm>
            <a:off x="2728025" y="838666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352773FA-99B2-5745-B65D-852CE0A3A07B}"/>
              </a:ext>
            </a:extLst>
          </p:cNvPr>
          <p:cNvSpPr>
            <a:spLocks/>
          </p:cNvSpPr>
          <p:nvPr/>
        </p:nvSpPr>
        <p:spPr bwMode="auto">
          <a:xfrm>
            <a:off x="2728025" y="805698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B9C12F-025F-E948-A880-AD130C596B3F}"/>
              </a:ext>
            </a:extLst>
          </p:cNvPr>
          <p:cNvGrpSpPr/>
          <p:nvPr/>
        </p:nvGrpSpPr>
        <p:grpSpPr>
          <a:xfrm>
            <a:off x="-4725" y="4748987"/>
            <a:ext cx="1409991" cy="672506"/>
            <a:chOff x="-79957" y="3144443"/>
            <a:chExt cx="6859935" cy="17054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05FFC2-E0BC-C142-BBD1-ABAEB011F3E8}"/>
                </a:ext>
              </a:extLst>
            </p:cNvPr>
            <p:cNvSpPr/>
            <p:nvPr/>
          </p:nvSpPr>
          <p:spPr>
            <a:xfrm>
              <a:off x="-79957" y="3144443"/>
              <a:ext cx="6859935" cy="170547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FAE3F-A948-9445-841F-5AD352489328}"/>
                </a:ext>
              </a:extLst>
            </p:cNvPr>
            <p:cNvSpPr txBox="1"/>
            <p:nvPr/>
          </p:nvSpPr>
          <p:spPr>
            <a:xfrm>
              <a:off x="-79952" y="3149267"/>
              <a:ext cx="6791593" cy="162438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FEE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5386C25-B803-5847-8176-E7919597090D}"/>
              </a:ext>
            </a:extLst>
          </p:cNvPr>
          <p:cNvGrpSpPr/>
          <p:nvPr/>
        </p:nvGrpSpPr>
        <p:grpSpPr>
          <a:xfrm>
            <a:off x="-7347" y="5415902"/>
            <a:ext cx="1412613" cy="878120"/>
            <a:chOff x="-7348" y="3107446"/>
            <a:chExt cx="6872691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19EF745-FFCA-2143-8E05-C0979D98D850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CC158E7-865F-B94C-B146-9FEE30573D3C}"/>
                </a:ext>
              </a:extLst>
            </p:cNvPr>
            <p:cNvSpPr txBox="1"/>
            <p:nvPr/>
          </p:nvSpPr>
          <p:spPr>
            <a:xfrm>
              <a:off x="28402" y="3163532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SCALABILITY</a:t>
              </a:r>
            </a:p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/BLOCKCHAIN</a:t>
              </a:r>
              <a:b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</a:br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SIZE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F0FEEF-49DE-474A-8445-04001ED48B8C}"/>
              </a:ext>
            </a:extLst>
          </p:cNvPr>
          <p:cNvGrpSpPr/>
          <p:nvPr/>
        </p:nvGrpSpPr>
        <p:grpSpPr>
          <a:xfrm>
            <a:off x="-7347" y="6289355"/>
            <a:ext cx="1412613" cy="500535"/>
            <a:chOff x="-7348" y="3106638"/>
            <a:chExt cx="6872691" cy="1649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08B57A-5867-A844-B6FB-1E23366B61D6}"/>
                </a:ext>
              </a:extLst>
            </p:cNvPr>
            <p:cNvSpPr/>
            <p:nvPr/>
          </p:nvSpPr>
          <p:spPr>
            <a:xfrm>
              <a:off x="-7348" y="3108174"/>
              <a:ext cx="6872691" cy="163416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B22F-3369-414E-9415-FD3E1CEC5448}"/>
                </a:ext>
              </a:extLst>
            </p:cNvPr>
            <p:cNvSpPr txBox="1"/>
            <p:nvPr/>
          </p:nvSpPr>
          <p:spPr>
            <a:xfrm>
              <a:off x="28402" y="3106638"/>
              <a:ext cx="6836941" cy="164952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PRIVACY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F2223B-3706-AA45-86EB-2029C72BB7FA}"/>
              </a:ext>
            </a:extLst>
          </p:cNvPr>
          <p:cNvGrpSpPr/>
          <p:nvPr/>
        </p:nvGrpSpPr>
        <p:grpSpPr>
          <a:xfrm>
            <a:off x="-7348" y="7358723"/>
            <a:ext cx="1412614" cy="280465"/>
            <a:chOff x="-7348" y="3107279"/>
            <a:chExt cx="6872696" cy="766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996FDEF-9F86-0646-8CA1-1AB026907337}"/>
                </a:ext>
              </a:extLst>
            </p:cNvPr>
            <p:cNvSpPr/>
            <p:nvPr/>
          </p:nvSpPr>
          <p:spPr>
            <a:xfrm>
              <a:off x="-7348" y="3111633"/>
              <a:ext cx="6872691" cy="568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Gotham HTF" pitchFamily="2" charset="7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70E732-FECE-004F-A935-36E5B227791F}"/>
                </a:ext>
              </a:extLst>
            </p:cNvPr>
            <p:cNvSpPr txBox="1"/>
            <p:nvPr/>
          </p:nvSpPr>
          <p:spPr>
            <a:xfrm>
              <a:off x="88614" y="3107279"/>
              <a:ext cx="6776734" cy="76673"/>
            </a:xfrm>
            <a:prstGeom prst="rect">
              <a:avLst/>
            </a:prstGeom>
            <a:grp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MINING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E2BD26-FDDF-A444-A497-80ADF34CCEAD}"/>
              </a:ext>
            </a:extLst>
          </p:cNvPr>
          <p:cNvCxnSpPr>
            <a:cxnSpLocks/>
          </p:cNvCxnSpPr>
          <p:nvPr/>
        </p:nvCxnSpPr>
        <p:spPr>
          <a:xfrm>
            <a:off x="10341" y="5433040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872D23-64C9-AE49-A9C2-ABBDA853489D}"/>
              </a:ext>
            </a:extLst>
          </p:cNvPr>
          <p:cNvCxnSpPr>
            <a:cxnSpLocks/>
          </p:cNvCxnSpPr>
          <p:nvPr/>
        </p:nvCxnSpPr>
        <p:spPr>
          <a:xfrm>
            <a:off x="5171" y="6288421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9F825F-6C46-014F-B92B-62CED077FA74}"/>
              </a:ext>
            </a:extLst>
          </p:cNvPr>
          <p:cNvSpPr txBox="1"/>
          <p:nvPr/>
        </p:nvSpPr>
        <p:spPr>
          <a:xfrm>
            <a:off x="-16184880" y="-43891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B317E7-6273-D942-8957-FE505F428C2D}"/>
              </a:ext>
            </a:extLst>
          </p:cNvPr>
          <p:cNvSpPr txBox="1"/>
          <p:nvPr/>
        </p:nvSpPr>
        <p:spPr>
          <a:xfrm>
            <a:off x="-15069" y="1719501"/>
            <a:ext cx="1420335" cy="359999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CURRENT SUPPLY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FDFC84-2F04-A44E-BAA1-92EC581095EC}"/>
              </a:ext>
            </a:extLst>
          </p:cNvPr>
          <p:cNvSpPr txBox="1"/>
          <p:nvPr/>
        </p:nvSpPr>
        <p:spPr>
          <a:xfrm>
            <a:off x="-12203" y="2075422"/>
            <a:ext cx="1417469" cy="360000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MAX SUPPLY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412E8C1-5BB8-4D4F-8614-2A4C7333ED7B}"/>
              </a:ext>
            </a:extLst>
          </p:cNvPr>
          <p:cNvSpPr txBox="1"/>
          <p:nvPr/>
        </p:nvSpPr>
        <p:spPr>
          <a:xfrm>
            <a:off x="1417968" y="1719501"/>
            <a:ext cx="273175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66.6m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0F6579-F02A-B04F-BCA2-55A94436D443}"/>
              </a:ext>
            </a:extLst>
          </p:cNvPr>
          <p:cNvSpPr txBox="1"/>
          <p:nvPr/>
        </p:nvSpPr>
        <p:spPr>
          <a:xfrm>
            <a:off x="4149224" y="1719501"/>
            <a:ext cx="2709931" cy="35554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10.6M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2B46FF-6143-1B45-BAE9-2C3F31D285BC}"/>
              </a:ext>
            </a:extLst>
          </p:cNvPr>
          <p:cNvSpPr txBox="1"/>
          <p:nvPr/>
        </p:nvSpPr>
        <p:spPr>
          <a:xfrm>
            <a:off x="-8927" y="2430924"/>
            <a:ext cx="1414193" cy="340851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PRICE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A2B6BA-CBAE-4A4B-B60C-4222F035B835}"/>
              </a:ext>
            </a:extLst>
          </p:cNvPr>
          <p:cNvSpPr txBox="1"/>
          <p:nvPr/>
        </p:nvSpPr>
        <p:spPr>
          <a:xfrm>
            <a:off x="1417469" y="2075422"/>
            <a:ext cx="2732256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84M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EC6438-3203-C847-9AEA-3F34201E1A48}"/>
              </a:ext>
            </a:extLst>
          </p:cNvPr>
          <p:cNvSpPr txBox="1"/>
          <p:nvPr/>
        </p:nvSpPr>
        <p:spPr>
          <a:xfrm>
            <a:off x="1417469" y="2430924"/>
            <a:ext cx="2738818" cy="35755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$171.29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0E02CC-FF10-DC48-916B-C077626BDB9C}"/>
              </a:ext>
            </a:extLst>
          </p:cNvPr>
          <p:cNvSpPr txBox="1"/>
          <p:nvPr/>
        </p:nvSpPr>
        <p:spPr>
          <a:xfrm>
            <a:off x="4157210" y="2784780"/>
            <a:ext cx="2688589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EC1F1C1-DBE4-AE48-AB3E-6B17E1AEA911}"/>
              </a:ext>
            </a:extLst>
          </p:cNvPr>
          <p:cNvSpPr txBox="1"/>
          <p:nvPr/>
        </p:nvSpPr>
        <p:spPr>
          <a:xfrm>
            <a:off x="4149224" y="2430922"/>
            <a:ext cx="2715618" cy="36000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$1.03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895032B-591E-704C-82BD-CE3CE5DDBF14}"/>
              </a:ext>
            </a:extLst>
          </p:cNvPr>
          <p:cNvSpPr txBox="1"/>
          <p:nvPr/>
        </p:nvSpPr>
        <p:spPr>
          <a:xfrm>
            <a:off x="1848" y="7640513"/>
            <a:ext cx="1403418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ASIC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1D30EC-85C3-D149-B3CB-D126FEF4791E}"/>
              </a:ext>
            </a:extLst>
          </p:cNvPr>
          <p:cNvSpPr txBox="1"/>
          <p:nvPr/>
        </p:nvSpPr>
        <p:spPr>
          <a:xfrm>
            <a:off x="-8927" y="7972330"/>
            <a:ext cx="1414193" cy="3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GPU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AC08BDE-0D01-DF44-B521-B35EA0072F30}"/>
              </a:ext>
            </a:extLst>
          </p:cNvPr>
          <p:cNvSpPr txBox="1"/>
          <p:nvPr/>
        </p:nvSpPr>
        <p:spPr>
          <a:xfrm>
            <a:off x="-5687" y="8302016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CPU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53C5DA-5FE1-0D40-87A0-49E3F8B3CFEF}"/>
              </a:ext>
            </a:extLst>
          </p:cNvPr>
          <p:cNvSpPr txBox="1"/>
          <p:nvPr/>
        </p:nvSpPr>
        <p:spPr>
          <a:xfrm>
            <a:off x="-12202" y="8632507"/>
            <a:ext cx="1417468" cy="330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MOBILE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6003D3-AE52-B747-B795-ABE4D66BA6EB}"/>
              </a:ext>
            </a:extLst>
          </p:cNvPr>
          <p:cNvSpPr txBox="1"/>
          <p:nvPr/>
        </p:nvSpPr>
        <p:spPr>
          <a:xfrm>
            <a:off x="4149224" y="2791294"/>
            <a:ext cx="2703610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r>
              <a:rPr lang="en-US" b="0" dirty="0"/>
              <a:t>CHART?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E4EF1A8-4F38-064E-8734-1D22E0254DEE}"/>
              </a:ext>
            </a:extLst>
          </p:cNvPr>
          <p:cNvSpPr txBox="1"/>
          <p:nvPr/>
        </p:nvSpPr>
        <p:spPr>
          <a:xfrm>
            <a:off x="1398981" y="8629641"/>
            <a:ext cx="2750744" cy="3411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209E48-DED1-DF4F-8E8F-9163E4A544A6}"/>
              </a:ext>
            </a:extLst>
          </p:cNvPr>
          <p:cNvCxnSpPr>
            <a:cxnSpLocks/>
          </p:cNvCxnSpPr>
          <p:nvPr/>
        </p:nvCxnSpPr>
        <p:spPr>
          <a:xfrm>
            <a:off x="10341" y="73587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96A8D1-4303-1F41-B5F3-22CC72F289DC}"/>
              </a:ext>
            </a:extLst>
          </p:cNvPr>
          <p:cNvSpPr txBox="1"/>
          <p:nvPr/>
        </p:nvSpPr>
        <p:spPr>
          <a:xfrm>
            <a:off x="3034145" y="-346364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A905EB7B-CFE7-5643-AB21-E8855CA801A0}"/>
              </a:ext>
            </a:extLst>
          </p:cNvPr>
          <p:cNvSpPr/>
          <p:nvPr/>
        </p:nvSpPr>
        <p:spPr>
          <a:xfrm>
            <a:off x="571681" y="205543"/>
            <a:ext cx="1355830" cy="45719"/>
          </a:xfrm>
          <a:custGeom>
            <a:avLst/>
            <a:gdLst>
              <a:gd name="connsiteX0" fmla="*/ 0 w 1355830"/>
              <a:gd name="connsiteY0" fmla="*/ 0 h 45719"/>
              <a:gd name="connsiteX1" fmla="*/ 1355830 w 1355830"/>
              <a:gd name="connsiteY1" fmla="*/ 0 h 45719"/>
              <a:gd name="connsiteX2" fmla="*/ 1323916 w 1355830"/>
              <a:gd name="connsiteY2" fmla="*/ 28825 h 45719"/>
              <a:gd name="connsiteX3" fmla="*/ 1315413 w 1355830"/>
              <a:gd name="connsiteY3" fmla="*/ 45719 h 45719"/>
              <a:gd name="connsiteX4" fmla="*/ 0 w 1355830"/>
              <a:gd name="connsiteY4" fmla="*/ 45719 h 45719"/>
              <a:gd name="connsiteX5" fmla="*/ 0 w 1355830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830" h="45719">
                <a:moveTo>
                  <a:pt x="0" y="0"/>
                </a:moveTo>
                <a:lnTo>
                  <a:pt x="1355830" y="0"/>
                </a:lnTo>
                <a:lnTo>
                  <a:pt x="1323916" y="28825"/>
                </a:lnTo>
                <a:lnTo>
                  <a:pt x="1315413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27CBAC48-993C-FF43-B671-0FBD5D43860A}"/>
              </a:ext>
            </a:extLst>
          </p:cNvPr>
          <p:cNvSpPr/>
          <p:nvPr/>
        </p:nvSpPr>
        <p:spPr>
          <a:xfrm>
            <a:off x="515224" y="304974"/>
            <a:ext cx="1347695" cy="45719"/>
          </a:xfrm>
          <a:custGeom>
            <a:avLst/>
            <a:gdLst>
              <a:gd name="connsiteX0" fmla="*/ 0 w 1347695"/>
              <a:gd name="connsiteY0" fmla="*/ 0 h 45719"/>
              <a:gd name="connsiteX1" fmla="*/ 1347695 w 1347695"/>
              <a:gd name="connsiteY1" fmla="*/ 0 h 45719"/>
              <a:gd name="connsiteX2" fmla="*/ 1340804 w 1347695"/>
              <a:gd name="connsiteY2" fmla="*/ 45719 h 45719"/>
              <a:gd name="connsiteX3" fmla="*/ 0 w 1347695"/>
              <a:gd name="connsiteY3" fmla="*/ 45719 h 45719"/>
              <a:gd name="connsiteX4" fmla="*/ 0 w 1347695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695" h="45719">
                <a:moveTo>
                  <a:pt x="0" y="0"/>
                </a:moveTo>
                <a:lnTo>
                  <a:pt x="1347695" y="0"/>
                </a:lnTo>
                <a:lnTo>
                  <a:pt x="1340804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9966B10C-3013-064B-AD71-4F1423600760}"/>
              </a:ext>
            </a:extLst>
          </p:cNvPr>
          <p:cNvSpPr/>
          <p:nvPr/>
        </p:nvSpPr>
        <p:spPr>
          <a:xfrm>
            <a:off x="523488" y="404405"/>
            <a:ext cx="1340742" cy="45719"/>
          </a:xfrm>
          <a:custGeom>
            <a:avLst/>
            <a:gdLst>
              <a:gd name="connsiteX0" fmla="*/ 0 w 1340742"/>
              <a:gd name="connsiteY0" fmla="*/ 0 h 45719"/>
              <a:gd name="connsiteX1" fmla="*/ 1333789 w 1340742"/>
              <a:gd name="connsiteY1" fmla="*/ 0 h 45719"/>
              <a:gd name="connsiteX2" fmla="*/ 1340652 w 1340742"/>
              <a:gd name="connsiteY2" fmla="*/ 45541 h 45719"/>
              <a:gd name="connsiteX3" fmla="*/ 1340742 w 1340742"/>
              <a:gd name="connsiteY3" fmla="*/ 45719 h 45719"/>
              <a:gd name="connsiteX4" fmla="*/ 0 w 1340742"/>
              <a:gd name="connsiteY4" fmla="*/ 45719 h 45719"/>
              <a:gd name="connsiteX5" fmla="*/ 0 w 1340742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742" h="45719">
                <a:moveTo>
                  <a:pt x="0" y="0"/>
                </a:moveTo>
                <a:lnTo>
                  <a:pt x="1333789" y="0"/>
                </a:lnTo>
                <a:lnTo>
                  <a:pt x="1340652" y="45541"/>
                </a:lnTo>
                <a:lnTo>
                  <a:pt x="134074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9A8AF3CC-A5EC-D342-A5A2-A66A3765E5AD}"/>
              </a:ext>
            </a:extLst>
          </p:cNvPr>
          <p:cNvSpPr/>
          <p:nvPr/>
        </p:nvSpPr>
        <p:spPr>
          <a:xfrm>
            <a:off x="571681" y="503837"/>
            <a:ext cx="1365001" cy="45719"/>
          </a:xfrm>
          <a:custGeom>
            <a:avLst/>
            <a:gdLst>
              <a:gd name="connsiteX0" fmla="*/ 0 w 1365001"/>
              <a:gd name="connsiteY0" fmla="*/ 0 h 45719"/>
              <a:gd name="connsiteX1" fmla="*/ 1319582 w 1365001"/>
              <a:gd name="connsiteY1" fmla="*/ 0 h 45719"/>
              <a:gd name="connsiteX2" fmla="*/ 1323916 w 1365001"/>
              <a:gd name="connsiteY2" fmla="*/ 8611 h 45719"/>
              <a:gd name="connsiteX3" fmla="*/ 1365001 w 1365001"/>
              <a:gd name="connsiteY3" fmla="*/ 45719 h 45719"/>
              <a:gd name="connsiteX4" fmla="*/ 0 w 1365001"/>
              <a:gd name="connsiteY4" fmla="*/ 45719 h 45719"/>
              <a:gd name="connsiteX5" fmla="*/ 0 w 1365001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001" h="45719">
                <a:moveTo>
                  <a:pt x="0" y="0"/>
                </a:moveTo>
                <a:lnTo>
                  <a:pt x="1319582" y="0"/>
                </a:lnTo>
                <a:lnTo>
                  <a:pt x="1323916" y="8611"/>
                </a:lnTo>
                <a:lnTo>
                  <a:pt x="1365001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D2C2B1-117A-1048-B4FC-093C3FFE0A8E}"/>
              </a:ext>
            </a:extLst>
          </p:cNvPr>
          <p:cNvGrpSpPr/>
          <p:nvPr/>
        </p:nvGrpSpPr>
        <p:grpSpPr>
          <a:xfrm>
            <a:off x="2174" y="4194662"/>
            <a:ext cx="1403229" cy="556076"/>
            <a:chOff x="-21910" y="3243430"/>
            <a:chExt cx="6827037" cy="12266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0E5F33-D744-C84B-9611-84AE891DA676}"/>
                </a:ext>
              </a:extLst>
            </p:cNvPr>
            <p:cNvSpPr/>
            <p:nvPr/>
          </p:nvSpPr>
          <p:spPr>
            <a:xfrm>
              <a:off x="-21910" y="3243430"/>
              <a:ext cx="6826370" cy="1226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F87CF8D-F3F0-D847-82FB-4302500E8024}"/>
                </a:ext>
              </a:extLst>
            </p:cNvPr>
            <p:cNvSpPr txBox="1"/>
            <p:nvPr/>
          </p:nvSpPr>
          <p:spPr>
            <a:xfrm>
              <a:off x="-7353" y="3244532"/>
              <a:ext cx="6812480" cy="11699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SPEED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410953" y="4183071"/>
            <a:ext cx="2738772" cy="560315"/>
          </a:xfrm>
          <a:prstGeom prst="rect">
            <a:avLst/>
          </a:prstGeom>
          <a:noFill/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latin typeface="Gotham HTF" pitchFamily="2" charset="77"/>
              </a:rPr>
              <a:t>2.5 minute</a:t>
            </a:r>
          </a:p>
          <a:p>
            <a:pPr>
              <a:lnSpc>
                <a:spcPct val="85000"/>
              </a:lnSpc>
            </a:pPr>
            <a:r>
              <a:rPr lang="en-US" dirty="0"/>
              <a:t>block interval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EB8AA0B-A923-0146-97D4-052753343777}"/>
              </a:ext>
            </a:extLst>
          </p:cNvPr>
          <p:cNvSpPr txBox="1"/>
          <p:nvPr/>
        </p:nvSpPr>
        <p:spPr>
          <a:xfrm>
            <a:off x="4149224" y="4194216"/>
            <a:ext cx="2715618" cy="54686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 minute</a:t>
            </a:r>
          </a:p>
          <a:p>
            <a:pPr>
              <a:lnSpc>
                <a:spcPct val="85000"/>
              </a:lnSpc>
            </a:pPr>
            <a:r>
              <a:rPr lang="en-US" dirty="0"/>
              <a:t>block interval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5F4FF2-63A6-8047-AD57-C3FB33D169C1}"/>
              </a:ext>
            </a:extLst>
          </p:cNvPr>
          <p:cNvCxnSpPr>
            <a:cxnSpLocks/>
          </p:cNvCxnSpPr>
          <p:nvPr/>
        </p:nvCxnSpPr>
        <p:spPr>
          <a:xfrm>
            <a:off x="-4348" y="418929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3F3017-5CB3-9C49-A5F2-F3ECF575F660}"/>
              </a:ext>
            </a:extLst>
          </p:cNvPr>
          <p:cNvCxnSpPr>
            <a:cxnSpLocks/>
          </p:cNvCxnSpPr>
          <p:nvPr/>
        </p:nvCxnSpPr>
        <p:spPr>
          <a:xfrm>
            <a:off x="10341" y="474074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698B735-BDFD-1E49-A601-4DF4163673D5}"/>
              </a:ext>
            </a:extLst>
          </p:cNvPr>
          <p:cNvCxnSpPr>
            <a:cxnSpLocks/>
          </p:cNvCxnSpPr>
          <p:nvPr/>
        </p:nvCxnSpPr>
        <p:spPr>
          <a:xfrm>
            <a:off x="-4348" y="27909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Freeform 341">
            <a:extLst>
              <a:ext uri="{FF2B5EF4-FFF2-40B4-BE49-F238E27FC236}">
                <a16:creationId xmlns:a16="http://schemas.microsoft.com/office/drawing/2014/main" id="{8A921AE6-ED0C-614F-84E0-EFEF585E3AD6}"/>
              </a:ext>
            </a:extLst>
          </p:cNvPr>
          <p:cNvSpPr>
            <a:spLocks/>
          </p:cNvSpPr>
          <p:nvPr/>
        </p:nvSpPr>
        <p:spPr bwMode="auto">
          <a:xfrm>
            <a:off x="2728025" y="8717159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6D3685-931F-4073-B562-D947D66F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73" b="6373"/>
          <a:stretch/>
        </p:blipFill>
        <p:spPr>
          <a:xfrm>
            <a:off x="4188154" y="2863082"/>
            <a:ext cx="2631746" cy="1258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5CD9C-728F-455A-9A1F-8854C859D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7000"/>
                    </a14:imgEffect>
                  </a14:imgLayer>
                </a14:imgProps>
              </a:ext>
            </a:extLst>
          </a:blip>
          <a:srcRect t="3838" b="3838"/>
          <a:stretch/>
        </p:blipFill>
        <p:spPr>
          <a:xfrm>
            <a:off x="1561194" y="2864523"/>
            <a:ext cx="2328881" cy="1254013"/>
          </a:xfrm>
          <a:prstGeom prst="rect">
            <a:avLst/>
          </a:prstGeom>
          <a:solidFill>
            <a:srgbClr val="EAEBEB"/>
          </a:solidFill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D8F250B-BC77-4BAA-9026-747A8D9ABF7E}"/>
              </a:ext>
            </a:extLst>
          </p:cNvPr>
          <p:cNvSpPr txBox="1"/>
          <p:nvPr/>
        </p:nvSpPr>
        <p:spPr>
          <a:xfrm>
            <a:off x="4149224" y="2079501"/>
            <a:ext cx="270123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21M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C7A8B-5185-9740-810D-64D7E09A443F}"/>
              </a:ext>
            </a:extLst>
          </p:cNvPr>
          <p:cNvSpPr txBox="1"/>
          <p:nvPr/>
        </p:nvSpPr>
        <p:spPr>
          <a:xfrm>
            <a:off x="166182" y="8968599"/>
            <a:ext cx="4929956" cy="229832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Crypto Silver - the race to be a medium of exchange 1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st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Mar 2021 v06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3406EB-00D0-7545-BB86-A205EF2F662C}"/>
              </a:ext>
            </a:extLst>
          </p:cNvPr>
          <p:cNvSpPr txBox="1"/>
          <p:nvPr/>
        </p:nvSpPr>
        <p:spPr>
          <a:xfrm>
            <a:off x="4149725" y="6792599"/>
            <a:ext cx="2713445" cy="5671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55BBF1-EA79-8E49-88ED-0C6574BB3E1B}"/>
              </a:ext>
            </a:extLst>
          </p:cNvPr>
          <p:cNvCxnSpPr>
            <a:cxnSpLocks/>
          </p:cNvCxnSpPr>
          <p:nvPr/>
        </p:nvCxnSpPr>
        <p:spPr>
          <a:xfrm>
            <a:off x="10341" y="6792599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76A403-9B82-EF4D-ADA5-CD7D44A82004}"/>
              </a:ext>
            </a:extLst>
          </p:cNvPr>
          <p:cNvSpPr/>
          <p:nvPr/>
        </p:nvSpPr>
        <p:spPr>
          <a:xfrm>
            <a:off x="1432193" y="6781204"/>
            <a:ext cx="270284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Optional soft fork extension block, planned sometime in 2021. Wallets, exchanges, pools must opt-in.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672F9D-80CC-184A-919E-7114F64BA064}"/>
              </a:ext>
            </a:extLst>
          </p:cNvPr>
          <p:cNvSpPr/>
          <p:nvPr/>
        </p:nvSpPr>
        <p:spPr>
          <a:xfrm>
            <a:off x="4149835" y="6775002"/>
            <a:ext cx="270284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Exclusively for all transactions on L1, today. Mandatory standard, cannot opt out</a:t>
            </a:r>
          </a:p>
        </p:txBody>
      </p:sp>
    </p:spTree>
    <p:extLst>
      <p:ext uri="{BB962C8B-B14F-4D97-AF65-F5344CB8AC3E}">
        <p14:creationId xmlns:p14="http://schemas.microsoft.com/office/powerpoint/2010/main" val="11514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3316</TotalTime>
  <Words>132</Words>
  <Application>Microsoft Macintosh PowerPoint</Application>
  <PresentationFormat>Letter Paper (8.5x11 in)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Gotham HTF Book</vt:lpstr>
      <vt:lpstr>Arial</vt:lpstr>
      <vt:lpstr>Gotham HTF Black</vt:lpstr>
      <vt:lpstr>Gotham HTF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82</cp:revision>
  <cp:lastPrinted>2020-07-19T12:20:33Z</cp:lastPrinted>
  <dcterms:created xsi:type="dcterms:W3CDTF">2020-07-14T13:42:50Z</dcterms:created>
  <dcterms:modified xsi:type="dcterms:W3CDTF">2021-03-01T18:53:18Z</dcterms:modified>
</cp:coreProperties>
</file>