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 autoAdjust="0"/>
    <p:restoredTop sz="94284" autoAdjust="0"/>
  </p:normalViewPr>
  <p:slideViewPr>
    <p:cSldViewPr snapToGrid="0">
      <p:cViewPr>
        <p:scale>
          <a:sx n="92" d="100"/>
          <a:sy n="92" d="100"/>
        </p:scale>
        <p:origin x="1968" y="-432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picfund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l.epic.tech/" TargetMode="External"/><Relationship Id="rId5" Type="http://schemas.openxmlformats.org/officeDocument/2006/relationships/hyperlink" Target="mailto:mailto:winning@epicfunds.io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-9640" y="7604984"/>
            <a:ext cx="6858000" cy="1549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C50241-3884-AD40-BAA5-ADE7A0D453B2}"/>
              </a:ext>
            </a:extLst>
          </p:cNvPr>
          <p:cNvGrpSpPr/>
          <p:nvPr/>
        </p:nvGrpSpPr>
        <p:grpSpPr>
          <a:xfrm>
            <a:off x="1275436" y="3274736"/>
            <a:ext cx="4950598" cy="1957758"/>
            <a:chOff x="1275436" y="3145783"/>
            <a:chExt cx="4950598" cy="195775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270854-9D50-B548-B161-838CCFF8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4450955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A9193C-C6C2-5D46-B61E-D4B454FE4E30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4777248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D61085-6B46-5148-977B-70AD65573528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5103541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C01A9E-8D5F-5C41-9187-12035DD2862C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145783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4CF803-82CF-0549-81A7-2C3AA64742BC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472076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A59DA79-3089-BD4A-8773-D8B714BC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36" y="3798369"/>
              <a:ext cx="49505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067964"/>
            <a:ext cx="60293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Epicenter Market Prominence Level Tracker is a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Polkadot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-based algorithmic stablecoin soft-pegged to $1. It uses the proven Hayek Money technique known as “rebasing” to attain the peg. In this design, the number of coins in a user’s wallet increase or decrease. If the market price* is $2, the wallet’s balance reduces 50%. Similarly, if the closing price is $0.50, the coin balance doubles.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otham HTF Black" pitchFamily="2" charset="77"/>
                <a:cs typeface="Arial" pitchFamily="34" charset="0"/>
              </a:rPr>
              <a:t>Epicenter Market Prominence Level Tracker 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FCACA6-90C2-734C-9D48-0C49BCBBC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03" y="254428"/>
            <a:ext cx="1809386" cy="65795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492" y="271708"/>
            <a:ext cx="939940" cy="657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6F61A2-908E-344D-9F02-3FD82502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5436" y="3189495"/>
            <a:ext cx="4114799" cy="21479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0BD888-51A2-3744-BF08-FA4CE020DBF8}"/>
              </a:ext>
            </a:extLst>
          </p:cNvPr>
          <p:cNvGrpSpPr/>
          <p:nvPr/>
        </p:nvGrpSpPr>
        <p:grpSpPr>
          <a:xfrm>
            <a:off x="456286" y="3143931"/>
            <a:ext cx="819296" cy="2215437"/>
            <a:chOff x="755652" y="3014978"/>
            <a:chExt cx="819296" cy="22154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30C441-C73F-D049-B8F1-96B7BEB14748}"/>
                </a:ext>
              </a:extLst>
            </p:cNvPr>
            <p:cNvSpPr/>
            <p:nvPr/>
          </p:nvSpPr>
          <p:spPr>
            <a:xfrm>
              <a:off x="931332" y="4000270"/>
              <a:ext cx="643615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1.00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74BA2DE-2B63-BE42-B07A-2E6F14352C94}"/>
                </a:ext>
              </a:extLst>
            </p:cNvPr>
            <p:cNvSpPr/>
            <p:nvPr/>
          </p:nvSpPr>
          <p:spPr>
            <a:xfrm>
              <a:off x="931332" y="4303359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0.80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FFA37F-2692-434B-B0D4-A78247A66548}"/>
                </a:ext>
              </a:extLst>
            </p:cNvPr>
            <p:cNvSpPr/>
            <p:nvPr/>
          </p:nvSpPr>
          <p:spPr>
            <a:xfrm>
              <a:off x="931332" y="4636082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0.60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DF7980-29FF-3947-8B94-977CE1350E2B}"/>
                </a:ext>
              </a:extLst>
            </p:cNvPr>
            <p:cNvSpPr/>
            <p:nvPr/>
          </p:nvSpPr>
          <p:spPr>
            <a:xfrm>
              <a:off x="931332" y="4968805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0.40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B14FC4-EDEF-5441-B943-67848B78D129}"/>
                </a:ext>
              </a:extLst>
            </p:cNvPr>
            <p:cNvSpPr/>
            <p:nvPr/>
          </p:nvSpPr>
          <p:spPr>
            <a:xfrm>
              <a:off x="931332" y="3014978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1.60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9B0B3BE-E293-884F-9184-1D55029A56FD}"/>
                </a:ext>
              </a:extLst>
            </p:cNvPr>
            <p:cNvSpPr/>
            <p:nvPr/>
          </p:nvSpPr>
          <p:spPr>
            <a:xfrm>
              <a:off x="931332" y="3347701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1.40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43AA467-07A4-FC46-B6DB-D51F9BFEA05A}"/>
                </a:ext>
              </a:extLst>
            </p:cNvPr>
            <p:cNvSpPr/>
            <p:nvPr/>
          </p:nvSpPr>
          <p:spPr>
            <a:xfrm>
              <a:off x="931332" y="3680424"/>
              <a:ext cx="643616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GB" sz="1100" dirty="0">
                  <a:latin typeface="Gotham HTF Book" pitchFamily="2" charset="77"/>
                  <a:cs typeface="Arial" pitchFamily="34" charset="0"/>
                </a:rPr>
                <a:t>1.20</a:t>
              </a:r>
              <a:endParaRPr lang="en-US" sz="1100" dirty="0">
                <a:latin typeface="Gotham HTF Book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F68EFC-D7F8-6D43-A3A4-0C33E6E5A757}"/>
                </a:ext>
              </a:extLst>
            </p:cNvPr>
            <p:cNvSpPr txBox="1"/>
            <p:nvPr/>
          </p:nvSpPr>
          <p:spPr bwMode="auto">
            <a:xfrm rot="16200000">
              <a:off x="246698" y="3960971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100" b="1" dirty="0">
                  <a:latin typeface="Gotham HTF Black" pitchFamily="2" charset="77"/>
                  <a:cs typeface="Arial" pitchFamily="34" charset="0"/>
                </a:rPr>
                <a:t>EMPL PRICE ($)</a:t>
              </a:r>
            </a:p>
          </p:txBody>
        </p:sp>
      </p:grpSp>
      <p:sp>
        <p:nvSpPr>
          <p:cNvPr id="25" name="Up Arrow 24">
            <a:extLst>
              <a:ext uri="{FF2B5EF4-FFF2-40B4-BE49-F238E27FC236}">
                <a16:creationId xmlns:a16="http://schemas.microsoft.com/office/drawing/2014/main" id="{E9BF0014-5D4D-7F49-99DA-B503D0BA4DC1}"/>
              </a:ext>
            </a:extLst>
          </p:cNvPr>
          <p:cNvSpPr/>
          <p:nvPr/>
        </p:nvSpPr>
        <p:spPr>
          <a:xfrm>
            <a:off x="5582564" y="3241059"/>
            <a:ext cx="578767" cy="1022405"/>
          </a:xfrm>
          <a:prstGeom prst="upArrow">
            <a:avLst>
              <a:gd name="adj1" fmla="val 70480"/>
              <a:gd name="adj2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1" name="Up Arrow 90">
            <a:extLst>
              <a:ext uri="{FF2B5EF4-FFF2-40B4-BE49-F238E27FC236}">
                <a16:creationId xmlns:a16="http://schemas.microsoft.com/office/drawing/2014/main" id="{A7FBA250-38BD-DA42-AF9A-2BED2D1F7A5F}"/>
              </a:ext>
            </a:extLst>
          </p:cNvPr>
          <p:cNvSpPr/>
          <p:nvPr/>
        </p:nvSpPr>
        <p:spPr>
          <a:xfrm rot="10800000">
            <a:off x="5582564" y="4206158"/>
            <a:ext cx="578767" cy="1022405"/>
          </a:xfrm>
          <a:prstGeom prst="upArrow">
            <a:avLst>
              <a:gd name="adj1" fmla="val 70480"/>
              <a:gd name="adj2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6F68EA-4424-1543-884F-C380E4325DCE}"/>
              </a:ext>
            </a:extLst>
          </p:cNvPr>
          <p:cNvSpPr/>
          <p:nvPr/>
        </p:nvSpPr>
        <p:spPr>
          <a:xfrm>
            <a:off x="5390019" y="3552142"/>
            <a:ext cx="96385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1000" dirty="0">
                <a:latin typeface="Gotham HTF Book" pitchFamily="2" charset="77"/>
                <a:cs typeface="Arial" pitchFamily="34" charset="0"/>
              </a:rPr>
              <a:t>Wallet balance </a:t>
            </a:r>
            <a:r>
              <a:rPr lang="en-GB" sz="1000" b="1" dirty="0">
                <a:latin typeface="Gotham HTF Book" pitchFamily="2" charset="77"/>
                <a:cs typeface="Arial" pitchFamily="34" charset="0"/>
              </a:rPr>
              <a:t>decreases</a:t>
            </a:r>
            <a:endParaRPr lang="en-US" sz="1000" b="1" dirty="0">
              <a:latin typeface="Gotham HTF Book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1A488D-1CD4-BA4C-A37D-6FD95030AD3C}"/>
              </a:ext>
            </a:extLst>
          </p:cNvPr>
          <p:cNvSpPr/>
          <p:nvPr/>
        </p:nvSpPr>
        <p:spPr>
          <a:xfrm>
            <a:off x="5390019" y="4332111"/>
            <a:ext cx="96385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1000" dirty="0">
                <a:latin typeface="Gotham HTF Book" pitchFamily="2" charset="77"/>
                <a:cs typeface="Arial" pitchFamily="34" charset="0"/>
              </a:rPr>
              <a:t>Wallet balance </a:t>
            </a:r>
            <a:r>
              <a:rPr lang="en-GB" sz="1000" b="1" dirty="0">
                <a:latin typeface="Gotham HTF Book" pitchFamily="2" charset="77"/>
                <a:cs typeface="Arial" pitchFamily="34" charset="0"/>
              </a:rPr>
              <a:t>increases</a:t>
            </a:r>
            <a:endParaRPr lang="en-US" sz="1000" b="1" dirty="0">
              <a:latin typeface="Gotham HTF Book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404671" y="5911358"/>
            <a:ext cx="6029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EMPL accrues cash flows from transaction fees in the Epicenter ecosystem. These fund a “locked liquidity floor” of buyback guarantee funds as a “buyer of last resort” to recapitalize the system in the event of black swan scenarios. EMPL is designed to deliver boring, utility-like (yet consistently positive) returns over the long term.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The team, Epicenter Equity Corp, has a 7-year vesting schedule, ensuring their interests are aligned with token-holders over the long term.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4C9A1E-B0FB-1E4B-9B7F-9D87E0FDE4CC}"/>
              </a:ext>
            </a:extLst>
          </p:cNvPr>
          <p:cNvCxnSpPr>
            <a:cxnSpLocks/>
          </p:cNvCxnSpPr>
          <p:nvPr/>
        </p:nvCxnSpPr>
        <p:spPr>
          <a:xfrm>
            <a:off x="1275436" y="4253615"/>
            <a:ext cx="495059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21A59-E7BD-714E-98AC-A825E17D9EE0}"/>
              </a:ext>
            </a:extLst>
          </p:cNvPr>
          <p:cNvSpPr txBox="1"/>
          <p:nvPr/>
        </p:nvSpPr>
        <p:spPr bwMode="auto">
          <a:xfrm>
            <a:off x="398754" y="1866358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WHAT IS IT?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5674234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HOW DOES IT WORK?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F4F856-7CB2-4846-B3C6-74496602FB97}"/>
              </a:ext>
            </a:extLst>
          </p:cNvPr>
          <p:cNvSpPr/>
          <p:nvPr/>
        </p:nvSpPr>
        <p:spPr>
          <a:xfrm>
            <a:off x="410588" y="7239951"/>
            <a:ext cx="6029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8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*See whitepaper for our solution to the oracle problem 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EMPL One Pager v0.2 DRAFT. 18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7D09BA-CC3A-A840-9426-77D4C511ABE8}"/>
              </a:ext>
            </a:extLst>
          </p:cNvPr>
          <p:cNvSpPr txBox="1"/>
          <p:nvPr/>
        </p:nvSpPr>
        <p:spPr bwMode="auto">
          <a:xfrm>
            <a:off x="398753" y="774478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Gotham HTF Black" pitchFamily="2" charset="77"/>
              </a:rPr>
              <a:t>CONTACT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125771-7160-E945-A385-1D3C746AFCEF}"/>
              </a:ext>
            </a:extLst>
          </p:cNvPr>
          <p:cNvSpPr txBox="1"/>
          <p:nvPr/>
        </p:nvSpPr>
        <p:spPr bwMode="auto">
          <a:xfrm>
            <a:off x="3545614" y="774478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Gotham HTF Black" pitchFamily="2" charset="77"/>
              </a:rPr>
              <a:t>LEARN MORE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7B87907-C4E8-8C4F-AE60-4C91DAE4F5F7}"/>
              </a:ext>
            </a:extLst>
          </p:cNvPr>
          <p:cNvSpPr/>
          <p:nvPr/>
        </p:nvSpPr>
        <p:spPr>
          <a:xfrm>
            <a:off x="418034" y="8008265"/>
            <a:ext cx="2626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Patrick Moynihan</a:t>
            </a:r>
            <a:br>
              <a:rPr lang="en-GB" sz="1000" dirty="0">
                <a:latin typeface="Gotham HTF Book" pitchFamily="2" charset="77"/>
                <a:cs typeface="Arial" pitchFamily="34" charset="0"/>
              </a:rPr>
            </a:b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ook" pitchFamily="2" charset="77"/>
                <a:cs typeface="Arial" pitchFamily="34" charset="0"/>
              </a:rPr>
              <a:t>CEO, Epic Funds, LLC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  <a:hlinkClick r:id="rId5"/>
              </a:rPr>
              <a:t>winning@epicfunds.io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DF4EEE-CEF0-384E-AB29-8084EF9BA0FB}"/>
              </a:ext>
            </a:extLst>
          </p:cNvPr>
          <p:cNvSpPr/>
          <p:nvPr/>
        </p:nvSpPr>
        <p:spPr>
          <a:xfrm>
            <a:off x="3534539" y="8008265"/>
            <a:ext cx="262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https://empl.epic.tech</a:t>
            </a:r>
            <a:endParaRPr lang="en-GB" sz="10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Institutional &amp; HNWI enquiries:</a:t>
            </a:r>
            <a:br>
              <a:rPr lang="en-GB" sz="1000" dirty="0"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https://epicfunds.io</a:t>
            </a:r>
            <a:endParaRPr lang="en-GB" sz="10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36441</TotalTime>
  <Words>250</Words>
  <Application>Microsoft Macintosh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535</cp:revision>
  <dcterms:created xsi:type="dcterms:W3CDTF">2018-04-12T15:48:13Z</dcterms:created>
  <dcterms:modified xsi:type="dcterms:W3CDTF">2021-02-18T10:45:36Z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