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6"/>
  </p:notesMasterIdLst>
  <p:sldIdLst>
    <p:sldId id="302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816" userDrawn="1">
          <p15:clr>
            <a:srgbClr val="A4A3A4"/>
          </p15:clr>
        </p15:guide>
        <p15:guide id="4" orient="horz" pos="5216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7"/>
    <a:srgbClr val="25473C"/>
    <a:srgbClr val="1F8264"/>
    <a:srgbClr val="216350"/>
    <a:srgbClr val="20795D"/>
    <a:srgbClr val="FAB831"/>
    <a:srgbClr val="1E8565"/>
    <a:srgbClr val="24493D"/>
    <a:srgbClr val="1BA27A"/>
    <a:srgbClr val="FAB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9" autoAdjust="0"/>
    <p:restoredTop sz="95952" autoAdjust="0"/>
  </p:normalViewPr>
  <p:slideViewPr>
    <p:cSldViewPr snapToGrid="0">
      <p:cViewPr varScale="1">
        <p:scale>
          <a:sx n="64" d="100"/>
          <a:sy n="64" d="100"/>
        </p:scale>
        <p:origin x="2148" y="78"/>
      </p:cViewPr>
      <p:guideLst>
        <p:guide pos="2160"/>
        <p:guide orient="horz" pos="816"/>
        <p:guide orient="horz" pos="5216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CEE8D5-DDC9-B249-B648-0D1312B51E45}"/>
              </a:ext>
            </a:extLst>
          </p:cNvPr>
          <p:cNvSpPr/>
          <p:nvPr userDrawn="1"/>
        </p:nvSpPr>
        <p:spPr bwMode="white">
          <a:xfrm>
            <a:off x="3047167" y="3672945"/>
            <a:ext cx="1659376" cy="18171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 bwMode="white">
          <a:xfrm>
            <a:off x="0" y="1820334"/>
            <a:ext cx="1525191" cy="367135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B4AC4-00FE-6345-812F-F7D914B3113A}"/>
              </a:ext>
            </a:extLst>
          </p:cNvPr>
          <p:cNvSpPr/>
          <p:nvPr userDrawn="1"/>
        </p:nvSpPr>
        <p:spPr bwMode="white">
          <a:xfrm>
            <a:off x="1518940" y="3659717"/>
            <a:ext cx="1525191" cy="36491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3C3ECC-1F7B-5F42-AF38-D7A8E0566EC7}"/>
              </a:ext>
            </a:extLst>
          </p:cNvPr>
          <p:cNvSpPr/>
          <p:nvPr userDrawn="1"/>
        </p:nvSpPr>
        <p:spPr bwMode="white">
          <a:xfrm>
            <a:off x="1525191" y="1827743"/>
            <a:ext cx="769739" cy="1831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D735F9-5F1E-2C4D-8AD7-9530BDBB5E7D}"/>
              </a:ext>
            </a:extLst>
          </p:cNvPr>
          <p:cNvSpPr/>
          <p:nvPr userDrawn="1"/>
        </p:nvSpPr>
        <p:spPr bwMode="white">
          <a:xfrm>
            <a:off x="3044131" y="0"/>
            <a:ext cx="1518940" cy="36639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6A670E-E298-9349-B9E8-B1DC1E7DC4B4}"/>
              </a:ext>
            </a:extLst>
          </p:cNvPr>
          <p:cNvSpPr/>
          <p:nvPr userDrawn="1"/>
        </p:nvSpPr>
        <p:spPr bwMode="white">
          <a:xfrm>
            <a:off x="3044131" y="5491693"/>
            <a:ext cx="769739" cy="1817159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ED52AD-3D25-0148-BB55-14C5D9A4A4B4}"/>
              </a:ext>
            </a:extLst>
          </p:cNvPr>
          <p:cNvSpPr/>
          <p:nvPr userDrawn="1"/>
        </p:nvSpPr>
        <p:spPr bwMode="white">
          <a:xfrm>
            <a:off x="2294023" y="2956"/>
            <a:ext cx="750108" cy="1817379"/>
          </a:xfrm>
          <a:prstGeom prst="rect">
            <a:avLst/>
          </a:prstGeom>
          <a:solidFill>
            <a:srgbClr val="CCDB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3CD551-6BB9-7340-B531-66B01F8C57FE}"/>
              </a:ext>
            </a:extLst>
          </p:cNvPr>
          <p:cNvSpPr/>
          <p:nvPr userDrawn="1"/>
        </p:nvSpPr>
        <p:spPr bwMode="white">
          <a:xfrm>
            <a:off x="1913849" y="911755"/>
            <a:ext cx="384870" cy="9159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111DCF-5E23-E849-A307-A25DC8839825}"/>
              </a:ext>
            </a:extLst>
          </p:cNvPr>
          <p:cNvSpPr/>
          <p:nvPr userDrawn="1"/>
        </p:nvSpPr>
        <p:spPr bwMode="white">
          <a:xfrm>
            <a:off x="1140321" y="7308851"/>
            <a:ext cx="384870" cy="915988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F2650C-86F3-C641-AF7E-0EAB6895DA8F}"/>
              </a:ext>
            </a:extLst>
          </p:cNvPr>
          <p:cNvSpPr/>
          <p:nvPr userDrawn="1"/>
        </p:nvSpPr>
        <p:spPr bwMode="white">
          <a:xfrm>
            <a:off x="2296286" y="7302845"/>
            <a:ext cx="747845" cy="18411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3ABAC8-A258-C444-8BDE-0E2B06C2C61B}"/>
              </a:ext>
            </a:extLst>
          </p:cNvPr>
          <p:cNvGrpSpPr/>
          <p:nvPr userDrawn="1"/>
        </p:nvGrpSpPr>
        <p:grpSpPr>
          <a:xfrm>
            <a:off x="3815892" y="7308849"/>
            <a:ext cx="747178" cy="1835151"/>
            <a:chOff x="6783808" y="5481637"/>
            <a:chExt cx="1368426" cy="137443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078722B-5212-8840-9340-46D316C74B8C}"/>
                </a:ext>
              </a:extLst>
            </p:cNvPr>
            <p:cNvSpPr/>
            <p:nvPr userDrawn="1"/>
          </p:nvSpPr>
          <p:spPr bwMode="white">
            <a:xfrm>
              <a:off x="6783809" y="5481638"/>
              <a:ext cx="684213" cy="68699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43C1EBE-D789-104C-8A87-E01215FF7799}"/>
                </a:ext>
              </a:extLst>
            </p:cNvPr>
            <p:cNvSpPr/>
            <p:nvPr userDrawn="1"/>
          </p:nvSpPr>
          <p:spPr bwMode="white">
            <a:xfrm>
              <a:off x="6783808" y="6169084"/>
              <a:ext cx="684213" cy="6869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C62208-AE41-BC4A-AA78-CA58645C234E}"/>
                </a:ext>
              </a:extLst>
            </p:cNvPr>
            <p:cNvSpPr/>
            <p:nvPr userDrawn="1"/>
          </p:nvSpPr>
          <p:spPr bwMode="white">
            <a:xfrm>
              <a:off x="7468021" y="5481637"/>
              <a:ext cx="684213" cy="6869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013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4940ABFB-398F-9B48-A0E1-18DDA3C76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059725" y="7681809"/>
            <a:ext cx="1559468" cy="108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2" y="468313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6879657" y="2"/>
            <a:ext cx="402354" cy="77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 anchor="t" anchorCtr="0">
            <a:spAutoFit/>
          </a:bodyPr>
          <a:lstStyle/>
          <a:p>
            <a:pPr fontAlgn="b">
              <a:spcAft>
                <a:spcPts val="169"/>
              </a:spcAft>
            </a:pPr>
            <a:r>
              <a:rPr lang="en-US" sz="506" dirty="0">
                <a:solidFill>
                  <a:srgbClr val="231F20"/>
                </a:solidFill>
                <a:cs typeface="Arial" pitchFamily="34" charset="0"/>
              </a:rPr>
              <a:t>LP Svcs 2015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incen.gov/resources/statutes-regulations/administrative-rulings/application-fincens-regulations-virtual-0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jpeg"/><Relationship Id="rId4" Type="http://schemas.openxmlformats.org/officeDocument/2006/relationships/image" Target="../media/image4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C23BE47-42FE-BA4F-B119-5A78D1AB8DB3}"/>
              </a:ext>
            </a:extLst>
          </p:cNvPr>
          <p:cNvSpPr/>
          <p:nvPr/>
        </p:nvSpPr>
        <p:spPr>
          <a:xfrm>
            <a:off x="0" y="2465051"/>
            <a:ext cx="6858000" cy="20186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E5F494-2BEC-B54A-91ED-9E1970A8C8DC}"/>
              </a:ext>
            </a:extLst>
          </p:cNvPr>
          <p:cNvSpPr/>
          <p:nvPr/>
        </p:nvSpPr>
        <p:spPr>
          <a:xfrm>
            <a:off x="0" y="4417265"/>
            <a:ext cx="6858000" cy="1131416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62AF03-5776-8446-9F58-F38C9FE861FB}"/>
              </a:ext>
            </a:extLst>
          </p:cNvPr>
          <p:cNvSpPr/>
          <p:nvPr/>
        </p:nvSpPr>
        <p:spPr>
          <a:xfrm>
            <a:off x="-9640" y="7485814"/>
            <a:ext cx="6858000" cy="16682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E38F7CD-C901-4730-8733-E5BA97626248}"/>
              </a:ext>
            </a:extLst>
          </p:cNvPr>
          <p:cNvSpPr/>
          <p:nvPr/>
        </p:nvSpPr>
        <p:spPr>
          <a:xfrm>
            <a:off x="0" y="0"/>
            <a:ext cx="6858000" cy="107697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GB" sz="1400" dirty="0" err="1">
              <a:solidFill>
                <a:schemeClr val="tx1"/>
              </a:solidFill>
            </a:endParaRP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479DC116-3769-45CE-A465-018BBEFF81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3774" y="186100"/>
            <a:ext cx="2442949" cy="728985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342903B2-7EA7-4550-A774-945C7B5AAD2C}"/>
              </a:ext>
            </a:extLst>
          </p:cNvPr>
          <p:cNvSpPr/>
          <p:nvPr/>
        </p:nvSpPr>
        <p:spPr>
          <a:xfrm>
            <a:off x="1927398" y="1431465"/>
            <a:ext cx="1574224" cy="4263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dirty="0" smtClean="0">
                <a:solidFill>
                  <a:schemeClr val="accent2"/>
                </a:solidFill>
                <a:latin typeface="Gotham HTF Black" pitchFamily="2" charset="77"/>
              </a:rPr>
              <a:t>RICEVI  ALMENO</a:t>
            </a:r>
            <a:endParaRPr lang="en-US" sz="16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7FFC2FB-7137-413E-B794-EF839FFDF8C4}"/>
              </a:ext>
            </a:extLst>
          </p:cNvPr>
          <p:cNvSpPr/>
          <p:nvPr/>
        </p:nvSpPr>
        <p:spPr>
          <a:xfrm>
            <a:off x="1754111" y="2013667"/>
            <a:ext cx="5192789" cy="42488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 smtClean="0">
                <a:solidFill>
                  <a:schemeClr val="tx1"/>
                </a:solidFill>
                <a:latin typeface="Gotham HTF Book" pitchFamily="2" charset="77"/>
                <a:cs typeface="Arial" pitchFamily="34" charset="0"/>
              </a:rPr>
              <a:t>Attualmente </a:t>
            </a:r>
            <a:r>
              <a:rPr lang="en-GB" sz="1000" dirty="0">
                <a:solidFill>
                  <a:schemeClr val="tx1"/>
                </a:solidFill>
                <a:latin typeface="Gotham HTF Book" pitchFamily="2" charset="77"/>
                <a:cs typeface="Arial" pitchFamily="34" charset="0"/>
              </a:rPr>
              <a:t>78,125,000 Freeman </a:t>
            </a:r>
            <a:r>
              <a:rPr lang="en-GB" sz="1000" dirty="0" smtClean="0">
                <a:solidFill>
                  <a:schemeClr val="tx1"/>
                </a:solidFill>
                <a:latin typeface="Gotham HTF Book" pitchFamily="2" charset="77"/>
                <a:cs typeface="Arial" pitchFamily="34" charset="0"/>
              </a:rPr>
              <a:t>al tasso EPIC/USD di $1,28 al 24 aprile</a:t>
            </a:r>
            <a:endParaRPr lang="en-GB" sz="1000" dirty="0">
              <a:solidFill>
                <a:schemeClr val="tx1"/>
              </a:solidFill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6BBE24-B1C1-B845-A688-75AAB1F6A656}"/>
              </a:ext>
            </a:extLst>
          </p:cNvPr>
          <p:cNvSpPr/>
          <p:nvPr/>
        </p:nvSpPr>
        <p:spPr>
          <a:xfrm>
            <a:off x="-9640" y="8981995"/>
            <a:ext cx="6867640" cy="17206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4CA06C-212C-9E41-9AD8-A370BF62523D}"/>
              </a:ext>
            </a:extLst>
          </p:cNvPr>
          <p:cNvSpPr/>
          <p:nvPr/>
        </p:nvSpPr>
        <p:spPr>
          <a:xfrm>
            <a:off x="236262" y="8958813"/>
            <a:ext cx="602937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6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EC210406 - EC Mint v02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9BD60C-35B7-FE45-9F69-A6251FC1CDAB}"/>
              </a:ext>
            </a:extLst>
          </p:cNvPr>
          <p:cNvGrpSpPr/>
          <p:nvPr/>
        </p:nvGrpSpPr>
        <p:grpSpPr>
          <a:xfrm>
            <a:off x="5565956" y="153375"/>
            <a:ext cx="1020111" cy="1020111"/>
            <a:chOff x="7379113" y="826818"/>
            <a:chExt cx="3987800" cy="3987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B900FA7-4922-334A-B22D-A554449F909F}"/>
                </a:ext>
              </a:extLst>
            </p:cNvPr>
            <p:cNvSpPr/>
            <p:nvPr/>
          </p:nvSpPr>
          <p:spPr>
            <a:xfrm>
              <a:off x="7410869" y="863600"/>
              <a:ext cx="3936732" cy="3936732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pic>
          <p:nvPicPr>
            <p:cNvPr id="4" name="Picture 3" descr="Logo, icon&#10;&#10;Description automatically generated">
              <a:extLst>
                <a:ext uri="{FF2B5EF4-FFF2-40B4-BE49-F238E27FC236}">
                  <a16:creationId xmlns:a16="http://schemas.microsoft.com/office/drawing/2014/main" id="{ACDD4D0E-B7F2-8E49-A61B-20E92A003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9113" y="826818"/>
              <a:ext cx="3987800" cy="398780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D91CD29-852D-BE44-98A0-A24111306E21}"/>
              </a:ext>
            </a:extLst>
          </p:cNvPr>
          <p:cNvSpPr txBox="1"/>
          <p:nvPr/>
        </p:nvSpPr>
        <p:spPr bwMode="auto">
          <a:xfrm>
            <a:off x="3352685" y="1072921"/>
            <a:ext cx="10230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en-US" sz="6000" b="1" dirty="0">
                <a:latin typeface="Gotham HTF Black" pitchFamily="2" charset="77"/>
                <a:cs typeface="Arial" pitchFamily="34" charset="0"/>
              </a:rPr>
              <a:t>$1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DA36E71-6A9A-F646-8746-15D28436BE6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746" y="1012742"/>
            <a:ext cx="1549947" cy="1549947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85ECD82-C5B3-EB40-9D79-1F1DE0CCD1AA}"/>
              </a:ext>
            </a:extLst>
          </p:cNvPr>
          <p:cNvSpPr/>
          <p:nvPr/>
        </p:nvSpPr>
        <p:spPr>
          <a:xfrm>
            <a:off x="4221843" y="1423773"/>
            <a:ext cx="1344113" cy="4263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dirty="0" smtClean="0">
                <a:solidFill>
                  <a:schemeClr val="accent2"/>
                </a:solidFill>
                <a:latin typeface="Gotham HTF Black" pitchFamily="2" charset="77"/>
              </a:rPr>
              <a:t>VALORE </a:t>
            </a:r>
            <a:r>
              <a:rPr lang="en-GB" sz="1600" b="1" dirty="0">
                <a:solidFill>
                  <a:schemeClr val="accent2"/>
                </a:solidFill>
                <a:latin typeface="Gotham HTF Black" pitchFamily="2" charset="77"/>
              </a:rPr>
              <a:t/>
            </a:r>
            <a:br>
              <a:rPr lang="en-GB" sz="1600" b="1" dirty="0">
                <a:solidFill>
                  <a:schemeClr val="accent2"/>
                </a:solidFill>
                <a:latin typeface="Gotham HTF Black" pitchFamily="2" charset="77"/>
              </a:rPr>
            </a:br>
            <a:r>
              <a:rPr lang="en-GB" sz="1600" b="1" dirty="0" smtClean="0">
                <a:solidFill>
                  <a:schemeClr val="accent2"/>
                </a:solidFill>
                <a:latin typeface="Gotham HTF Black" pitchFamily="2" charset="77"/>
              </a:rPr>
              <a:t>DI</a:t>
            </a:r>
            <a:endParaRPr lang="en-US" sz="16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AD68B6D-92DC-FA48-9900-EB6D4362E96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438405" y="1411643"/>
            <a:ext cx="1122733" cy="44832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9644A-6A66-BE46-A100-CD9BF08C8640}"/>
              </a:ext>
            </a:extLst>
          </p:cNvPr>
          <p:cNvGrpSpPr/>
          <p:nvPr/>
        </p:nvGrpSpPr>
        <p:grpSpPr>
          <a:xfrm rot="20810751">
            <a:off x="205910" y="7194150"/>
            <a:ext cx="1687155" cy="1687155"/>
            <a:chOff x="855828" y="6227747"/>
            <a:chExt cx="1858682" cy="1858682"/>
          </a:xfrm>
        </p:grpSpPr>
        <p:sp>
          <p:nvSpPr>
            <p:cNvPr id="17" name="32-Point Star 16">
              <a:extLst>
                <a:ext uri="{FF2B5EF4-FFF2-40B4-BE49-F238E27FC236}">
                  <a16:creationId xmlns:a16="http://schemas.microsoft.com/office/drawing/2014/main" id="{FDB8F045-104E-B441-A41B-157C12A15665}"/>
                </a:ext>
              </a:extLst>
            </p:cNvPr>
            <p:cNvSpPr/>
            <p:nvPr/>
          </p:nvSpPr>
          <p:spPr>
            <a:xfrm>
              <a:off x="855828" y="6227747"/>
              <a:ext cx="1858682" cy="1858682"/>
            </a:xfrm>
            <a:prstGeom prst="star32">
              <a:avLst>
                <a:gd name="adj" fmla="val 41173"/>
              </a:avLst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endParaRPr lang="en-US" sz="1200" dirty="0" err="1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CEE2F94-0698-BE42-ABAC-F81E49881F45}"/>
                </a:ext>
              </a:extLst>
            </p:cNvPr>
            <p:cNvSpPr txBox="1"/>
            <p:nvPr/>
          </p:nvSpPr>
          <p:spPr bwMode="auto">
            <a:xfrm>
              <a:off x="1132465" y="6554614"/>
              <a:ext cx="1305409" cy="576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 anchor="t" anchorCtr="0">
              <a:spAutoFit/>
            </a:bodyPr>
            <a:lstStyle/>
            <a:p>
              <a:pPr algn="ctr" fontAlgn="b">
                <a:spcAft>
                  <a:spcPts val="300"/>
                </a:spcAft>
              </a:pPr>
              <a:r>
                <a:rPr lang="en-US" sz="2800" b="1" dirty="0">
                  <a:solidFill>
                    <a:schemeClr val="bg1"/>
                  </a:solidFill>
                  <a:latin typeface="Gotham HTF Black" pitchFamily="2" charset="77"/>
                  <a:cs typeface="Arial" pitchFamily="34" charset="0"/>
                </a:rPr>
                <a:t>100%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A943152-3E8F-104E-A937-B73505F5400D}"/>
                </a:ext>
              </a:extLst>
            </p:cNvPr>
            <p:cNvSpPr/>
            <p:nvPr/>
          </p:nvSpPr>
          <p:spPr>
            <a:xfrm>
              <a:off x="942222" y="7086185"/>
              <a:ext cx="1685894" cy="65404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100" dirty="0" smtClean="0">
                  <a:solidFill>
                    <a:schemeClr val="bg1"/>
                  </a:solidFill>
                  <a:latin typeface="Gotham HTF Book" pitchFamily="2" charset="77"/>
                  <a:cs typeface="Arial" pitchFamily="34" charset="0"/>
                </a:rPr>
                <a:t>Soddisfazione  garantita o</a:t>
              </a:r>
              <a:r>
                <a:rPr lang="en-GB" sz="1100" dirty="0">
                  <a:solidFill>
                    <a:schemeClr val="bg1"/>
                  </a:solidFill>
                  <a:latin typeface="Gotham HTF Book" pitchFamily="2" charset="77"/>
                  <a:cs typeface="Arial" pitchFamily="34" charset="0"/>
                </a:rPr>
                <a:t/>
              </a:r>
              <a:br>
                <a:rPr lang="en-GB" sz="1100" dirty="0">
                  <a:solidFill>
                    <a:schemeClr val="bg1"/>
                  </a:solidFill>
                  <a:latin typeface="Gotham HTF Book" pitchFamily="2" charset="77"/>
                  <a:cs typeface="Arial" pitchFamily="34" charset="0"/>
                </a:rPr>
              </a:br>
              <a:r>
                <a:rPr lang="en-GB" sz="1100" dirty="0" smtClean="0">
                  <a:solidFill>
                    <a:schemeClr val="bg1"/>
                  </a:solidFill>
                  <a:latin typeface="Gotham HTF Book" pitchFamily="2" charset="77"/>
                  <a:cs typeface="Arial" pitchFamily="34" charset="0"/>
                </a:rPr>
                <a:t>I tuoi soldi rimborsati</a:t>
              </a:r>
              <a:endParaRPr lang="en-GB" sz="11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endParaRPr>
            </a:p>
          </p:txBody>
        </p:sp>
      </p:grp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78C12343-DD4F-DD49-94B6-A4D21E1043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7537" y="7615423"/>
            <a:ext cx="1218637" cy="531769"/>
          </a:xfrm>
          <a:prstGeom prst="rect">
            <a:avLst/>
          </a:prstGeom>
        </p:spPr>
      </p:pic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4BFD0882-E336-614B-980C-7C0D83ED19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8133" y="7363614"/>
            <a:ext cx="1923464" cy="99735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53A27FE-E9F9-C948-83A1-6A0FA8B7F612}"/>
              </a:ext>
            </a:extLst>
          </p:cNvPr>
          <p:cNvSpPr txBox="1"/>
          <p:nvPr/>
        </p:nvSpPr>
        <p:spPr bwMode="auto">
          <a:xfrm>
            <a:off x="2349888" y="8104033"/>
            <a:ext cx="1871955" cy="107697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050">
                <a:latin typeface="Gotham HTF Book" pitchFamily="2" charset="77"/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800" dirty="0" smtClean="0">
                <a:solidFill>
                  <a:schemeClr val="tx1"/>
                </a:solidFill>
              </a:rPr>
              <a:t>Guida FinCEN sulle normative sul cloud mining di valuta virtuale convertibile negli Stati Uniti</a:t>
            </a:r>
            <a:endParaRPr lang="en-GB" sz="800" dirty="0">
              <a:solidFill>
                <a:schemeClr val="tx1"/>
              </a:solidFill>
            </a:endParaRPr>
          </a:p>
          <a:p>
            <a:r>
              <a:rPr lang="en-GB" sz="800" dirty="0">
                <a:solidFill>
                  <a:schemeClr val="tx1"/>
                </a:solidFill>
                <a:hlinkClick r:id="rId8"/>
              </a:rPr>
              <a:t>FinCEN website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7669F6-F373-E64A-B956-4082417D42FD}"/>
              </a:ext>
            </a:extLst>
          </p:cNvPr>
          <p:cNvSpPr txBox="1"/>
          <p:nvPr/>
        </p:nvSpPr>
        <p:spPr bwMode="auto">
          <a:xfrm>
            <a:off x="4584837" y="8120161"/>
            <a:ext cx="1871955" cy="107697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050">
                <a:latin typeface="Gotham HTF Book" pitchFamily="2" charset="77"/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800" dirty="0" smtClean="0">
                <a:solidFill>
                  <a:schemeClr val="tx1"/>
                </a:solidFill>
              </a:rPr>
              <a:t>I termini di servizio eBay consentono il noleggio di apparecchiature per l’estrazione di criptovalute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D9F5C11-E61E-274B-AEE6-E9549F19F940}"/>
              </a:ext>
            </a:extLst>
          </p:cNvPr>
          <p:cNvSpPr/>
          <p:nvPr/>
        </p:nvSpPr>
        <p:spPr>
          <a:xfrm>
            <a:off x="325162" y="4407540"/>
            <a:ext cx="1838528" cy="4263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 smtClean="0">
                <a:solidFill>
                  <a:schemeClr val="accent2"/>
                </a:solidFill>
                <a:latin typeface="Gotham HTF Black" pitchFamily="2" charset="77"/>
              </a:rPr>
              <a:t>PUNTI DI RIFERIMENTO:</a:t>
            </a:r>
            <a:endParaRPr lang="en-US" sz="12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33D65CA-BC17-804C-B830-124EB4CD11D1}"/>
              </a:ext>
            </a:extLst>
          </p:cNvPr>
          <p:cNvSpPr/>
          <p:nvPr/>
        </p:nvSpPr>
        <p:spPr>
          <a:xfrm>
            <a:off x="325162" y="4787158"/>
            <a:ext cx="3356251" cy="9106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GB" sz="1100" b="1" dirty="0">
                <a:solidFill>
                  <a:schemeClr val="tx1"/>
                </a:solidFill>
                <a:latin typeface="Gotham HTF Book" pitchFamily="2" charset="77"/>
                <a:cs typeface="Arial" pitchFamily="34" charset="0"/>
              </a:rPr>
              <a:t>RandomX</a:t>
            </a:r>
          </a:p>
          <a:p>
            <a:pPr lvl="0">
              <a:spcBef>
                <a:spcPts val="100"/>
              </a:spcBef>
              <a:spcAft>
                <a:spcPts val="100"/>
              </a:spcAft>
              <a:tabLst>
                <a:tab pos="1955800" algn="l"/>
              </a:tabLst>
              <a:defRPr/>
            </a:pPr>
            <a:r>
              <a:rPr lang="en-GB" sz="1100" dirty="0">
                <a:solidFill>
                  <a:schemeClr val="tx1"/>
                </a:solidFill>
                <a:latin typeface="Gotham HTF Book" pitchFamily="2" charset="77"/>
                <a:cs typeface="Arial" pitchFamily="34" charset="0"/>
              </a:rPr>
              <a:t>Intel Xeon E5	8kh/s</a:t>
            </a: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>
                <a:tab pos="1955800" algn="l"/>
              </a:tabLst>
              <a:defRPr/>
            </a:pPr>
            <a:r>
              <a:rPr lang="en-GB" sz="1100" dirty="0">
                <a:solidFill>
                  <a:schemeClr val="tx1"/>
                </a:solidFill>
                <a:latin typeface="Gotham HTF Book" pitchFamily="2" charset="77"/>
                <a:cs typeface="Arial" pitchFamily="34" charset="0"/>
              </a:rPr>
              <a:t>AMD 7742	100kh/s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46EB5FF-18A8-DB4D-95AE-6361EA47F92E}"/>
              </a:ext>
            </a:extLst>
          </p:cNvPr>
          <p:cNvSpPr/>
          <p:nvPr/>
        </p:nvSpPr>
        <p:spPr>
          <a:xfrm>
            <a:off x="3833813" y="4787158"/>
            <a:ext cx="3356251" cy="9106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GB" sz="1100" b="1" dirty="0">
                <a:solidFill>
                  <a:schemeClr val="tx1"/>
                </a:solidFill>
                <a:latin typeface="Gotham HTF Book" pitchFamily="2" charset="77"/>
                <a:cs typeface="Arial" pitchFamily="34" charset="0"/>
              </a:rPr>
              <a:t>ProgPow</a:t>
            </a: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>
                <a:tab pos="1866900" algn="l"/>
              </a:tabLst>
              <a:defRPr/>
            </a:pPr>
            <a:r>
              <a:rPr lang="en-GB" sz="1100" dirty="0">
                <a:solidFill>
                  <a:schemeClr val="tx1"/>
                </a:solidFill>
                <a:latin typeface="Gotham HTF Book" pitchFamily="2" charset="77"/>
                <a:cs typeface="Arial" pitchFamily="34" charset="0"/>
              </a:rPr>
              <a:t>AMD Vega 56	19mh/s</a:t>
            </a: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>
                <a:tab pos="1866900" algn="l"/>
              </a:tabLst>
              <a:defRPr/>
            </a:pPr>
            <a:r>
              <a:rPr lang="en-GB" sz="1100" dirty="0">
                <a:solidFill>
                  <a:schemeClr val="tx1"/>
                </a:solidFill>
                <a:latin typeface="Gotham HTF Book" pitchFamily="2" charset="77"/>
                <a:cs typeface="Arial" pitchFamily="34" charset="0"/>
              </a:rPr>
              <a:t>NVIDIA 1080ti	23mh/s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E57C59A-1F6F-7041-97A3-6BBE9A15E859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9777" b="9777"/>
          <a:stretch/>
        </p:blipFill>
        <p:spPr>
          <a:xfrm>
            <a:off x="4244233" y="5646338"/>
            <a:ext cx="1858117" cy="109947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16A97D5-D9B5-5842-A122-D402BD41DE8C}"/>
              </a:ext>
            </a:extLst>
          </p:cNvPr>
          <p:cNvSpPr/>
          <p:nvPr/>
        </p:nvSpPr>
        <p:spPr>
          <a:xfrm>
            <a:off x="3714173" y="6740492"/>
            <a:ext cx="3023004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  <a:tabLst>
                <a:tab pos="1955800" algn="l"/>
              </a:tabLst>
              <a:defRPr/>
            </a:pPr>
            <a:r>
              <a:rPr lang="en-GB" sz="1200" dirty="0">
                <a:latin typeface="Gotham HTF Book" pitchFamily="2" charset="77"/>
                <a:cs typeface="Arial" pitchFamily="34" charset="0"/>
              </a:rPr>
              <a:t>Satoshi E, RandomX Miner</a:t>
            </a:r>
          </a:p>
          <a:p>
            <a:pPr algn="ctr">
              <a:spcBef>
                <a:spcPts val="100"/>
              </a:spcBef>
              <a:spcAft>
                <a:spcPts val="100"/>
              </a:spcAft>
              <a:tabLst>
                <a:tab pos="1955800" algn="l"/>
              </a:tabLst>
              <a:defRPr/>
            </a:pPr>
            <a:r>
              <a:rPr lang="en-GB" sz="1200" dirty="0">
                <a:latin typeface="Gotham HTF Book" pitchFamily="2" charset="77"/>
                <a:cs typeface="Arial" pitchFamily="34" charset="0"/>
              </a:rPr>
              <a:t>China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A6A3E4A4-89D0-724C-BC30-9F025A5CC9D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2301" t="7535" r="16286" b="36122"/>
          <a:stretch/>
        </p:blipFill>
        <p:spPr>
          <a:xfrm>
            <a:off x="737618" y="5646338"/>
            <a:ext cx="1858117" cy="1099476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E38E4E28-8830-224F-B5B3-5BED8D01BAB5}"/>
              </a:ext>
            </a:extLst>
          </p:cNvPr>
          <p:cNvSpPr/>
          <p:nvPr/>
        </p:nvSpPr>
        <p:spPr>
          <a:xfrm>
            <a:off x="185680" y="6740492"/>
            <a:ext cx="3023004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  <a:tabLst>
                <a:tab pos="1955800" algn="l"/>
              </a:tabLst>
              <a:defRPr/>
            </a:pPr>
            <a:r>
              <a:rPr lang="en-GB" sz="1200" dirty="0">
                <a:latin typeface="Gotham HTF Book" pitchFamily="2" charset="77"/>
                <a:cs typeface="Arial" pitchFamily="34" charset="0"/>
              </a:rPr>
              <a:t>Norcimo, RandomX Miner</a:t>
            </a:r>
          </a:p>
          <a:p>
            <a:pPr algn="ctr">
              <a:spcBef>
                <a:spcPts val="100"/>
              </a:spcBef>
              <a:spcAft>
                <a:spcPts val="100"/>
              </a:spcAft>
              <a:tabLst>
                <a:tab pos="1955800" algn="l"/>
              </a:tabLst>
              <a:defRPr/>
            </a:pPr>
            <a:r>
              <a:rPr lang="en-GB" sz="1200" dirty="0">
                <a:latin typeface="Gotham HTF Book" pitchFamily="2" charset="77"/>
                <a:cs typeface="Arial" pitchFamily="34" charset="0"/>
              </a:rPr>
              <a:t>USA, Florida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7425852-5640-2B49-84C6-E2466F998B32}"/>
              </a:ext>
            </a:extLst>
          </p:cNvPr>
          <p:cNvGrpSpPr/>
          <p:nvPr/>
        </p:nvGrpSpPr>
        <p:grpSpPr>
          <a:xfrm>
            <a:off x="2315287" y="5619393"/>
            <a:ext cx="604800" cy="604800"/>
            <a:chOff x="831378" y="6227807"/>
            <a:chExt cx="1858682" cy="1858682"/>
          </a:xfrm>
        </p:grpSpPr>
        <p:sp>
          <p:nvSpPr>
            <p:cNvPr id="77" name="32-Point Star 76">
              <a:extLst>
                <a:ext uri="{FF2B5EF4-FFF2-40B4-BE49-F238E27FC236}">
                  <a16:creationId xmlns:a16="http://schemas.microsoft.com/office/drawing/2014/main" id="{75D64879-5043-A541-9E96-6BE5FFBDE31F}"/>
                </a:ext>
              </a:extLst>
            </p:cNvPr>
            <p:cNvSpPr/>
            <p:nvPr/>
          </p:nvSpPr>
          <p:spPr>
            <a:xfrm>
              <a:off x="831378" y="6227807"/>
              <a:ext cx="1858682" cy="1858682"/>
            </a:xfrm>
            <a:prstGeom prst="star32">
              <a:avLst>
                <a:gd name="adj" fmla="val 41173"/>
              </a:avLst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endParaRPr lang="en-US" sz="700" dirty="0" err="1">
                <a:solidFill>
                  <a:schemeClr val="tx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0EA7BA7-BDCA-8B46-9D57-C6D48BD20D2C}"/>
                </a:ext>
              </a:extLst>
            </p:cNvPr>
            <p:cNvSpPr txBox="1"/>
            <p:nvPr/>
          </p:nvSpPr>
          <p:spPr bwMode="auto">
            <a:xfrm>
              <a:off x="897215" y="6488877"/>
              <a:ext cx="1720295" cy="945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 anchor="t" anchorCtr="0">
              <a:spAutoFit/>
            </a:bodyPr>
            <a:lstStyle/>
            <a:p>
              <a:pPr algn="ctr" fontAlgn="b">
                <a:spcAft>
                  <a:spcPts val="300"/>
                </a:spcAft>
              </a:pPr>
              <a:r>
                <a:rPr lang="en-US" sz="1400" b="1" dirty="0">
                  <a:solidFill>
                    <a:schemeClr val="bg1"/>
                  </a:solidFill>
                  <a:latin typeface="Gotham HTF Black" pitchFamily="2" charset="77"/>
                  <a:cs typeface="Arial" pitchFamily="34" charset="0"/>
                </a:rPr>
                <a:t>200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BC474F8-D4CD-E645-9941-31D9D502A5BD}"/>
                </a:ext>
              </a:extLst>
            </p:cNvPr>
            <p:cNvSpPr/>
            <p:nvPr/>
          </p:nvSpPr>
          <p:spPr>
            <a:xfrm>
              <a:off x="947596" y="7089749"/>
              <a:ext cx="1685893" cy="65404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400" dirty="0">
                  <a:solidFill>
                    <a:schemeClr val="bg1"/>
                  </a:solidFill>
                  <a:latin typeface="Gotham HTF Book" pitchFamily="2" charset="77"/>
                  <a:cs typeface="Arial" pitchFamily="34" charset="0"/>
                </a:rPr>
                <a:t>kh/s RandomX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3490043E-FA5B-2D47-B2AF-F601D37AF144}"/>
              </a:ext>
            </a:extLst>
          </p:cNvPr>
          <p:cNvSpPr txBox="1"/>
          <p:nvPr/>
        </p:nvSpPr>
        <p:spPr bwMode="auto">
          <a:xfrm>
            <a:off x="4733377" y="7275588"/>
            <a:ext cx="2114983" cy="2121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050">
                <a:latin typeface="Gotham HTF Book" pitchFamily="2" charset="77"/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800" dirty="0" smtClean="0">
                <a:solidFill>
                  <a:schemeClr val="tx1"/>
                </a:solidFill>
              </a:rPr>
              <a:t>Foto reali azienda mineraria del 24</a:t>
            </a:r>
            <a:r>
              <a:rPr lang="en-GB" sz="800" baseline="30000" dirty="0">
                <a:solidFill>
                  <a:schemeClr val="tx1"/>
                </a:solidFill>
              </a:rPr>
              <a:t> </a:t>
            </a:r>
            <a:r>
              <a:rPr lang="en-GB" sz="800" dirty="0" smtClean="0">
                <a:solidFill>
                  <a:schemeClr val="tx1"/>
                </a:solidFill>
              </a:rPr>
              <a:t> aprile </a:t>
            </a:r>
            <a:r>
              <a:rPr lang="en-GB" sz="800" dirty="0">
                <a:solidFill>
                  <a:schemeClr val="tx1"/>
                </a:solidFill>
              </a:rPr>
              <a:t>2021</a:t>
            </a:r>
            <a:endParaRPr lang="en-US" sz="800" dirty="0" err="1">
              <a:solidFill>
                <a:schemeClr val="tx1"/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B1B1955-FD86-234D-B019-0A7435579F18}"/>
              </a:ext>
            </a:extLst>
          </p:cNvPr>
          <p:cNvGrpSpPr/>
          <p:nvPr/>
        </p:nvGrpSpPr>
        <p:grpSpPr>
          <a:xfrm>
            <a:off x="5810406" y="5631033"/>
            <a:ext cx="604800" cy="604800"/>
            <a:chOff x="831378" y="6227807"/>
            <a:chExt cx="1858682" cy="1858682"/>
          </a:xfrm>
        </p:grpSpPr>
        <p:sp>
          <p:nvSpPr>
            <p:cNvPr id="87" name="32-Point Star 86">
              <a:extLst>
                <a:ext uri="{FF2B5EF4-FFF2-40B4-BE49-F238E27FC236}">
                  <a16:creationId xmlns:a16="http://schemas.microsoft.com/office/drawing/2014/main" id="{E7C86321-E459-C047-9528-091179FD6C05}"/>
                </a:ext>
              </a:extLst>
            </p:cNvPr>
            <p:cNvSpPr/>
            <p:nvPr/>
          </p:nvSpPr>
          <p:spPr>
            <a:xfrm>
              <a:off x="831378" y="6227807"/>
              <a:ext cx="1858682" cy="1858682"/>
            </a:xfrm>
            <a:prstGeom prst="star32">
              <a:avLst>
                <a:gd name="adj" fmla="val 41173"/>
              </a:avLst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endParaRPr lang="en-US" sz="700" dirty="0" err="1">
                <a:solidFill>
                  <a:schemeClr val="tx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FEAF5D0-FF5B-0243-B5BB-86D67010E3D2}"/>
                </a:ext>
              </a:extLst>
            </p:cNvPr>
            <p:cNvSpPr txBox="1"/>
            <p:nvPr/>
          </p:nvSpPr>
          <p:spPr bwMode="auto">
            <a:xfrm>
              <a:off x="953870" y="6488877"/>
              <a:ext cx="1606985" cy="9458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 anchor="t" anchorCtr="0">
              <a:spAutoFit/>
            </a:bodyPr>
            <a:lstStyle/>
            <a:p>
              <a:pPr algn="ctr" fontAlgn="b">
                <a:spcAft>
                  <a:spcPts val="300"/>
                </a:spcAft>
              </a:pPr>
              <a:r>
                <a:rPr lang="en-US" sz="1400" b="1" dirty="0">
                  <a:solidFill>
                    <a:schemeClr val="bg1"/>
                  </a:solidFill>
                  <a:latin typeface="Gotham HTF Black" pitchFamily="2" charset="77"/>
                  <a:cs typeface="Arial" pitchFamily="34" charset="0"/>
                </a:rPr>
                <a:t>100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F559770-F034-974E-863C-8EA943650069}"/>
                </a:ext>
              </a:extLst>
            </p:cNvPr>
            <p:cNvSpPr/>
            <p:nvPr/>
          </p:nvSpPr>
          <p:spPr>
            <a:xfrm>
              <a:off x="947596" y="7089749"/>
              <a:ext cx="1685893" cy="65404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GB" sz="400" dirty="0">
                  <a:solidFill>
                    <a:schemeClr val="bg1"/>
                  </a:solidFill>
                  <a:latin typeface="Gotham HTF Book" pitchFamily="2" charset="77"/>
                  <a:cs typeface="Arial" pitchFamily="34" charset="0"/>
                </a:rPr>
                <a:t>kh/s RandomX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636EF86B-9B62-1942-BA59-EF7065D810AF}"/>
              </a:ext>
            </a:extLst>
          </p:cNvPr>
          <p:cNvSpPr/>
          <p:nvPr/>
        </p:nvSpPr>
        <p:spPr>
          <a:xfrm>
            <a:off x="323773" y="2418797"/>
            <a:ext cx="2442949" cy="4263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 smtClean="0">
                <a:solidFill>
                  <a:schemeClr val="accent2"/>
                </a:solidFill>
                <a:latin typeface="Gotham HTF Black" pitchFamily="2" charset="77"/>
              </a:rPr>
              <a:t>COME FUNZIONA?</a:t>
            </a:r>
            <a:endParaRPr lang="en-US" sz="1200" b="1" dirty="0">
              <a:solidFill>
                <a:schemeClr val="accent2"/>
              </a:solidFill>
              <a:latin typeface="Gotham HTF Black" pitchFamily="2" charset="7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F9D8D1-79E8-8C41-9260-A978DC86A1BA}"/>
              </a:ext>
            </a:extLst>
          </p:cNvPr>
          <p:cNvGrpSpPr/>
          <p:nvPr/>
        </p:nvGrpSpPr>
        <p:grpSpPr>
          <a:xfrm>
            <a:off x="296864" y="2845113"/>
            <a:ext cx="6237363" cy="1428272"/>
            <a:chOff x="296864" y="2845113"/>
            <a:chExt cx="4641631" cy="14282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A0C6DF6-A13F-5A49-9236-95DB228D4A4A}"/>
                </a:ext>
              </a:extLst>
            </p:cNvPr>
            <p:cNvGrpSpPr/>
            <p:nvPr/>
          </p:nvGrpSpPr>
          <p:grpSpPr>
            <a:xfrm>
              <a:off x="296864" y="2845113"/>
              <a:ext cx="4641631" cy="673002"/>
              <a:chOff x="296863" y="2845113"/>
              <a:chExt cx="4961005" cy="673002"/>
            </a:xfrm>
            <a:solidFill>
              <a:schemeClr val="bg1"/>
            </a:solidFill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AD70209E-F231-0E45-AED7-60A465EDEFBB}"/>
                  </a:ext>
                </a:extLst>
              </p:cNvPr>
              <p:cNvSpPr/>
              <p:nvPr/>
            </p:nvSpPr>
            <p:spPr>
              <a:xfrm>
                <a:off x="296863" y="2845113"/>
                <a:ext cx="1549947" cy="673002"/>
              </a:xfrm>
              <a:prstGeom prst="round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300"/>
                  </a:spcAft>
                </a:pPr>
                <a:endParaRPr lang="en-US" sz="14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9DDE8D56-8D71-6248-BEC5-DA5AB05B2DA3}"/>
                  </a:ext>
                </a:extLst>
              </p:cNvPr>
              <p:cNvSpPr/>
              <p:nvPr/>
            </p:nvSpPr>
            <p:spPr>
              <a:xfrm>
                <a:off x="2002392" y="2845113"/>
                <a:ext cx="1549947" cy="673002"/>
              </a:xfrm>
              <a:prstGeom prst="round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300"/>
                  </a:spcAft>
                </a:pPr>
                <a:endParaRPr lang="en-US" sz="14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A3DF4FFB-9A17-BF40-9074-A28EABDB52C5}"/>
                  </a:ext>
                </a:extLst>
              </p:cNvPr>
              <p:cNvSpPr/>
              <p:nvPr/>
            </p:nvSpPr>
            <p:spPr>
              <a:xfrm>
                <a:off x="3707921" y="2845113"/>
                <a:ext cx="1549947" cy="673002"/>
              </a:xfrm>
              <a:prstGeom prst="round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300"/>
                  </a:spcAft>
                </a:pPr>
                <a:endParaRPr lang="en-US" sz="1400" dirty="0" err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FF6C432-474D-214B-A39A-2D537937DBD5}"/>
                </a:ext>
              </a:extLst>
            </p:cNvPr>
            <p:cNvGrpSpPr/>
            <p:nvPr/>
          </p:nvGrpSpPr>
          <p:grpSpPr>
            <a:xfrm>
              <a:off x="296864" y="3600383"/>
              <a:ext cx="4641631" cy="673002"/>
              <a:chOff x="296863" y="2845113"/>
              <a:chExt cx="4961005" cy="673002"/>
            </a:xfrm>
            <a:solidFill>
              <a:schemeClr val="bg1"/>
            </a:solidFill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700DC00F-F318-FC41-8147-8C1CFDA20959}"/>
                  </a:ext>
                </a:extLst>
              </p:cNvPr>
              <p:cNvSpPr/>
              <p:nvPr/>
            </p:nvSpPr>
            <p:spPr>
              <a:xfrm>
                <a:off x="296863" y="2845113"/>
                <a:ext cx="1549947" cy="673002"/>
              </a:xfrm>
              <a:prstGeom prst="round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300"/>
                  </a:spcAft>
                </a:pPr>
                <a:endParaRPr lang="en-US" sz="14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9D2A8AAF-0933-1C46-988B-9FCFBEEC00E4}"/>
                  </a:ext>
                </a:extLst>
              </p:cNvPr>
              <p:cNvSpPr/>
              <p:nvPr/>
            </p:nvSpPr>
            <p:spPr>
              <a:xfrm>
                <a:off x="2002392" y="2845113"/>
                <a:ext cx="1549947" cy="673002"/>
              </a:xfrm>
              <a:prstGeom prst="round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300"/>
                  </a:spcAft>
                </a:pPr>
                <a:endParaRPr lang="en-US" sz="14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495394B1-C339-1A42-ABBE-5776B8E6B087}"/>
                  </a:ext>
                </a:extLst>
              </p:cNvPr>
              <p:cNvSpPr/>
              <p:nvPr/>
            </p:nvSpPr>
            <p:spPr>
              <a:xfrm>
                <a:off x="3707921" y="2845113"/>
                <a:ext cx="1549947" cy="673002"/>
              </a:xfrm>
              <a:prstGeom prst="round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300"/>
                  </a:spcAft>
                </a:pPr>
                <a:endParaRPr lang="en-US" sz="1400" dirty="0" err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FCF50B6-D4B7-B44A-9A5C-0A23C9945372}"/>
              </a:ext>
            </a:extLst>
          </p:cNvPr>
          <p:cNvSpPr/>
          <p:nvPr/>
        </p:nvSpPr>
        <p:spPr>
          <a:xfrm>
            <a:off x="431670" y="2793372"/>
            <a:ext cx="1714500" cy="76944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GB" sz="1100" dirty="0" smtClean="0">
                <a:latin typeface="Gotham HTF Book" pitchFamily="2" charset="77"/>
              </a:rPr>
              <a:t>L’utente installa il portafoglio di </a:t>
            </a:r>
            <a:r>
              <a:rPr lang="en-GB" sz="1100" dirty="0">
                <a:latin typeface="Gotham HTF Book" pitchFamily="2" charset="77"/>
              </a:rPr>
              <a:t>Epic </a:t>
            </a:r>
            <a:r>
              <a:rPr lang="en-GB" sz="1100" dirty="0" smtClean="0">
                <a:latin typeface="Gotham HTF Book" pitchFamily="2" charset="77"/>
              </a:rPr>
              <a:t>Cash (iscrizione gratuita, nessuna registrazione)</a:t>
            </a:r>
            <a:endParaRPr lang="en-GB" sz="1100" dirty="0">
              <a:latin typeface="Gotham HTF Book" pitchFamily="2" charset="77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A6488B9-0B2C-184A-81A9-75CE037239D8}"/>
              </a:ext>
            </a:extLst>
          </p:cNvPr>
          <p:cNvSpPr/>
          <p:nvPr/>
        </p:nvSpPr>
        <p:spPr>
          <a:xfrm>
            <a:off x="224760" y="2808218"/>
            <a:ext cx="258319" cy="2583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ABA57F9-850F-D74A-98C0-E814E0529F3D}"/>
              </a:ext>
            </a:extLst>
          </p:cNvPr>
          <p:cNvSpPr/>
          <p:nvPr/>
        </p:nvSpPr>
        <p:spPr>
          <a:xfrm>
            <a:off x="2358276" y="2808217"/>
            <a:ext cx="258319" cy="2583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152D416-43B6-994F-87D3-466E6747980B}"/>
              </a:ext>
            </a:extLst>
          </p:cNvPr>
          <p:cNvSpPr/>
          <p:nvPr/>
        </p:nvSpPr>
        <p:spPr>
          <a:xfrm>
            <a:off x="4495138" y="2807094"/>
            <a:ext cx="258319" cy="2583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FF6F88B-EF6A-1D45-A79A-69E07A716371}"/>
              </a:ext>
            </a:extLst>
          </p:cNvPr>
          <p:cNvSpPr/>
          <p:nvPr/>
        </p:nvSpPr>
        <p:spPr>
          <a:xfrm>
            <a:off x="228871" y="3548289"/>
            <a:ext cx="258319" cy="2583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923FE84-60DF-0E4F-AED5-E2F6DFEEBC2D}"/>
              </a:ext>
            </a:extLst>
          </p:cNvPr>
          <p:cNvSpPr/>
          <p:nvPr/>
        </p:nvSpPr>
        <p:spPr>
          <a:xfrm>
            <a:off x="2362387" y="3548288"/>
            <a:ext cx="258319" cy="2583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5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441BF81-DCA9-5041-B95D-005AA90D1B77}"/>
              </a:ext>
            </a:extLst>
          </p:cNvPr>
          <p:cNvSpPr/>
          <p:nvPr/>
        </p:nvSpPr>
        <p:spPr>
          <a:xfrm>
            <a:off x="4499249" y="3547165"/>
            <a:ext cx="258319" cy="2583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400" b="1" dirty="0">
                <a:solidFill>
                  <a:schemeClr val="bg1"/>
                </a:solidFill>
                <a:latin typeface="Gotham HTF" pitchFamily="2" charset="77"/>
              </a:rPr>
              <a:t>6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CD1D96-3F99-FA47-AFE5-CB43B046E9DB}"/>
              </a:ext>
            </a:extLst>
          </p:cNvPr>
          <p:cNvSpPr/>
          <p:nvPr/>
        </p:nvSpPr>
        <p:spPr>
          <a:xfrm>
            <a:off x="2572681" y="2793372"/>
            <a:ext cx="1607992" cy="76944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GB" sz="1100" dirty="0" smtClean="0">
                <a:latin typeface="Gotham HTF Book" pitchFamily="2" charset="77"/>
              </a:rPr>
              <a:t>L’utente	 acquista 1 </a:t>
            </a:r>
            <a:r>
              <a:rPr lang="en-GB" sz="1100" dirty="0">
                <a:latin typeface="Gotham HTF Book" pitchFamily="2" charset="77"/>
              </a:rPr>
              <a:t>EUSD </a:t>
            </a:r>
            <a:r>
              <a:rPr lang="en-GB" sz="1100" dirty="0" smtClean="0">
                <a:latin typeface="Gotham HTF Book" pitchFamily="2" charset="77"/>
              </a:rPr>
              <a:t>tramite </a:t>
            </a:r>
            <a:r>
              <a:rPr lang="en-GB" sz="1100" dirty="0">
                <a:latin typeface="Gotham HTF Book" pitchFamily="2" charset="77"/>
              </a:rPr>
              <a:t>eBay, </a:t>
            </a:r>
            <a:r>
              <a:rPr lang="en-GB" sz="1100" dirty="0" smtClean="0">
                <a:latin typeface="Gotham HTF Book" pitchFamily="2" charset="77"/>
              </a:rPr>
              <a:t>pagando con </a:t>
            </a:r>
            <a:r>
              <a:rPr lang="en-GB" sz="1100" dirty="0">
                <a:latin typeface="Gotham HTF Book" pitchFamily="2" charset="77"/>
              </a:rPr>
              <a:t>Paypal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3F3E78E-4559-C446-ADEA-72C35DD9D1F4}"/>
              </a:ext>
            </a:extLst>
          </p:cNvPr>
          <p:cNvSpPr/>
          <p:nvPr/>
        </p:nvSpPr>
        <p:spPr>
          <a:xfrm>
            <a:off x="4711830" y="2878010"/>
            <a:ext cx="1869296" cy="6001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GB" sz="1100" dirty="0">
                <a:latin typeface="Gotham HTF Book" pitchFamily="2" charset="77"/>
              </a:rPr>
              <a:t>EUSD </a:t>
            </a:r>
            <a:r>
              <a:rPr lang="en-GB" sz="1100" dirty="0" smtClean="0">
                <a:latin typeface="Gotham HTF Book" pitchFamily="2" charset="77"/>
              </a:rPr>
              <a:t>è semplicemente un credito per $1 di EPIC al tasso di mercato corrente</a:t>
            </a:r>
            <a:endParaRPr lang="en-GB" sz="1100" dirty="0">
              <a:latin typeface="Gotham HTF Book" pitchFamily="2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4C9EAEE-D378-8741-8AB7-6EBAFE0D1852}"/>
              </a:ext>
            </a:extLst>
          </p:cNvPr>
          <p:cNvSpPr/>
          <p:nvPr/>
        </p:nvSpPr>
        <p:spPr>
          <a:xfrm>
            <a:off x="433205" y="3544710"/>
            <a:ext cx="1932527" cy="76944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GB" sz="1100" dirty="0">
                <a:latin typeface="Gotham HTF Book" pitchFamily="2" charset="77"/>
              </a:rPr>
              <a:t>The </a:t>
            </a:r>
            <a:r>
              <a:rPr lang="en-GB" sz="1100" dirty="0" smtClean="0">
                <a:latin typeface="Gotham HTF Book" pitchFamily="2" charset="77"/>
              </a:rPr>
              <a:t>minatori estraggono nel portafoglio cliente, dando loro le </a:t>
            </a:r>
            <a:r>
              <a:rPr lang="en-GB" sz="1100" dirty="0">
                <a:latin typeface="Gotham HTF Book" pitchFamily="2" charset="77"/>
              </a:rPr>
              <a:t>EPIC </a:t>
            </a:r>
            <a:r>
              <a:rPr lang="en-GB" sz="1100" dirty="0" smtClean="0">
                <a:latin typeface="Gotham HTF Book" pitchFamily="2" charset="77"/>
              </a:rPr>
              <a:t>che vogliono</a:t>
            </a:r>
            <a:endParaRPr lang="en-GB" sz="1100" dirty="0">
              <a:latin typeface="Gotham HTF Book" pitchFamily="2" charset="77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AFC1E1E-4268-B34E-82C1-CA49294D5023}"/>
              </a:ext>
            </a:extLst>
          </p:cNvPr>
          <p:cNvSpPr/>
          <p:nvPr/>
        </p:nvSpPr>
        <p:spPr>
          <a:xfrm>
            <a:off x="2574217" y="3713986"/>
            <a:ext cx="1729112" cy="43088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GB" sz="1100" dirty="0">
                <a:latin typeface="Gotham HTF Book" pitchFamily="2" charset="77"/>
              </a:rPr>
              <a:t>EUSD </a:t>
            </a:r>
            <a:r>
              <a:rPr lang="en-GB" sz="1100" dirty="0" smtClean="0">
                <a:latin typeface="Gotham HTF Book" pitchFamily="2" charset="77"/>
              </a:rPr>
              <a:t>è utilizzato come ponte tra </a:t>
            </a:r>
            <a:r>
              <a:rPr lang="en-GB" sz="1100" dirty="0">
                <a:latin typeface="Gotham HTF Book" pitchFamily="2" charset="77"/>
              </a:rPr>
              <a:t>Paypal e</a:t>
            </a:r>
            <a:r>
              <a:rPr lang="en-GB" sz="1100" dirty="0" smtClean="0">
                <a:latin typeface="Gotham HTF Book" pitchFamily="2" charset="77"/>
              </a:rPr>
              <a:t> </a:t>
            </a:r>
            <a:r>
              <a:rPr lang="en-GB" sz="1100" dirty="0">
                <a:latin typeface="Gotham HTF Book" pitchFamily="2" charset="77"/>
              </a:rPr>
              <a:t>EPIC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B04056D-288D-1045-9EB3-3D005E45C737}"/>
              </a:ext>
            </a:extLst>
          </p:cNvPr>
          <p:cNvSpPr/>
          <p:nvPr/>
        </p:nvSpPr>
        <p:spPr>
          <a:xfrm>
            <a:off x="4713365" y="3629348"/>
            <a:ext cx="1948714" cy="6001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GB" sz="1100" dirty="0" smtClean="0">
                <a:latin typeface="Gotham HTF Book" pitchFamily="2" charset="77"/>
              </a:rPr>
              <a:t>Il valore di </a:t>
            </a:r>
            <a:r>
              <a:rPr lang="en-GB" sz="1100" dirty="0">
                <a:latin typeface="Gotham HTF Book" pitchFamily="2" charset="77"/>
              </a:rPr>
              <a:t>EPIC </a:t>
            </a:r>
            <a:r>
              <a:rPr lang="en-GB" sz="1100" dirty="0" smtClean="0">
                <a:latin typeface="Gotham HTF Book" pitchFamily="2" charset="77"/>
              </a:rPr>
              <a:t>aumenta e diminuisce, ma 1 EUSD è sempre </a:t>
            </a:r>
            <a:r>
              <a:rPr lang="en-GB" sz="1100" dirty="0">
                <a:latin typeface="Gotham HTF Book" pitchFamily="2" charset="77"/>
              </a:rPr>
              <a:t>1 EUSD</a:t>
            </a:r>
          </a:p>
        </p:txBody>
      </p:sp>
    </p:spTree>
    <p:extLst>
      <p:ext uri="{BB962C8B-B14F-4D97-AF65-F5344CB8AC3E}">
        <p14:creationId xmlns:p14="http://schemas.microsoft.com/office/powerpoint/2010/main" val="46941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1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49E4E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BD9A30"/>
      </a:hlink>
      <a:folHlink>
        <a:srgbClr val="BD9B3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520744-49F6-48C5-870D-D28D297F5B56}">
  <ds:schemaRefs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29767</TotalTime>
  <Words>172</Words>
  <Application>Microsoft Office PowerPoint</Application>
  <PresentationFormat>Lettera USA (21,6x27,9 cm)</PresentationFormat>
  <Paragraphs>39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7" baseType="lpstr">
      <vt:lpstr>Arial</vt:lpstr>
      <vt:lpstr>Calibri</vt:lpstr>
      <vt:lpstr>Gotham HTF</vt:lpstr>
      <vt:lpstr>Gotham HTF Black</vt:lpstr>
      <vt:lpstr>Gotham HTF Book</vt:lpstr>
      <vt:lpstr>Advent_Internal-Conference-Template_MASTER_V005 ts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713288</cp:lastModifiedBy>
  <cp:revision>504</cp:revision>
  <dcterms:created xsi:type="dcterms:W3CDTF">2018-04-12T15:48:13Z</dcterms:created>
  <dcterms:modified xsi:type="dcterms:W3CDTF">2021-05-02T04:28:56Z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