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2"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793" userDrawn="1">
          <p15:clr>
            <a:srgbClr val="A4A3A4"/>
          </p15:clr>
        </p15:guide>
        <p15:guide id="4" orient="horz" pos="5193"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7AC65"/>
    <a:srgbClr val="F8931A"/>
    <a:srgbClr val="282827"/>
    <a:srgbClr val="666666"/>
    <a:srgbClr val="D9D9D9"/>
    <a:srgbClr val="0A3C5A"/>
    <a:srgbClr val="00B0E6"/>
    <a:srgbClr val="0084AD"/>
    <a:srgbClr val="3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809" autoAdjust="0"/>
    <p:restoredTop sz="94310" autoAdjust="0"/>
  </p:normalViewPr>
  <p:slideViewPr>
    <p:cSldViewPr snapToGrid="0">
      <p:cViewPr varScale="1">
        <p:scale>
          <a:sx n="77" d="100"/>
          <a:sy n="77" d="100"/>
        </p:scale>
        <p:origin x="3992" y="184"/>
      </p:cViewPr>
      <p:guideLst>
        <p:guide pos="2160"/>
        <p:guide orient="horz" pos="793"/>
        <p:guide orient="horz" pos="5193"/>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4/16/21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ounded Rectangle 50">
            <a:extLst>
              <a:ext uri="{FF2B5EF4-FFF2-40B4-BE49-F238E27FC236}">
                <a16:creationId xmlns:a16="http://schemas.microsoft.com/office/drawing/2014/main" id="{3AC01FA4-EB6D-0E4D-833B-2CBAC379F5EF}"/>
              </a:ext>
            </a:extLst>
          </p:cNvPr>
          <p:cNvSpPr/>
          <p:nvPr/>
        </p:nvSpPr>
        <p:spPr>
          <a:xfrm>
            <a:off x="287846" y="6957183"/>
            <a:ext cx="6264275" cy="997961"/>
          </a:xfrm>
          <a:prstGeom prst="roundRect">
            <a:avLst>
              <a:gd name="adj" fmla="val 7789"/>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7" name="Rounded Rectangle 16">
            <a:extLst>
              <a:ext uri="{FF2B5EF4-FFF2-40B4-BE49-F238E27FC236}">
                <a16:creationId xmlns:a16="http://schemas.microsoft.com/office/drawing/2014/main" id="{BC794B1A-FEE8-3246-B8DF-3DDFE7C9007E}"/>
              </a:ext>
            </a:extLst>
          </p:cNvPr>
          <p:cNvSpPr/>
          <p:nvPr/>
        </p:nvSpPr>
        <p:spPr>
          <a:xfrm>
            <a:off x="296863" y="2227821"/>
            <a:ext cx="6264275" cy="2357593"/>
          </a:xfrm>
          <a:prstGeom prst="roundRect">
            <a:avLst>
              <a:gd name="adj" fmla="val 2886"/>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08" name="Rectangle 107">
            <a:extLst>
              <a:ext uri="{FF2B5EF4-FFF2-40B4-BE49-F238E27FC236}">
                <a16:creationId xmlns:a16="http://schemas.microsoft.com/office/drawing/2014/main" id="{93A92744-8138-F047-95AA-1851E59943D9}"/>
              </a:ext>
            </a:extLst>
          </p:cNvPr>
          <p:cNvSpPr/>
          <p:nvPr/>
        </p:nvSpPr>
        <p:spPr>
          <a:xfrm>
            <a:off x="-9640" y="8981995"/>
            <a:ext cx="6867640"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1" name="Rectangle 10">
            <a:extLst>
              <a:ext uri="{FF2B5EF4-FFF2-40B4-BE49-F238E27FC236}">
                <a16:creationId xmlns:a16="http://schemas.microsoft.com/office/drawing/2014/main" id="{841F869A-BF6E-B242-9BD9-26F1952DA973}"/>
              </a:ext>
            </a:extLst>
          </p:cNvPr>
          <p:cNvSpPr/>
          <p:nvPr/>
        </p:nvSpPr>
        <p:spPr>
          <a:xfrm>
            <a:off x="0" y="1316"/>
            <a:ext cx="6858000" cy="1236306"/>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62" name="Rectangle 61">
            <a:extLst>
              <a:ext uri="{FF2B5EF4-FFF2-40B4-BE49-F238E27FC236}">
                <a16:creationId xmlns:a16="http://schemas.microsoft.com/office/drawing/2014/main" id="{604810FD-D8CD-6943-9BD9-ED86C1C47EF4}"/>
              </a:ext>
            </a:extLst>
          </p:cNvPr>
          <p:cNvSpPr/>
          <p:nvPr/>
        </p:nvSpPr>
        <p:spPr>
          <a:xfrm>
            <a:off x="0" y="1135483"/>
            <a:ext cx="6858000" cy="52801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2" name="Rectangle 11">
            <a:extLst>
              <a:ext uri="{FF2B5EF4-FFF2-40B4-BE49-F238E27FC236}">
                <a16:creationId xmlns:a16="http://schemas.microsoft.com/office/drawing/2014/main" id="{6BEC1689-D283-8D44-9214-5E8508179BDA}"/>
              </a:ext>
            </a:extLst>
          </p:cNvPr>
          <p:cNvSpPr/>
          <p:nvPr/>
        </p:nvSpPr>
        <p:spPr>
          <a:xfrm>
            <a:off x="398754" y="1746161"/>
            <a:ext cx="6029379" cy="400110"/>
          </a:xfrm>
          <a:prstGeom prst="rect">
            <a:avLst/>
          </a:prstGeom>
        </p:spPr>
        <p:txBody>
          <a:bodyPr wrap="square">
            <a:spAutoFit/>
          </a:bodyPr>
          <a:lstStyle/>
          <a:p>
            <a:pPr algn="just">
              <a:spcBef>
                <a:spcPts val="600"/>
              </a:spcBef>
              <a:spcAft>
                <a:spcPts val="600"/>
              </a:spcAft>
            </a:pPr>
            <a:r>
              <a:rPr lang="en-GB" sz="900" dirty="0">
                <a:latin typeface="Gotham HTF Book" pitchFamily="2" charset="77"/>
                <a:cs typeface="Arial" pitchFamily="34" charset="0"/>
              </a:rPr>
              <a:t>When an arbitrary quantity can be created there is nothing to stop those who control the printing from making more.</a:t>
            </a:r>
          </a:p>
        </p:txBody>
      </p:sp>
      <p:sp>
        <p:nvSpPr>
          <p:cNvPr id="18" name="Rectangle 17">
            <a:extLst>
              <a:ext uri="{FF2B5EF4-FFF2-40B4-BE49-F238E27FC236}">
                <a16:creationId xmlns:a16="http://schemas.microsoft.com/office/drawing/2014/main" id="{CA174055-76E9-8B4A-88A7-30281C635755}"/>
              </a:ext>
            </a:extLst>
          </p:cNvPr>
          <p:cNvSpPr/>
          <p:nvPr/>
        </p:nvSpPr>
        <p:spPr>
          <a:xfrm>
            <a:off x="398754" y="1226543"/>
            <a:ext cx="5426341" cy="369332"/>
          </a:xfrm>
          <a:prstGeom prst="rect">
            <a:avLst/>
          </a:prstGeom>
        </p:spPr>
        <p:txBody>
          <a:bodyPr wrap="square">
            <a:spAutoFit/>
          </a:bodyPr>
          <a:lstStyle/>
          <a:p>
            <a:r>
              <a:rPr lang="en-GB" b="1" dirty="0">
                <a:latin typeface="Gotham HTF Black" pitchFamily="2" charset="77"/>
                <a:cs typeface="Arial" pitchFamily="34" charset="0"/>
              </a:rPr>
              <a:t>Why is it important for a currency?</a:t>
            </a:r>
            <a:endParaRPr lang="en-US" b="1" dirty="0">
              <a:latin typeface="Gotham HTF Black" pitchFamily="2" charset="77"/>
            </a:endParaRPr>
          </a:p>
        </p:txBody>
      </p:sp>
      <p:sp>
        <p:nvSpPr>
          <p:cNvPr id="107" name="Rectangle 106">
            <a:extLst>
              <a:ext uri="{FF2B5EF4-FFF2-40B4-BE49-F238E27FC236}">
                <a16:creationId xmlns:a16="http://schemas.microsoft.com/office/drawing/2014/main" id="{5B0CB2C6-49FC-DD42-B676-C9C2B9FE1FED}"/>
              </a:ext>
            </a:extLst>
          </p:cNvPr>
          <p:cNvSpPr/>
          <p:nvPr/>
        </p:nvSpPr>
        <p:spPr>
          <a:xfrm>
            <a:off x="398753"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Scarcity One Pager v0.5</a:t>
            </a:r>
          </a:p>
        </p:txBody>
      </p:sp>
      <p:sp>
        <p:nvSpPr>
          <p:cNvPr id="99" name="Rectangle 98">
            <a:extLst>
              <a:ext uri="{FF2B5EF4-FFF2-40B4-BE49-F238E27FC236}">
                <a16:creationId xmlns:a16="http://schemas.microsoft.com/office/drawing/2014/main" id="{B9D2B13D-BDE7-5C42-B051-3D524B4157D1}"/>
              </a:ext>
            </a:extLst>
          </p:cNvPr>
          <p:cNvSpPr/>
          <p:nvPr/>
        </p:nvSpPr>
        <p:spPr>
          <a:xfrm>
            <a:off x="404918" y="181621"/>
            <a:ext cx="3058851" cy="738664"/>
          </a:xfrm>
          <a:prstGeom prst="rect">
            <a:avLst/>
          </a:prstGeom>
        </p:spPr>
        <p:txBody>
          <a:bodyPr wrap="none">
            <a:spAutoFit/>
          </a:bodyPr>
          <a:lstStyle/>
          <a:p>
            <a:pPr algn="ctr"/>
            <a:r>
              <a:rPr lang="en-GB" sz="4200" b="1" dirty="0">
                <a:solidFill>
                  <a:schemeClr val="bg1"/>
                </a:solidFill>
                <a:latin typeface="Gotham HTF Black" pitchFamily="2" charset="77"/>
                <a:cs typeface="Arial" pitchFamily="34" charset="0"/>
              </a:rPr>
              <a:t>SCARCITY</a:t>
            </a:r>
            <a:endParaRPr lang="en-US" sz="4200" b="1" dirty="0">
              <a:solidFill>
                <a:schemeClr val="bg1"/>
              </a:solidFill>
              <a:latin typeface="Gotham HTF Black" pitchFamily="2" charset="77"/>
            </a:endParaRPr>
          </a:p>
        </p:txBody>
      </p:sp>
      <p:pic>
        <p:nvPicPr>
          <p:cNvPr id="7" name="Picture 6" descr="A picture containing text, clipart&#10;&#10;Description automatically generated">
            <a:extLst>
              <a:ext uri="{FF2B5EF4-FFF2-40B4-BE49-F238E27FC236}">
                <a16:creationId xmlns:a16="http://schemas.microsoft.com/office/drawing/2014/main" id="{A66BD756-6FEA-B246-9859-0277DD4044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9808" y="274885"/>
            <a:ext cx="1530574" cy="611176"/>
          </a:xfrm>
          <a:prstGeom prst="rect">
            <a:avLst/>
          </a:prstGeom>
        </p:spPr>
      </p:pic>
      <p:grpSp>
        <p:nvGrpSpPr>
          <p:cNvPr id="31" name="Group 30">
            <a:extLst>
              <a:ext uri="{FF2B5EF4-FFF2-40B4-BE49-F238E27FC236}">
                <a16:creationId xmlns:a16="http://schemas.microsoft.com/office/drawing/2014/main" id="{829695AA-7765-A44E-9B09-171DD076C7FE}"/>
              </a:ext>
            </a:extLst>
          </p:cNvPr>
          <p:cNvGrpSpPr/>
          <p:nvPr/>
        </p:nvGrpSpPr>
        <p:grpSpPr>
          <a:xfrm>
            <a:off x="571784" y="2313753"/>
            <a:ext cx="5712822" cy="2056482"/>
            <a:chOff x="501449" y="2720913"/>
            <a:chExt cx="6074954" cy="2289786"/>
          </a:xfrm>
        </p:grpSpPr>
        <p:sp>
          <p:nvSpPr>
            <p:cNvPr id="13" name="Freeform 12">
              <a:extLst>
                <a:ext uri="{FF2B5EF4-FFF2-40B4-BE49-F238E27FC236}">
                  <a16:creationId xmlns:a16="http://schemas.microsoft.com/office/drawing/2014/main" id="{A394EB4A-70F4-7042-80CA-70FDF2B3EE15}"/>
                </a:ext>
              </a:extLst>
            </p:cNvPr>
            <p:cNvSpPr/>
            <p:nvPr/>
          </p:nvSpPr>
          <p:spPr>
            <a:xfrm>
              <a:off x="709284" y="3927972"/>
              <a:ext cx="4934607" cy="811934"/>
            </a:xfrm>
            <a:custGeom>
              <a:avLst/>
              <a:gdLst>
                <a:gd name="connsiteX0" fmla="*/ 0 w 4934607"/>
                <a:gd name="connsiteY0" fmla="*/ 664147 h 811934"/>
                <a:gd name="connsiteX1" fmla="*/ 136635 w 4934607"/>
                <a:gd name="connsiteY1" fmla="*/ 769251 h 811934"/>
                <a:gd name="connsiteX2" fmla="*/ 430924 w 4934607"/>
                <a:gd name="connsiteY2" fmla="*/ 658892 h 811934"/>
                <a:gd name="connsiteX3" fmla="*/ 651642 w 4934607"/>
                <a:gd name="connsiteY3" fmla="*/ 721954 h 811934"/>
                <a:gd name="connsiteX4" fmla="*/ 840828 w 4934607"/>
                <a:gd name="connsiteY4" fmla="*/ 601085 h 811934"/>
                <a:gd name="connsiteX5" fmla="*/ 1077311 w 4934607"/>
                <a:gd name="connsiteY5" fmla="*/ 706189 h 811934"/>
                <a:gd name="connsiteX6" fmla="*/ 1319049 w 4934607"/>
                <a:gd name="connsiteY6" fmla="*/ 611595 h 811934"/>
                <a:gd name="connsiteX7" fmla="*/ 1492469 w 4934607"/>
                <a:gd name="connsiteY7" fmla="*/ 685168 h 811934"/>
                <a:gd name="connsiteX8" fmla="*/ 1718442 w 4934607"/>
                <a:gd name="connsiteY8" fmla="*/ 643126 h 811934"/>
                <a:gd name="connsiteX9" fmla="*/ 1912883 w 4934607"/>
                <a:gd name="connsiteY9" fmla="*/ 711444 h 811934"/>
                <a:gd name="connsiteX10" fmla="*/ 2128345 w 4934607"/>
                <a:gd name="connsiteY10" fmla="*/ 664147 h 811934"/>
                <a:gd name="connsiteX11" fmla="*/ 2380593 w 4934607"/>
                <a:gd name="connsiteY11" fmla="*/ 695678 h 811934"/>
                <a:gd name="connsiteX12" fmla="*/ 2522483 w 4934607"/>
                <a:gd name="connsiteY12" fmla="*/ 727209 h 811934"/>
                <a:gd name="connsiteX13" fmla="*/ 2701159 w 4934607"/>
                <a:gd name="connsiteY13" fmla="*/ 763995 h 811934"/>
                <a:gd name="connsiteX14" fmla="*/ 2885090 w 4934607"/>
                <a:gd name="connsiteY14" fmla="*/ 811292 h 811934"/>
                <a:gd name="connsiteX15" fmla="*/ 2921876 w 4934607"/>
                <a:gd name="connsiteY15" fmla="*/ 727209 h 811934"/>
                <a:gd name="connsiteX16" fmla="*/ 3200400 w 4934607"/>
                <a:gd name="connsiteY16" fmla="*/ 795526 h 811934"/>
                <a:gd name="connsiteX17" fmla="*/ 3463159 w 4934607"/>
                <a:gd name="connsiteY17" fmla="*/ 800782 h 811934"/>
                <a:gd name="connsiteX18" fmla="*/ 3694387 w 4934607"/>
                <a:gd name="connsiteY18" fmla="*/ 748230 h 811934"/>
                <a:gd name="connsiteX19" fmla="*/ 3899338 w 4934607"/>
                <a:gd name="connsiteY19" fmla="*/ 732464 h 811934"/>
                <a:gd name="connsiteX20" fmla="*/ 3978166 w 4934607"/>
                <a:gd name="connsiteY20" fmla="*/ 790271 h 811934"/>
                <a:gd name="connsiteX21" fmla="*/ 4162097 w 4934607"/>
                <a:gd name="connsiteY21" fmla="*/ 700933 h 811934"/>
                <a:gd name="connsiteX22" fmla="*/ 4403835 w 4934607"/>
                <a:gd name="connsiteY22" fmla="*/ 700933 h 811934"/>
                <a:gd name="connsiteX23" fmla="*/ 4524704 w 4934607"/>
                <a:gd name="connsiteY23" fmla="*/ 690423 h 811934"/>
                <a:gd name="connsiteX24" fmla="*/ 4608787 w 4934607"/>
                <a:gd name="connsiteY24" fmla="*/ 417154 h 811934"/>
                <a:gd name="connsiteX25" fmla="*/ 4729656 w 4934607"/>
                <a:gd name="connsiteY25" fmla="*/ 96589 h 811934"/>
                <a:gd name="connsiteX26" fmla="*/ 4813738 w 4934607"/>
                <a:gd name="connsiteY26" fmla="*/ 206947 h 811934"/>
                <a:gd name="connsiteX27" fmla="*/ 4871545 w 4934607"/>
                <a:gd name="connsiteY27" fmla="*/ 7251 h 811934"/>
                <a:gd name="connsiteX28" fmla="*/ 4934607 w 4934607"/>
                <a:gd name="connsiteY28" fmla="*/ 17761 h 81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34607" h="811934">
                  <a:moveTo>
                    <a:pt x="0" y="664147"/>
                  </a:moveTo>
                  <a:cubicBezTo>
                    <a:pt x="32407" y="717137"/>
                    <a:pt x="64814" y="770127"/>
                    <a:pt x="136635" y="769251"/>
                  </a:cubicBezTo>
                  <a:cubicBezTo>
                    <a:pt x="208456" y="768375"/>
                    <a:pt x="345090" y="666775"/>
                    <a:pt x="430924" y="658892"/>
                  </a:cubicBezTo>
                  <a:cubicBezTo>
                    <a:pt x="516758" y="651009"/>
                    <a:pt x="583325" y="731589"/>
                    <a:pt x="651642" y="721954"/>
                  </a:cubicBezTo>
                  <a:cubicBezTo>
                    <a:pt x="719959" y="712320"/>
                    <a:pt x="769883" y="603712"/>
                    <a:pt x="840828" y="601085"/>
                  </a:cubicBezTo>
                  <a:cubicBezTo>
                    <a:pt x="911773" y="598458"/>
                    <a:pt x="997608" y="704437"/>
                    <a:pt x="1077311" y="706189"/>
                  </a:cubicBezTo>
                  <a:cubicBezTo>
                    <a:pt x="1157014" y="707941"/>
                    <a:pt x="1249856" y="615098"/>
                    <a:pt x="1319049" y="611595"/>
                  </a:cubicBezTo>
                  <a:cubicBezTo>
                    <a:pt x="1388242" y="608092"/>
                    <a:pt x="1425903" y="679913"/>
                    <a:pt x="1492469" y="685168"/>
                  </a:cubicBezTo>
                  <a:cubicBezTo>
                    <a:pt x="1559035" y="690423"/>
                    <a:pt x="1648373" y="638747"/>
                    <a:pt x="1718442" y="643126"/>
                  </a:cubicBezTo>
                  <a:cubicBezTo>
                    <a:pt x="1788511" y="647505"/>
                    <a:pt x="1844566" y="707941"/>
                    <a:pt x="1912883" y="711444"/>
                  </a:cubicBezTo>
                  <a:cubicBezTo>
                    <a:pt x="1981200" y="714948"/>
                    <a:pt x="2050393" y="666775"/>
                    <a:pt x="2128345" y="664147"/>
                  </a:cubicBezTo>
                  <a:cubicBezTo>
                    <a:pt x="2206297" y="661519"/>
                    <a:pt x="2314903" y="685168"/>
                    <a:pt x="2380593" y="695678"/>
                  </a:cubicBezTo>
                  <a:cubicBezTo>
                    <a:pt x="2446283" y="706188"/>
                    <a:pt x="2522483" y="727209"/>
                    <a:pt x="2522483" y="727209"/>
                  </a:cubicBezTo>
                  <a:cubicBezTo>
                    <a:pt x="2575911" y="738595"/>
                    <a:pt x="2640725" y="749981"/>
                    <a:pt x="2701159" y="763995"/>
                  </a:cubicBezTo>
                  <a:cubicBezTo>
                    <a:pt x="2761593" y="778009"/>
                    <a:pt x="2848304" y="817423"/>
                    <a:pt x="2885090" y="811292"/>
                  </a:cubicBezTo>
                  <a:cubicBezTo>
                    <a:pt x="2921876" y="805161"/>
                    <a:pt x="2869324" y="729837"/>
                    <a:pt x="2921876" y="727209"/>
                  </a:cubicBezTo>
                  <a:cubicBezTo>
                    <a:pt x="2974428" y="724581"/>
                    <a:pt x="3110186" y="783264"/>
                    <a:pt x="3200400" y="795526"/>
                  </a:cubicBezTo>
                  <a:cubicBezTo>
                    <a:pt x="3290614" y="807788"/>
                    <a:pt x="3380828" y="808665"/>
                    <a:pt x="3463159" y="800782"/>
                  </a:cubicBezTo>
                  <a:cubicBezTo>
                    <a:pt x="3545490" y="792899"/>
                    <a:pt x="3621691" y="759616"/>
                    <a:pt x="3694387" y="748230"/>
                  </a:cubicBezTo>
                  <a:cubicBezTo>
                    <a:pt x="3767083" y="736844"/>
                    <a:pt x="3852042" y="725457"/>
                    <a:pt x="3899338" y="732464"/>
                  </a:cubicBezTo>
                  <a:cubicBezTo>
                    <a:pt x="3946635" y="739471"/>
                    <a:pt x="3934373" y="795526"/>
                    <a:pt x="3978166" y="790271"/>
                  </a:cubicBezTo>
                  <a:cubicBezTo>
                    <a:pt x="4021959" y="785016"/>
                    <a:pt x="4091152" y="715823"/>
                    <a:pt x="4162097" y="700933"/>
                  </a:cubicBezTo>
                  <a:cubicBezTo>
                    <a:pt x="4233042" y="686043"/>
                    <a:pt x="4343401" y="702685"/>
                    <a:pt x="4403835" y="700933"/>
                  </a:cubicBezTo>
                  <a:cubicBezTo>
                    <a:pt x="4464269" y="699181"/>
                    <a:pt x="4490545" y="737719"/>
                    <a:pt x="4524704" y="690423"/>
                  </a:cubicBezTo>
                  <a:cubicBezTo>
                    <a:pt x="4558863" y="643127"/>
                    <a:pt x="4574628" y="516126"/>
                    <a:pt x="4608787" y="417154"/>
                  </a:cubicBezTo>
                  <a:cubicBezTo>
                    <a:pt x="4642946" y="318182"/>
                    <a:pt x="4695498" y="131623"/>
                    <a:pt x="4729656" y="96589"/>
                  </a:cubicBezTo>
                  <a:cubicBezTo>
                    <a:pt x="4763815" y="61554"/>
                    <a:pt x="4790090" y="221837"/>
                    <a:pt x="4813738" y="206947"/>
                  </a:cubicBezTo>
                  <a:cubicBezTo>
                    <a:pt x="4837386" y="192057"/>
                    <a:pt x="4851400" y="38782"/>
                    <a:pt x="4871545" y="7251"/>
                  </a:cubicBezTo>
                  <a:cubicBezTo>
                    <a:pt x="4891690" y="-24280"/>
                    <a:pt x="4921469" y="59802"/>
                    <a:pt x="4934607" y="1776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B591153-E6EA-8848-8BAF-EBB056432281}"/>
                </a:ext>
              </a:extLst>
            </p:cNvPr>
            <p:cNvSpPr/>
            <p:nvPr/>
          </p:nvSpPr>
          <p:spPr>
            <a:xfrm>
              <a:off x="5523022" y="3220372"/>
              <a:ext cx="719959" cy="914547"/>
            </a:xfrm>
            <a:custGeom>
              <a:avLst/>
              <a:gdLst>
                <a:gd name="connsiteX0" fmla="*/ 0 w 719959"/>
                <a:gd name="connsiteY0" fmla="*/ 914547 h 914547"/>
                <a:gd name="connsiteX1" fmla="*/ 57807 w 719959"/>
                <a:gd name="connsiteY1" fmla="*/ 709595 h 914547"/>
                <a:gd name="connsiteX2" fmla="*/ 105104 w 719959"/>
                <a:gd name="connsiteY2" fmla="*/ 756892 h 914547"/>
                <a:gd name="connsiteX3" fmla="*/ 178676 w 719959"/>
                <a:gd name="connsiteY3" fmla="*/ 646533 h 914547"/>
                <a:gd name="connsiteX4" fmla="*/ 273269 w 719959"/>
                <a:gd name="connsiteY4" fmla="*/ 709595 h 914547"/>
                <a:gd name="connsiteX5" fmla="*/ 310055 w 719959"/>
                <a:gd name="connsiteY5" fmla="*/ 599237 h 914547"/>
                <a:gd name="connsiteX6" fmla="*/ 425669 w 719959"/>
                <a:gd name="connsiteY6" fmla="*/ 683320 h 914547"/>
                <a:gd name="connsiteX7" fmla="*/ 493986 w 719959"/>
                <a:gd name="connsiteY7" fmla="*/ 578216 h 914547"/>
                <a:gd name="connsiteX8" fmla="*/ 541283 w 719959"/>
                <a:gd name="connsiteY8" fmla="*/ 147292 h 914547"/>
                <a:gd name="connsiteX9" fmla="*/ 562304 w 719959"/>
                <a:gd name="connsiteY9" fmla="*/ 121016 h 914547"/>
                <a:gd name="connsiteX10" fmla="*/ 630621 w 719959"/>
                <a:gd name="connsiteY10" fmla="*/ 199844 h 914547"/>
                <a:gd name="connsiteX11" fmla="*/ 656897 w 719959"/>
                <a:gd name="connsiteY11" fmla="*/ 26423 h 914547"/>
                <a:gd name="connsiteX12" fmla="*/ 677918 w 719959"/>
                <a:gd name="connsiteY12" fmla="*/ 78975 h 914547"/>
                <a:gd name="connsiteX13" fmla="*/ 693683 w 719959"/>
                <a:gd name="connsiteY13" fmla="*/ 147 h 914547"/>
                <a:gd name="connsiteX14" fmla="*/ 719959 w 719959"/>
                <a:gd name="connsiteY14" fmla="*/ 63209 h 9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9959" h="914547">
                  <a:moveTo>
                    <a:pt x="0" y="914547"/>
                  </a:moveTo>
                  <a:cubicBezTo>
                    <a:pt x="20145" y="825209"/>
                    <a:pt x="40290" y="735871"/>
                    <a:pt x="57807" y="709595"/>
                  </a:cubicBezTo>
                  <a:cubicBezTo>
                    <a:pt x="75324" y="683319"/>
                    <a:pt x="84959" y="767402"/>
                    <a:pt x="105104" y="756892"/>
                  </a:cubicBezTo>
                  <a:cubicBezTo>
                    <a:pt x="125249" y="746382"/>
                    <a:pt x="150649" y="654416"/>
                    <a:pt x="178676" y="646533"/>
                  </a:cubicBezTo>
                  <a:cubicBezTo>
                    <a:pt x="206703" y="638650"/>
                    <a:pt x="251373" y="717478"/>
                    <a:pt x="273269" y="709595"/>
                  </a:cubicBezTo>
                  <a:cubicBezTo>
                    <a:pt x="295165" y="701712"/>
                    <a:pt x="284655" y="603616"/>
                    <a:pt x="310055" y="599237"/>
                  </a:cubicBezTo>
                  <a:cubicBezTo>
                    <a:pt x="335455" y="594858"/>
                    <a:pt x="395014" y="686823"/>
                    <a:pt x="425669" y="683320"/>
                  </a:cubicBezTo>
                  <a:cubicBezTo>
                    <a:pt x="456324" y="679817"/>
                    <a:pt x="474717" y="667554"/>
                    <a:pt x="493986" y="578216"/>
                  </a:cubicBezTo>
                  <a:cubicBezTo>
                    <a:pt x="513255" y="488878"/>
                    <a:pt x="541283" y="147292"/>
                    <a:pt x="541283" y="147292"/>
                  </a:cubicBezTo>
                  <a:cubicBezTo>
                    <a:pt x="552669" y="71092"/>
                    <a:pt x="547414" y="112257"/>
                    <a:pt x="562304" y="121016"/>
                  </a:cubicBezTo>
                  <a:cubicBezTo>
                    <a:pt x="577194" y="129775"/>
                    <a:pt x="614856" y="215609"/>
                    <a:pt x="630621" y="199844"/>
                  </a:cubicBezTo>
                  <a:cubicBezTo>
                    <a:pt x="646386" y="184079"/>
                    <a:pt x="649014" y="46568"/>
                    <a:pt x="656897" y="26423"/>
                  </a:cubicBezTo>
                  <a:cubicBezTo>
                    <a:pt x="664780" y="6278"/>
                    <a:pt x="671787" y="83354"/>
                    <a:pt x="677918" y="78975"/>
                  </a:cubicBezTo>
                  <a:cubicBezTo>
                    <a:pt x="684049" y="74596"/>
                    <a:pt x="686676" y="2775"/>
                    <a:pt x="693683" y="147"/>
                  </a:cubicBezTo>
                  <a:cubicBezTo>
                    <a:pt x="700690" y="-2481"/>
                    <a:pt x="710324" y="30364"/>
                    <a:pt x="719959" y="6320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CB6D260-9A16-5F4E-AA20-F7214697B7BC}"/>
                </a:ext>
              </a:extLst>
            </p:cNvPr>
            <p:cNvGrpSpPr/>
            <p:nvPr/>
          </p:nvGrpSpPr>
          <p:grpSpPr>
            <a:xfrm>
              <a:off x="6223421" y="2720913"/>
              <a:ext cx="352982" cy="2120316"/>
              <a:chOff x="6231236" y="2401249"/>
              <a:chExt cx="352982" cy="2120316"/>
            </a:xfrm>
          </p:grpSpPr>
          <p:sp>
            <p:nvSpPr>
              <p:cNvPr id="82" name="TextBox 81">
                <a:extLst>
                  <a:ext uri="{FF2B5EF4-FFF2-40B4-BE49-F238E27FC236}">
                    <a16:creationId xmlns:a16="http://schemas.microsoft.com/office/drawing/2014/main" id="{D70C3CDF-EA59-D045-8DC6-CFA3A22ACF21}"/>
                  </a:ext>
                </a:extLst>
              </p:cNvPr>
              <p:cNvSpPr txBox="1"/>
              <p:nvPr/>
            </p:nvSpPr>
            <p:spPr bwMode="auto">
              <a:xfrm>
                <a:off x="6231236" y="4336899"/>
                <a:ext cx="239168"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0</a:t>
                </a:r>
              </a:p>
            </p:txBody>
          </p:sp>
          <p:sp>
            <p:nvSpPr>
              <p:cNvPr id="84" name="TextBox 83">
                <a:extLst>
                  <a:ext uri="{FF2B5EF4-FFF2-40B4-BE49-F238E27FC236}">
                    <a16:creationId xmlns:a16="http://schemas.microsoft.com/office/drawing/2014/main" id="{3D4C8CBB-477B-B540-BE43-3DB1CCF06B5B}"/>
                  </a:ext>
                </a:extLst>
              </p:cNvPr>
              <p:cNvSpPr txBox="1"/>
              <p:nvPr/>
            </p:nvSpPr>
            <p:spPr bwMode="auto">
              <a:xfrm>
                <a:off x="6231236" y="3691683"/>
                <a:ext cx="349776"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30%</a:t>
                </a:r>
              </a:p>
            </p:txBody>
          </p:sp>
          <p:sp>
            <p:nvSpPr>
              <p:cNvPr id="85" name="TextBox 84">
                <a:extLst>
                  <a:ext uri="{FF2B5EF4-FFF2-40B4-BE49-F238E27FC236}">
                    <a16:creationId xmlns:a16="http://schemas.microsoft.com/office/drawing/2014/main" id="{E172C548-CB1A-7044-A671-FAD08C330A02}"/>
                  </a:ext>
                </a:extLst>
              </p:cNvPr>
              <p:cNvSpPr txBox="1"/>
              <p:nvPr/>
            </p:nvSpPr>
            <p:spPr bwMode="auto">
              <a:xfrm>
                <a:off x="6231236" y="3046466"/>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60%</a:t>
                </a:r>
              </a:p>
            </p:txBody>
          </p:sp>
          <p:sp>
            <p:nvSpPr>
              <p:cNvPr id="86" name="TextBox 85">
                <a:extLst>
                  <a:ext uri="{FF2B5EF4-FFF2-40B4-BE49-F238E27FC236}">
                    <a16:creationId xmlns:a16="http://schemas.microsoft.com/office/drawing/2014/main" id="{58531CCD-25B1-3947-8130-2DFA0A3BEEA4}"/>
                  </a:ext>
                </a:extLst>
              </p:cNvPr>
              <p:cNvSpPr txBox="1"/>
              <p:nvPr/>
            </p:nvSpPr>
            <p:spPr bwMode="auto">
              <a:xfrm>
                <a:off x="6231236" y="2401249"/>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90%</a:t>
                </a:r>
              </a:p>
            </p:txBody>
          </p:sp>
        </p:grpSp>
        <p:grpSp>
          <p:nvGrpSpPr>
            <p:cNvPr id="29" name="Group 28">
              <a:extLst>
                <a:ext uri="{FF2B5EF4-FFF2-40B4-BE49-F238E27FC236}">
                  <a16:creationId xmlns:a16="http://schemas.microsoft.com/office/drawing/2014/main" id="{DF43CE0C-AEE5-F945-8ACB-320257BD8C76}"/>
                </a:ext>
              </a:extLst>
            </p:cNvPr>
            <p:cNvGrpSpPr/>
            <p:nvPr/>
          </p:nvGrpSpPr>
          <p:grpSpPr>
            <a:xfrm>
              <a:off x="501449" y="4779867"/>
              <a:ext cx="5825473" cy="230832"/>
              <a:chOff x="501449" y="4460203"/>
              <a:chExt cx="5825473" cy="230832"/>
            </a:xfrm>
          </p:grpSpPr>
          <p:grpSp>
            <p:nvGrpSpPr>
              <p:cNvPr id="19" name="Group 18">
                <a:extLst>
                  <a:ext uri="{FF2B5EF4-FFF2-40B4-BE49-F238E27FC236}">
                    <a16:creationId xmlns:a16="http://schemas.microsoft.com/office/drawing/2014/main" id="{269FA5F1-F372-004F-BDC2-1EC851998901}"/>
                  </a:ext>
                </a:extLst>
              </p:cNvPr>
              <p:cNvGrpSpPr/>
              <p:nvPr/>
            </p:nvGrpSpPr>
            <p:grpSpPr>
              <a:xfrm>
                <a:off x="501449" y="4460203"/>
                <a:ext cx="5825473" cy="230832"/>
                <a:chOff x="259875" y="4460203"/>
                <a:chExt cx="5825473" cy="230832"/>
              </a:xfrm>
            </p:grpSpPr>
            <p:sp>
              <p:nvSpPr>
                <p:cNvPr id="16" name="TextBox 15">
                  <a:extLst>
                    <a:ext uri="{FF2B5EF4-FFF2-40B4-BE49-F238E27FC236}">
                      <a16:creationId xmlns:a16="http://schemas.microsoft.com/office/drawing/2014/main" id="{7A861BF5-34D8-CB46-AF25-85AFF11BCC50}"/>
                    </a:ext>
                  </a:extLst>
                </p:cNvPr>
                <p:cNvSpPr txBox="1"/>
                <p:nvPr/>
              </p:nvSpPr>
              <p:spPr bwMode="auto">
                <a:xfrm>
                  <a:off x="259875" y="4460203"/>
                  <a:ext cx="452368" cy="230832"/>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2016</a:t>
                  </a:r>
                </a:p>
              </p:txBody>
            </p:sp>
            <p:sp>
              <p:nvSpPr>
                <p:cNvPr id="72" name="TextBox 71">
                  <a:extLst>
                    <a:ext uri="{FF2B5EF4-FFF2-40B4-BE49-F238E27FC236}">
                      <a16:creationId xmlns:a16="http://schemas.microsoft.com/office/drawing/2014/main" id="{5B1BDBF8-0FEB-6549-8768-E3211B9F6B67}"/>
                    </a:ext>
                  </a:extLst>
                </p:cNvPr>
                <p:cNvSpPr txBox="1"/>
                <p:nvPr/>
              </p:nvSpPr>
              <p:spPr bwMode="auto">
                <a:xfrm>
                  <a:off x="1421058"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2017</a:t>
                  </a:r>
                </a:p>
              </p:txBody>
            </p:sp>
            <p:sp>
              <p:nvSpPr>
                <p:cNvPr id="73" name="TextBox 72">
                  <a:extLst>
                    <a:ext uri="{FF2B5EF4-FFF2-40B4-BE49-F238E27FC236}">
                      <a16:creationId xmlns:a16="http://schemas.microsoft.com/office/drawing/2014/main" id="{777C2712-A101-294A-8F44-CBB3EFF00215}"/>
                    </a:ext>
                  </a:extLst>
                </p:cNvPr>
                <p:cNvSpPr txBox="1"/>
                <p:nvPr/>
              </p:nvSpPr>
              <p:spPr bwMode="auto">
                <a:xfrm>
                  <a:off x="2486061"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2018</a:t>
                  </a:r>
                </a:p>
              </p:txBody>
            </p:sp>
            <p:sp>
              <p:nvSpPr>
                <p:cNvPr id="74" name="TextBox 73">
                  <a:extLst>
                    <a:ext uri="{FF2B5EF4-FFF2-40B4-BE49-F238E27FC236}">
                      <a16:creationId xmlns:a16="http://schemas.microsoft.com/office/drawing/2014/main" id="{27D4BA82-FF6D-424B-A310-CDB0183A3452}"/>
                    </a:ext>
                  </a:extLst>
                </p:cNvPr>
                <p:cNvSpPr txBox="1"/>
                <p:nvPr/>
              </p:nvSpPr>
              <p:spPr bwMode="auto">
                <a:xfrm>
                  <a:off x="3551064"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2019</a:t>
                  </a:r>
                </a:p>
              </p:txBody>
            </p:sp>
            <p:sp>
              <p:nvSpPr>
                <p:cNvPr id="75" name="TextBox 74">
                  <a:extLst>
                    <a:ext uri="{FF2B5EF4-FFF2-40B4-BE49-F238E27FC236}">
                      <a16:creationId xmlns:a16="http://schemas.microsoft.com/office/drawing/2014/main" id="{A5B0F1FA-0C23-C24A-9AF6-EDD7A7C64671}"/>
                    </a:ext>
                  </a:extLst>
                </p:cNvPr>
                <p:cNvSpPr txBox="1"/>
                <p:nvPr/>
              </p:nvSpPr>
              <p:spPr bwMode="auto">
                <a:xfrm>
                  <a:off x="4616067"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2020</a:t>
                  </a:r>
                </a:p>
              </p:txBody>
            </p:sp>
            <p:sp>
              <p:nvSpPr>
                <p:cNvPr id="76" name="TextBox 75">
                  <a:extLst>
                    <a:ext uri="{FF2B5EF4-FFF2-40B4-BE49-F238E27FC236}">
                      <a16:creationId xmlns:a16="http://schemas.microsoft.com/office/drawing/2014/main" id="{80FE84DE-47A8-6840-B5EC-4E06B14AA1C6}"/>
                    </a:ext>
                  </a:extLst>
                </p:cNvPr>
                <p:cNvSpPr txBox="1"/>
                <p:nvPr/>
              </p:nvSpPr>
              <p:spPr bwMode="auto">
                <a:xfrm>
                  <a:off x="5705115"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2021</a:t>
                  </a:r>
                </a:p>
              </p:txBody>
            </p:sp>
          </p:grpSp>
          <p:cxnSp>
            <p:nvCxnSpPr>
              <p:cNvPr id="21" name="Straight Connector 20">
                <a:extLst>
                  <a:ext uri="{FF2B5EF4-FFF2-40B4-BE49-F238E27FC236}">
                    <a16:creationId xmlns:a16="http://schemas.microsoft.com/office/drawing/2014/main" id="{A21DDF30-B342-584A-A4DF-D537CC812B4E}"/>
                  </a:ext>
                </a:extLst>
              </p:cNvPr>
              <p:cNvCxnSpPr/>
              <p:nvPr/>
            </p:nvCxnSpPr>
            <p:spPr>
              <a:xfrm flipH="1">
                <a:off x="575040" y="4460203"/>
                <a:ext cx="553911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a:extLst>
              <a:ext uri="{FF2B5EF4-FFF2-40B4-BE49-F238E27FC236}">
                <a16:creationId xmlns:a16="http://schemas.microsoft.com/office/drawing/2014/main" id="{B6470439-1A87-6C42-966D-1C59F966FD1C}"/>
              </a:ext>
            </a:extLst>
          </p:cNvPr>
          <p:cNvSpPr/>
          <p:nvPr/>
        </p:nvSpPr>
        <p:spPr>
          <a:xfrm>
            <a:off x="841104" y="2843035"/>
            <a:ext cx="4165963" cy="461665"/>
          </a:xfrm>
          <a:prstGeom prst="rect">
            <a:avLst/>
          </a:prstGeom>
        </p:spPr>
        <p:txBody>
          <a:bodyPr wrap="square">
            <a:spAutoFit/>
          </a:bodyPr>
          <a:lstStyle/>
          <a:p>
            <a:pPr>
              <a:spcBef>
                <a:spcPts val="600"/>
              </a:spcBef>
              <a:spcAft>
                <a:spcPts val="600"/>
              </a:spcAft>
            </a:pPr>
            <a:r>
              <a:rPr lang="en-GB" sz="1200" dirty="0">
                <a:latin typeface="Gotham HTF Book" pitchFamily="2" charset="77"/>
                <a:cs typeface="Arial" pitchFamily="34" charset="0"/>
              </a:rPr>
              <a:t>THE SUPPLY OF FEDERAL RESERVE NOTES</a:t>
            </a:r>
            <a:br>
              <a:rPr lang="en-GB" sz="1200" dirty="0">
                <a:latin typeface="Gotham HTF Book" pitchFamily="2" charset="77"/>
                <a:cs typeface="Arial" pitchFamily="34" charset="0"/>
              </a:rPr>
            </a:br>
            <a:r>
              <a:rPr lang="en-GB" sz="1200" b="1" dirty="0">
                <a:solidFill>
                  <a:schemeClr val="accent2"/>
                </a:solidFill>
                <a:latin typeface="Gotham HTF Black" pitchFamily="2" charset="77"/>
                <a:cs typeface="Arial" pitchFamily="34" charset="0"/>
              </a:rPr>
              <a:t>HAS INCREASED &gt;70% OVER THE PAST YEAR</a:t>
            </a:r>
          </a:p>
        </p:txBody>
      </p:sp>
      <p:pic>
        <p:nvPicPr>
          <p:cNvPr id="37" name="Picture 36" descr="A person smiling for the camera&#10;&#10;Description automatically generated with medium confidence">
            <a:extLst>
              <a:ext uri="{FF2B5EF4-FFF2-40B4-BE49-F238E27FC236}">
                <a16:creationId xmlns:a16="http://schemas.microsoft.com/office/drawing/2014/main" id="{FE2C174A-3F98-9946-A33D-1077EB21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628" y="4750534"/>
            <a:ext cx="1268968" cy="1082853"/>
          </a:xfrm>
          <a:prstGeom prst="roundRect">
            <a:avLst>
              <a:gd name="adj" fmla="val 6741"/>
            </a:avLst>
          </a:prstGeom>
        </p:spPr>
      </p:pic>
      <p:sp>
        <p:nvSpPr>
          <p:cNvPr id="38" name="TextBox 37">
            <a:extLst>
              <a:ext uri="{FF2B5EF4-FFF2-40B4-BE49-F238E27FC236}">
                <a16:creationId xmlns:a16="http://schemas.microsoft.com/office/drawing/2014/main" id="{4CF52248-A198-F848-8DAF-867492131783}"/>
              </a:ext>
            </a:extLst>
          </p:cNvPr>
          <p:cNvSpPr txBox="1"/>
          <p:nvPr/>
        </p:nvSpPr>
        <p:spPr bwMode="auto">
          <a:xfrm>
            <a:off x="1934343" y="5031522"/>
            <a:ext cx="2229453" cy="461665"/>
          </a:xfrm>
          <a:prstGeom prst="rect">
            <a:avLst/>
          </a:prstGeom>
          <a:noFill/>
          <a:ln w="9525">
            <a:noFill/>
            <a:miter lim="800000"/>
            <a:headEnd/>
            <a:tailEnd/>
          </a:ln>
        </p:spPr>
        <p:txBody>
          <a:bodyPr wrap="square" rtlCol="0" anchor="t" anchorCtr="0">
            <a:spAutoFit/>
          </a:bodyPr>
          <a:lstStyle/>
          <a:p>
            <a:pPr fontAlgn="b">
              <a:spcAft>
                <a:spcPts val="300"/>
              </a:spcAft>
            </a:pPr>
            <a:r>
              <a:rPr lang="en-US" sz="1200" dirty="0">
                <a:latin typeface="Gotham HTF Book" pitchFamily="2" charset="77"/>
                <a:cs typeface="Arial" pitchFamily="34" charset="0"/>
              </a:rPr>
              <a:t>“A few trillion for my pals, $1200 for you!”</a:t>
            </a:r>
          </a:p>
        </p:txBody>
      </p:sp>
      <p:pic>
        <p:nvPicPr>
          <p:cNvPr id="40" name="Picture 39" descr="Logo&#10;&#10;Description automatically generated">
            <a:extLst>
              <a:ext uri="{FF2B5EF4-FFF2-40B4-BE49-F238E27FC236}">
                <a16:creationId xmlns:a16="http://schemas.microsoft.com/office/drawing/2014/main" id="{1755810F-E081-B344-9948-86076FF744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989" y="4714515"/>
            <a:ext cx="1169552" cy="1169552"/>
          </a:xfrm>
          <a:prstGeom prst="rect">
            <a:avLst/>
          </a:prstGeom>
        </p:spPr>
      </p:pic>
      <p:sp>
        <p:nvSpPr>
          <p:cNvPr id="102" name="Rectangle 101">
            <a:extLst>
              <a:ext uri="{FF2B5EF4-FFF2-40B4-BE49-F238E27FC236}">
                <a16:creationId xmlns:a16="http://schemas.microsoft.com/office/drawing/2014/main" id="{11E958B0-F89B-9446-9BC7-07F450A74FEC}"/>
              </a:ext>
            </a:extLst>
          </p:cNvPr>
          <p:cNvSpPr/>
          <p:nvPr/>
        </p:nvSpPr>
        <p:spPr>
          <a:xfrm>
            <a:off x="345931" y="5961380"/>
            <a:ext cx="6162384" cy="923330"/>
          </a:xfrm>
          <a:prstGeom prst="rect">
            <a:avLst/>
          </a:prstGeom>
        </p:spPr>
        <p:txBody>
          <a:bodyPr wrap="square">
            <a:spAutoFit/>
          </a:bodyPr>
          <a:lstStyle/>
          <a:p>
            <a:pPr>
              <a:spcBef>
                <a:spcPts val="600"/>
              </a:spcBef>
              <a:spcAft>
                <a:spcPts val="600"/>
              </a:spcAft>
            </a:pPr>
            <a:r>
              <a:rPr lang="en-GB" sz="900" dirty="0">
                <a:latin typeface="Gotham HTF Book" pitchFamily="2" charset="77"/>
                <a:cs typeface="Arial" pitchFamily="34" charset="0"/>
              </a:rPr>
              <a:t>EPIC is the hardest money ever created. There are only 11,000 coins issued daily, a figure guaranteed to decline by 50%, to 5.5k coins in October 2021. This process continues such that by May 2028, daily supply creation declines by 98%, from 11,000 to 210 coins daily. This is hard-coded and can never be changed. Censorship resistant, </a:t>
            </a:r>
            <a:r>
              <a:rPr lang="en-GB" sz="900" dirty="0" err="1">
                <a:latin typeface="Gotham HTF Book" pitchFamily="2" charset="77"/>
                <a:cs typeface="Arial" pitchFamily="34" charset="0"/>
              </a:rPr>
              <a:t>unconfiscatable</a:t>
            </a:r>
            <a:r>
              <a:rPr lang="en-GB" sz="900" dirty="0">
                <a:latin typeface="Gotham HTF Book" pitchFamily="2" charset="77"/>
                <a:cs typeface="Arial" pitchFamily="34" charset="0"/>
              </a:rPr>
              <a:t>, cost effective, energy efficient, fungible P2P electronic cash on an open, public, permissionless, borderless, neutral blockchain is considered by many to be the “Holy Grail of Money”. 21 million coins for 8 billion people. Can you afford not to own one?</a:t>
            </a:r>
          </a:p>
        </p:txBody>
      </p:sp>
      <p:sp>
        <p:nvSpPr>
          <p:cNvPr id="103" name="Rectangle 102">
            <a:extLst>
              <a:ext uri="{FF2B5EF4-FFF2-40B4-BE49-F238E27FC236}">
                <a16:creationId xmlns:a16="http://schemas.microsoft.com/office/drawing/2014/main" id="{AD7BEBAF-15E5-C741-8267-08217D03895E}"/>
              </a:ext>
            </a:extLst>
          </p:cNvPr>
          <p:cNvSpPr/>
          <p:nvPr/>
        </p:nvSpPr>
        <p:spPr>
          <a:xfrm>
            <a:off x="131890"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BTC $55k</a:t>
            </a:r>
            <a:endParaRPr lang="en-US" sz="2800" b="1" dirty="0">
              <a:solidFill>
                <a:schemeClr val="accent2"/>
              </a:solidFill>
              <a:latin typeface="Gotham HTF Black" pitchFamily="2" charset="77"/>
            </a:endParaRPr>
          </a:p>
        </p:txBody>
      </p:sp>
      <p:sp>
        <p:nvSpPr>
          <p:cNvPr id="113" name="Rectangle 112">
            <a:extLst>
              <a:ext uri="{FF2B5EF4-FFF2-40B4-BE49-F238E27FC236}">
                <a16:creationId xmlns:a16="http://schemas.microsoft.com/office/drawing/2014/main" id="{C78DD77F-0B75-DE44-8FF8-5C334DCFE030}"/>
              </a:ext>
            </a:extLst>
          </p:cNvPr>
          <p:cNvSpPr/>
          <p:nvPr/>
        </p:nvSpPr>
        <p:spPr>
          <a:xfrm>
            <a:off x="332493" y="7366913"/>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18.5m</a:t>
            </a:r>
            <a:endParaRPr lang="en-US" sz="2000" dirty="0">
              <a:latin typeface="Gotham HTF Book" pitchFamily="2" charset="77"/>
            </a:endParaRPr>
          </a:p>
        </p:txBody>
      </p:sp>
      <p:sp>
        <p:nvSpPr>
          <p:cNvPr id="117" name="Rectangle 116">
            <a:extLst>
              <a:ext uri="{FF2B5EF4-FFF2-40B4-BE49-F238E27FC236}">
                <a16:creationId xmlns:a16="http://schemas.microsoft.com/office/drawing/2014/main" id="{A27174A1-59D4-4148-93D0-316D25D7792C}"/>
              </a:ext>
            </a:extLst>
          </p:cNvPr>
          <p:cNvSpPr/>
          <p:nvPr/>
        </p:nvSpPr>
        <p:spPr>
          <a:xfrm>
            <a:off x="4032037" y="6922964"/>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EPIC $0.32*</a:t>
            </a:r>
            <a:endParaRPr lang="en-US" sz="2800" b="1" dirty="0">
              <a:solidFill>
                <a:schemeClr val="accent2"/>
              </a:solidFill>
              <a:latin typeface="Gotham HTF Black" pitchFamily="2" charset="77"/>
            </a:endParaRPr>
          </a:p>
        </p:txBody>
      </p:sp>
      <p:sp>
        <p:nvSpPr>
          <p:cNvPr id="118" name="Rectangle 117">
            <a:extLst>
              <a:ext uri="{FF2B5EF4-FFF2-40B4-BE49-F238E27FC236}">
                <a16:creationId xmlns:a16="http://schemas.microsoft.com/office/drawing/2014/main" id="{D27F45CD-CD77-8047-A049-585D5B9678E2}"/>
              </a:ext>
            </a:extLst>
          </p:cNvPr>
          <p:cNvSpPr/>
          <p:nvPr/>
        </p:nvSpPr>
        <p:spPr>
          <a:xfrm>
            <a:off x="4232640" y="7300378"/>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10.9m</a:t>
            </a:r>
            <a:endParaRPr lang="en-US" sz="2000" dirty="0">
              <a:latin typeface="Gotham HTF Book" pitchFamily="2" charset="77"/>
            </a:endParaRPr>
          </a:p>
        </p:txBody>
      </p:sp>
      <p:sp>
        <p:nvSpPr>
          <p:cNvPr id="39" name="Rectangle 38">
            <a:extLst>
              <a:ext uri="{FF2B5EF4-FFF2-40B4-BE49-F238E27FC236}">
                <a16:creationId xmlns:a16="http://schemas.microsoft.com/office/drawing/2014/main" id="{3AFE7D26-94CD-2D4F-9878-D7A82D01B106}"/>
              </a:ext>
            </a:extLst>
          </p:cNvPr>
          <p:cNvSpPr/>
          <p:nvPr/>
        </p:nvSpPr>
        <p:spPr>
          <a:xfrm>
            <a:off x="4443545" y="7736610"/>
            <a:ext cx="2241694" cy="215444"/>
          </a:xfrm>
          <a:prstGeom prst="rect">
            <a:avLst/>
          </a:prstGeom>
        </p:spPr>
        <p:txBody>
          <a:bodyPr wrap="square">
            <a:spAutoFit/>
          </a:bodyPr>
          <a:lstStyle/>
          <a:p>
            <a:pPr algn="just">
              <a:spcBef>
                <a:spcPts val="600"/>
              </a:spcBef>
              <a:spcAft>
                <a:spcPts val="600"/>
              </a:spcAft>
            </a:pPr>
            <a:r>
              <a:rPr lang="en-GB" sz="800" dirty="0">
                <a:latin typeface="Gotham HTF Book" pitchFamily="2" charset="77"/>
                <a:cs typeface="Arial" pitchFamily="34" charset="0"/>
              </a:rPr>
              <a:t>* Not $0.32k, but the price of a snack</a:t>
            </a:r>
          </a:p>
        </p:txBody>
      </p:sp>
      <p:grpSp>
        <p:nvGrpSpPr>
          <p:cNvPr id="42" name="Group 41">
            <a:extLst>
              <a:ext uri="{FF2B5EF4-FFF2-40B4-BE49-F238E27FC236}">
                <a16:creationId xmlns:a16="http://schemas.microsoft.com/office/drawing/2014/main" id="{E8C41873-5725-E54D-B6F8-9FA96023F329}"/>
              </a:ext>
            </a:extLst>
          </p:cNvPr>
          <p:cNvGrpSpPr/>
          <p:nvPr/>
        </p:nvGrpSpPr>
        <p:grpSpPr>
          <a:xfrm>
            <a:off x="2665266" y="7063795"/>
            <a:ext cx="1445921" cy="580072"/>
            <a:chOff x="4215384" y="3393183"/>
            <a:chExt cx="2066926" cy="580072"/>
          </a:xfrm>
        </p:grpSpPr>
        <p:cxnSp>
          <p:nvCxnSpPr>
            <p:cNvPr id="43" name="Straight Connector 42">
              <a:extLst>
                <a:ext uri="{FF2B5EF4-FFF2-40B4-BE49-F238E27FC236}">
                  <a16:creationId xmlns:a16="http://schemas.microsoft.com/office/drawing/2014/main" id="{B07EADB3-214B-5441-82FF-E571A2A3C421}"/>
                </a:ext>
              </a:extLst>
            </p:cNvPr>
            <p:cNvCxnSpPr/>
            <p:nvPr/>
          </p:nvCxnSpPr>
          <p:spPr>
            <a:xfrm>
              <a:off x="4215384" y="3896862"/>
              <a:ext cx="206692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CDB9D2-7618-7347-8CD8-7A7FF4BC5C5F}"/>
                </a:ext>
              </a:extLst>
            </p:cNvPr>
            <p:cNvCxnSpPr>
              <a:cxnSpLocks/>
            </p:cNvCxnSpPr>
            <p:nvPr/>
          </p:nvCxnSpPr>
          <p:spPr>
            <a:xfrm flipV="1">
              <a:off x="4303776" y="3393183"/>
              <a:ext cx="0" cy="5800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96B13F91-AF28-8646-91AB-809836EBF834}"/>
                </a:ext>
              </a:extLst>
            </p:cNvPr>
            <p:cNvSpPr/>
            <p:nvPr/>
          </p:nvSpPr>
          <p:spPr>
            <a:xfrm>
              <a:off x="4453127" y="3429000"/>
              <a:ext cx="1733617" cy="347466"/>
            </a:xfrm>
            <a:custGeom>
              <a:avLst/>
              <a:gdLst>
                <a:gd name="connsiteX0" fmla="*/ 0 w 1536192"/>
                <a:gd name="connsiteY0" fmla="*/ 0 h 429768"/>
                <a:gd name="connsiteX1" fmla="*/ 100584 w 1536192"/>
                <a:gd name="connsiteY1" fmla="*/ 246888 h 429768"/>
                <a:gd name="connsiteX2" fmla="*/ 585216 w 1536192"/>
                <a:gd name="connsiteY2" fmla="*/ 393192 h 429768"/>
                <a:gd name="connsiteX3" fmla="*/ 1536192 w 1536192"/>
                <a:gd name="connsiteY3" fmla="*/ 429768 h 429768"/>
                <a:gd name="connsiteX0" fmla="*/ 0 w 1536192"/>
                <a:gd name="connsiteY0" fmla="*/ 0 h 429768"/>
                <a:gd name="connsiteX1" fmla="*/ 182880 w 1536192"/>
                <a:gd name="connsiteY1" fmla="*/ 274320 h 429768"/>
                <a:gd name="connsiteX2" fmla="*/ 585216 w 1536192"/>
                <a:gd name="connsiteY2" fmla="*/ 393192 h 429768"/>
                <a:gd name="connsiteX3" fmla="*/ 1536192 w 1536192"/>
                <a:gd name="connsiteY3" fmla="*/ 429768 h 429768"/>
              </a:gdLst>
              <a:ahLst/>
              <a:cxnLst>
                <a:cxn ang="0">
                  <a:pos x="connsiteX0" y="connsiteY0"/>
                </a:cxn>
                <a:cxn ang="0">
                  <a:pos x="connsiteX1" y="connsiteY1"/>
                </a:cxn>
                <a:cxn ang="0">
                  <a:pos x="connsiteX2" y="connsiteY2"/>
                </a:cxn>
                <a:cxn ang="0">
                  <a:pos x="connsiteX3" y="connsiteY3"/>
                </a:cxn>
              </a:cxnLst>
              <a:rect l="l" t="t" r="r" b="b"/>
              <a:pathLst>
                <a:path w="1536192" h="429768">
                  <a:moveTo>
                    <a:pt x="0" y="0"/>
                  </a:moveTo>
                  <a:cubicBezTo>
                    <a:pt x="1524" y="90678"/>
                    <a:pt x="85344" y="208788"/>
                    <a:pt x="182880" y="274320"/>
                  </a:cubicBezTo>
                  <a:cubicBezTo>
                    <a:pt x="280416" y="339852"/>
                    <a:pt x="345948" y="362712"/>
                    <a:pt x="585216" y="393192"/>
                  </a:cubicBezTo>
                  <a:cubicBezTo>
                    <a:pt x="824484" y="423672"/>
                    <a:pt x="1180338" y="426720"/>
                    <a:pt x="1536192" y="429768"/>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9C3735-65F9-A64F-8850-C655A4E38AB8}"/>
              </a:ext>
            </a:extLst>
          </p:cNvPr>
          <p:cNvSpPr txBox="1"/>
          <p:nvPr/>
        </p:nvSpPr>
        <p:spPr bwMode="auto">
          <a:xfrm>
            <a:off x="2667061" y="7543898"/>
            <a:ext cx="1588177" cy="307777"/>
          </a:xfrm>
          <a:prstGeom prst="rect">
            <a:avLst/>
          </a:prstGeom>
          <a:noFill/>
          <a:ln w="9525">
            <a:noFill/>
            <a:miter lim="800000"/>
            <a:headEnd/>
            <a:tailEnd/>
          </a:ln>
        </p:spPr>
        <p:txBody>
          <a:bodyPr wrap="square" rtlCol="0" anchor="t" anchorCtr="0">
            <a:spAutoFit/>
          </a:bodyPr>
          <a:lstStyle/>
          <a:p>
            <a:pPr fontAlgn="b">
              <a:spcAft>
                <a:spcPts val="300"/>
              </a:spcAft>
            </a:pPr>
            <a:r>
              <a:rPr lang="en-US" sz="700" dirty="0">
                <a:latin typeface="Gotham HTF Book" pitchFamily="2" charset="77"/>
                <a:cs typeface="Arial" pitchFamily="34" charset="0"/>
              </a:rPr>
              <a:t>New EPIC &amp; BTC supply drops over time regardless of price</a:t>
            </a:r>
          </a:p>
        </p:txBody>
      </p:sp>
      <p:sp>
        <p:nvSpPr>
          <p:cNvPr id="6" name="TextBox 5">
            <a:extLst>
              <a:ext uri="{FF2B5EF4-FFF2-40B4-BE49-F238E27FC236}">
                <a16:creationId xmlns:a16="http://schemas.microsoft.com/office/drawing/2014/main" id="{1904ADBE-3FA2-1E4F-A980-C6FBDC2821E4}"/>
              </a:ext>
            </a:extLst>
          </p:cNvPr>
          <p:cNvSpPr txBox="1"/>
          <p:nvPr/>
        </p:nvSpPr>
        <p:spPr bwMode="auto">
          <a:xfrm>
            <a:off x="551789" y="4373698"/>
            <a:ext cx="4270721" cy="184666"/>
          </a:xfrm>
          <a:prstGeom prst="rect">
            <a:avLst/>
          </a:prstGeom>
        </p:spPr>
        <p:txBody>
          <a:bodyPr wrap="square">
            <a:spAutoFit/>
          </a:bodyPr>
          <a:lstStyle>
            <a:defPPr>
              <a:defRPr lang="en-US"/>
            </a:defPPr>
            <a:lvl1pPr algn="just">
              <a:spcBef>
                <a:spcPts val="600"/>
              </a:spcBef>
              <a:spcAft>
                <a:spcPts val="600"/>
              </a:spcAft>
              <a:defRPr sz="1000">
                <a:latin typeface="Gotham HTF Book" pitchFamily="2" charset="77"/>
                <a:cs typeface="Arial" pitchFamily="34" charset="0"/>
              </a:defRPr>
            </a:lvl1pPr>
          </a:lstStyle>
          <a:p>
            <a:r>
              <a:rPr lang="en-US" sz="600" dirty="0"/>
              <a:t>Source: Board of Governors of the Federal Reserve System (US)</a:t>
            </a:r>
          </a:p>
        </p:txBody>
      </p:sp>
      <p:sp>
        <p:nvSpPr>
          <p:cNvPr id="47" name="Rectangle 46">
            <a:extLst>
              <a:ext uri="{FF2B5EF4-FFF2-40B4-BE49-F238E27FC236}">
                <a16:creationId xmlns:a16="http://schemas.microsoft.com/office/drawing/2014/main" id="{EB155E61-001F-B243-914B-4996A5C0ACEA}"/>
              </a:ext>
            </a:extLst>
          </p:cNvPr>
          <p:cNvSpPr/>
          <p:nvPr/>
        </p:nvSpPr>
        <p:spPr>
          <a:xfrm>
            <a:off x="359821" y="8015353"/>
            <a:ext cx="4202654" cy="923330"/>
          </a:xfrm>
          <a:prstGeom prst="rect">
            <a:avLst/>
          </a:prstGeom>
        </p:spPr>
        <p:txBody>
          <a:bodyPr wrap="square">
            <a:spAutoFit/>
          </a:bodyPr>
          <a:lstStyle/>
          <a:p>
            <a:pPr>
              <a:spcBef>
                <a:spcPts val="600"/>
              </a:spcBef>
              <a:spcAft>
                <a:spcPts val="600"/>
              </a:spcAft>
            </a:pPr>
            <a:r>
              <a:rPr lang="en-GB" sz="900" dirty="0">
                <a:latin typeface="Gotham HTF Book" pitchFamily="2" charset="77"/>
                <a:cs typeface="Arial" pitchFamily="34" charset="0"/>
              </a:rPr>
              <a:t>Same full True Original Bitcoin Nakamoto Consensus, less centralized, less costly, less environmental impact less censorable, less permissioned, less trusting, less unfair. Epic is not the next Bitcoin or a better Bitcoin. It IS Bitcoin, the way it started: fast, mineable by ordinary people with home computers, cheap, uniquely useful. Learn more at </a:t>
            </a:r>
            <a:r>
              <a:rPr lang="en-GB" sz="900" dirty="0" err="1">
                <a:latin typeface="Gotham HTF Book" pitchFamily="2" charset="77"/>
                <a:cs typeface="Arial" pitchFamily="34" charset="0"/>
              </a:rPr>
              <a:t>epic.tech</a:t>
            </a:r>
            <a:endParaRPr lang="en-GB" sz="900" dirty="0">
              <a:latin typeface="Gotham HTF Book" pitchFamily="2" charset="77"/>
              <a:cs typeface="Arial" pitchFamily="34" charset="0"/>
            </a:endParaRPr>
          </a:p>
        </p:txBody>
      </p:sp>
      <p:grpSp>
        <p:nvGrpSpPr>
          <p:cNvPr id="3" name="Group 2">
            <a:extLst>
              <a:ext uri="{FF2B5EF4-FFF2-40B4-BE49-F238E27FC236}">
                <a16:creationId xmlns:a16="http://schemas.microsoft.com/office/drawing/2014/main" id="{1D1BD67D-84C9-E745-85D6-F0F4A06AC546}"/>
              </a:ext>
            </a:extLst>
          </p:cNvPr>
          <p:cNvGrpSpPr/>
          <p:nvPr/>
        </p:nvGrpSpPr>
        <p:grpSpPr>
          <a:xfrm>
            <a:off x="4773455" y="7987871"/>
            <a:ext cx="1866278" cy="835715"/>
            <a:chOff x="3670480" y="3690698"/>
            <a:chExt cx="2876684" cy="1288173"/>
          </a:xfrm>
        </p:grpSpPr>
        <p:pic>
          <p:nvPicPr>
            <p:cNvPr id="48" name="Graphic 47">
              <a:extLst>
                <a:ext uri="{FF2B5EF4-FFF2-40B4-BE49-F238E27FC236}">
                  <a16:creationId xmlns:a16="http://schemas.microsoft.com/office/drawing/2014/main" id="{878CDC4E-EF1B-E94A-A808-66B814136AC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170" b="25132"/>
            <a:stretch/>
          </p:blipFill>
          <p:spPr>
            <a:xfrm>
              <a:off x="3670480" y="3915889"/>
              <a:ext cx="2746821" cy="1062982"/>
            </a:xfrm>
            <a:prstGeom prst="rect">
              <a:avLst/>
            </a:prstGeom>
          </p:spPr>
        </p:pic>
        <p:sp>
          <p:nvSpPr>
            <p:cNvPr id="50" name="TextBox 49">
              <a:extLst>
                <a:ext uri="{FF2B5EF4-FFF2-40B4-BE49-F238E27FC236}">
                  <a16:creationId xmlns:a16="http://schemas.microsoft.com/office/drawing/2014/main" id="{5C8EF7AD-DEF8-3C48-9122-540351735FEE}"/>
                </a:ext>
              </a:extLst>
            </p:cNvPr>
            <p:cNvSpPr txBox="1"/>
            <p:nvPr/>
          </p:nvSpPr>
          <p:spPr>
            <a:xfrm>
              <a:off x="3870987" y="3690698"/>
              <a:ext cx="2676177" cy="265226"/>
            </a:xfrm>
            <a:prstGeom prst="rect">
              <a:avLst/>
            </a:prstGeom>
            <a:noFill/>
          </p:spPr>
          <p:txBody>
            <a:bodyPr wrap="none" lIns="0" rtlCol="0" anchor="b">
              <a:noAutofit/>
            </a:bodyPr>
            <a:lstStyle/>
            <a:p>
              <a:pPr algn="r"/>
              <a:r>
                <a:rPr lang="en-US" sz="500" b="1" dirty="0">
                  <a:latin typeface="Gotham HTF" pitchFamily="2" charset="77"/>
                </a:rPr>
                <a:t>21M MAXIMUM SUPPLY DEC 2140</a:t>
              </a:r>
            </a:p>
          </p:txBody>
        </p:sp>
      </p:grpSp>
      <p:sp>
        <p:nvSpPr>
          <p:cNvPr id="49" name="Rectangle 48">
            <a:extLst>
              <a:ext uri="{FF2B5EF4-FFF2-40B4-BE49-F238E27FC236}">
                <a16:creationId xmlns:a16="http://schemas.microsoft.com/office/drawing/2014/main" id="{D5593E11-8443-4A85-BFF5-B8268BDEA57C}"/>
              </a:ext>
            </a:extLst>
          </p:cNvPr>
          <p:cNvSpPr/>
          <p:nvPr/>
        </p:nvSpPr>
        <p:spPr>
          <a:xfrm>
            <a:off x="378166" y="2334213"/>
            <a:ext cx="4165963" cy="276999"/>
          </a:xfrm>
          <a:prstGeom prst="rect">
            <a:avLst/>
          </a:prstGeom>
        </p:spPr>
        <p:txBody>
          <a:bodyPr wrap="square">
            <a:spAutoFit/>
          </a:bodyPr>
          <a:lstStyle/>
          <a:p>
            <a:pPr>
              <a:spcBef>
                <a:spcPts val="600"/>
              </a:spcBef>
              <a:spcAft>
                <a:spcPts val="600"/>
              </a:spcAft>
            </a:pPr>
            <a:r>
              <a:rPr lang="en-GB" sz="1200" b="1" dirty="0">
                <a:latin typeface="Gotham HTF Book" pitchFamily="2" charset="77"/>
                <a:cs typeface="Arial" pitchFamily="34" charset="0"/>
              </a:rPr>
              <a:t>UNITED STATES M1</a:t>
            </a:r>
            <a:endParaRPr lang="en-GB" sz="1200" b="1" dirty="0">
              <a:solidFill>
                <a:schemeClr val="accent2"/>
              </a:solidFill>
              <a:latin typeface="Gotham HTF Black" pitchFamily="2" charset="77"/>
              <a:cs typeface="Arial" pitchFamily="34" charset="0"/>
            </a:endParaRPr>
          </a:p>
        </p:txBody>
      </p:sp>
      <p:sp>
        <p:nvSpPr>
          <p:cNvPr id="52" name="Rectangle 51">
            <a:extLst>
              <a:ext uri="{FF2B5EF4-FFF2-40B4-BE49-F238E27FC236}">
                <a16:creationId xmlns:a16="http://schemas.microsoft.com/office/drawing/2014/main" id="{0A2F5046-E16B-44BB-8DFF-5206A4FE08D1}"/>
              </a:ext>
            </a:extLst>
          </p:cNvPr>
          <p:cNvSpPr/>
          <p:nvPr/>
        </p:nvSpPr>
        <p:spPr>
          <a:xfrm>
            <a:off x="4974278" y="7599377"/>
            <a:ext cx="1203298" cy="215444"/>
          </a:xfrm>
          <a:prstGeom prst="rect">
            <a:avLst/>
          </a:prstGeom>
        </p:spPr>
        <p:txBody>
          <a:bodyPr wrap="square">
            <a:spAutoFit/>
          </a:bodyPr>
          <a:lstStyle/>
          <a:p>
            <a:pPr algn="just">
              <a:spcBef>
                <a:spcPts val="600"/>
              </a:spcBef>
              <a:spcAft>
                <a:spcPts val="600"/>
              </a:spcAft>
            </a:pPr>
            <a:r>
              <a:rPr lang="en-GB" sz="800" dirty="0">
                <a:latin typeface="Gotham HTF Book" pitchFamily="2" charset="77"/>
                <a:cs typeface="Arial" pitchFamily="34" charset="0"/>
              </a:rPr>
              <a:t>(as of 03-15-21)</a:t>
            </a:r>
          </a:p>
        </p:txBody>
      </p:sp>
    </p:spTree>
    <p:extLst>
      <p:ext uri="{BB962C8B-B14F-4D97-AF65-F5344CB8AC3E}">
        <p14:creationId xmlns:p14="http://schemas.microsoft.com/office/powerpoint/2010/main" val="11241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B660CEF-FDB7-4107-9D10-142604AF3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37810</TotalTime>
  <Words>328</Words>
  <Application>Microsoft Macintosh PowerPoint</Application>
  <PresentationFormat>Letter Paper (8.5x11 in)</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Gotham HTF</vt:lpstr>
      <vt:lpstr>Gotham HTF Black</vt:lpstr>
      <vt:lpstr>Gotham HTF Book</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552</cp:revision>
  <dcterms:created xsi:type="dcterms:W3CDTF">2018-04-12T15:48:13Z</dcterms:created>
  <dcterms:modified xsi:type="dcterms:W3CDTF">2021-04-16T11:29:16Z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