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322" r:id="rId5"/>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793" userDrawn="1">
          <p15:clr>
            <a:srgbClr val="A4A3A4"/>
          </p15:clr>
        </p15:guide>
        <p15:guide id="4" orient="horz" pos="5193" userDrawn="1">
          <p15:clr>
            <a:srgbClr val="A4A3A4"/>
          </p15:clr>
        </p15:guide>
        <p15:guide id="5" pos="2001" userDrawn="1">
          <p15:clr>
            <a:srgbClr val="A4A3A4"/>
          </p15:clr>
        </p15:guide>
        <p15:guide id="6" pos="2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E4D"/>
    <a:srgbClr val="C7AC65"/>
    <a:srgbClr val="F8931A"/>
    <a:srgbClr val="282827"/>
    <a:srgbClr val="666666"/>
    <a:srgbClr val="D9D9D9"/>
    <a:srgbClr val="0A3C5A"/>
    <a:srgbClr val="00B0E6"/>
    <a:srgbClr val="0084AD"/>
    <a:srgbClr val="367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08" autoAdjust="0"/>
    <p:restoredTop sz="94280" autoAdjust="0"/>
  </p:normalViewPr>
  <p:slideViewPr>
    <p:cSldViewPr snapToGrid="0">
      <p:cViewPr varScale="1">
        <p:scale>
          <a:sx n="127" d="100"/>
          <a:sy n="127" d="100"/>
        </p:scale>
        <p:origin x="3640" y="184"/>
      </p:cViewPr>
      <p:guideLst>
        <p:guide pos="2160"/>
        <p:guide orient="horz" pos="793"/>
        <p:guide orient="horz" pos="5193"/>
        <p:guide pos="2001"/>
        <p:guide pos="2319"/>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120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4/5/21</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dirty="0"/>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0"/>
            <a:ext cx="4563071"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 name="Title 1"/>
          <p:cNvSpPr>
            <a:spLocks noGrp="1"/>
          </p:cNvSpPr>
          <p:nvPr>
            <p:ph type="title" hasCustomPrompt="1"/>
          </p:nvPr>
        </p:nvSpPr>
        <p:spPr bwMode="white">
          <a:xfrm>
            <a:off x="3187603" y="4001500"/>
            <a:ext cx="3582388" cy="683029"/>
          </a:xfrm>
          <a:noFill/>
        </p:spPr>
        <p:txBody>
          <a:bodyPr anchor="t"/>
          <a:lstStyle>
            <a:lvl1pPr>
              <a:lnSpc>
                <a:spcPts val="1913"/>
              </a:lnSpc>
              <a:tabLst>
                <a:tab pos="161628" algn="l"/>
              </a:tabLst>
              <a:defRPr sz="18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3190639" y="4693524"/>
            <a:ext cx="3576314" cy="487680"/>
          </a:xfrm>
        </p:spPr>
        <p:txBody>
          <a:bodyPr>
            <a:noAutofit/>
          </a:bodyPr>
          <a:lstStyle>
            <a:lvl1pPr marL="0" indent="0">
              <a:buNone/>
              <a:defRPr sz="1013" b="0" i="0" cap="all" baseline="0">
                <a:solidFill>
                  <a:schemeClr val="bg1"/>
                </a:solidFill>
                <a:latin typeface="Gotham HTF Book" pitchFamily="2" charset="77"/>
              </a:defRPr>
            </a:lvl1pPr>
            <a:lvl2pPr marL="97334" indent="0">
              <a:buNone/>
              <a:defRPr sz="900" b="0">
                <a:latin typeface="+mn-lt"/>
              </a:defRPr>
            </a:lvl2pPr>
            <a:lvl3pPr marL="223242" indent="0">
              <a:buNone/>
              <a:defRPr sz="900" b="0">
                <a:latin typeface="+mn-lt"/>
              </a:defRPr>
            </a:lvl3pPr>
            <a:lvl4pPr marL="354509" indent="0">
              <a:buNone/>
              <a:defRPr sz="900" b="0">
                <a:latin typeface="+mn-lt"/>
              </a:defRPr>
            </a:lvl4pPr>
            <a:lvl5pPr marL="480417" indent="0">
              <a:buNone/>
              <a:defRPr sz="900" b="0">
                <a:latin typeface="+mn-lt"/>
              </a:defRPr>
            </a:lvl5pPr>
          </a:lstStyle>
          <a:p>
            <a:pPr lvl="0"/>
            <a:r>
              <a:rPr lang="en-US" dirty="0"/>
              <a:t>Subtitle / Date goes here</a:t>
            </a:r>
          </a:p>
        </p:txBody>
      </p:sp>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nchor="b"/>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dirty="0"/>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296863" y="1820864"/>
            <a:ext cx="6264276" cy="6819900"/>
          </a:xfrm>
          <a:prstGeom prst="rect">
            <a:avLst/>
          </a:prstGeom>
        </p:spPr>
        <p:txBody>
          <a:bodyPr vert="horz" lIns="73152" tIns="0" rIns="73152" bIns="73152" rtlCol="0">
            <a:noAutofit/>
          </a:bodyPr>
          <a:lstStyle>
            <a:lvl2pPr marL="97334" indent="-97334">
              <a:spcBef>
                <a:spcPts val="338"/>
              </a:spcBef>
              <a:defRPr/>
            </a:lvl2pPr>
            <a:lvl3pPr marL="227707" indent="-97334">
              <a:defRPr/>
            </a:lvl3pPr>
            <a:lvl4pPr marL="351830" indent="-91976">
              <a:defRPr/>
            </a:lvl4pPr>
            <a:lvl5pPr marL="482203" indent="-9822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296863" y="468314"/>
            <a:ext cx="6264276" cy="480432"/>
          </a:xfrm>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6863" y="468313"/>
            <a:ext cx="6264276" cy="477463"/>
          </a:xfrm>
          <a:noFill/>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862" y="468313"/>
            <a:ext cx="6264277" cy="475615"/>
          </a:xfrm>
          <a:prstGeom prst="rect">
            <a:avLst/>
          </a:prstGeom>
          <a:noFill/>
        </p:spPr>
        <p:txBody>
          <a:bodyPr vert="horz" lIns="72000" tIns="54000" rIns="72000" bIns="36000" rtlCol="0" anchor="b" anchorCtr="0">
            <a:noAutofit/>
          </a:bodyPr>
          <a:lstStyle/>
          <a:p>
            <a:r>
              <a:rPr lang="en-US" dirty="0"/>
              <a:t>CLICK TO ADD TITLE</a:t>
            </a:r>
          </a:p>
        </p:txBody>
      </p:sp>
      <p:sp>
        <p:nvSpPr>
          <p:cNvPr id="3" name="Text Placeholder 2"/>
          <p:cNvSpPr>
            <a:spLocks noGrp="1"/>
          </p:cNvSpPr>
          <p:nvPr>
            <p:ph type="body" idx="1"/>
          </p:nvPr>
        </p:nvSpPr>
        <p:spPr>
          <a:xfrm>
            <a:off x="296863" y="1820863"/>
            <a:ext cx="6264276" cy="6819900"/>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214909" y="877824"/>
            <a:ext cx="6428184" cy="7315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t" anchorCtr="0" forceAA="0" compatLnSpc="1">
            <a:prstTxWarp prst="textNoShape">
              <a:avLst/>
            </a:prstTxWarp>
            <a:noAutofit/>
          </a:bodyPr>
          <a:lstStyle/>
          <a:p>
            <a:pPr algn="ctr"/>
            <a:endParaRPr lang="en-US" sz="1013"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5242659" y="8531566"/>
            <a:ext cx="1543050" cy="486833"/>
          </a:xfrm>
          <a:prstGeom prst="rect">
            <a:avLst/>
          </a:prstGeom>
        </p:spPr>
        <p:txBody>
          <a:bodyPr vert="horz" lIns="91440" tIns="45720" rIns="91440" bIns="45720" rtlCol="0" anchor="ctr"/>
          <a:lstStyle>
            <a:lvl1pPr algn="r">
              <a:defRPr sz="591">
                <a:solidFill>
                  <a:schemeClr val="bg1"/>
                </a:solidFill>
              </a:defRPr>
            </a:lvl1pPr>
          </a:lstStyle>
          <a:p>
            <a:fld id="{01EC1BC0-C4E4-1248-9539-942F5F23DC83}" type="slidenum">
              <a:rPr lang="en-US" smtClean="0"/>
              <a:pPr/>
              <a:t>‹#›</a:t>
            </a:fld>
            <a:endParaRPr lang="en-US" dirty="0"/>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p:titleStyle>
    <p:bodyStyle>
      <a:lvl1pPr marL="0" indent="0" algn="l" defTabSz="514350" rtl="0" eaLnBrk="1" latinLnBrk="0" hangingPunct="1">
        <a:lnSpc>
          <a:spcPct val="100000"/>
        </a:lnSpc>
        <a:spcBef>
          <a:spcPts val="675"/>
        </a:spcBef>
        <a:spcAft>
          <a:spcPts val="169"/>
        </a:spcAft>
        <a:buClr>
          <a:schemeClr val="tx1"/>
        </a:buClr>
        <a:buSzPct val="100000"/>
        <a:buFont typeface="Arial" panose="020B0604020202020204" pitchFamily="34" charset="0"/>
        <a:buNone/>
        <a:defRPr sz="1125" b="0" i="0" kern="1200">
          <a:solidFill>
            <a:schemeClr val="bg1"/>
          </a:solidFill>
          <a:latin typeface="Gotham HTF Book" pitchFamily="2" charset="77"/>
          <a:ea typeface="+mn-ea"/>
          <a:cs typeface="Arial" pitchFamily="34" charset="0"/>
        </a:defRPr>
      </a:lvl1pPr>
      <a:lvl2pPr marL="97334" indent="-97334" algn="l" defTabSz="514350" rtl="0" eaLnBrk="1" latinLnBrk="0" hangingPunct="1">
        <a:lnSpc>
          <a:spcPct val="100000"/>
        </a:lnSpc>
        <a:spcBef>
          <a:spcPts val="0"/>
        </a:spcBef>
        <a:spcAft>
          <a:spcPts val="169"/>
        </a:spcAft>
        <a:buClr>
          <a:schemeClr val="accent2"/>
        </a:buClr>
        <a:buFont typeface="Arial" pitchFamily="34" charset="0"/>
        <a:buChar char="•"/>
        <a:defRPr sz="1013" b="0" i="0" kern="1200">
          <a:solidFill>
            <a:schemeClr val="bg1"/>
          </a:solidFill>
          <a:latin typeface="Gotham HTF Book" pitchFamily="2" charset="77"/>
          <a:ea typeface="+mn-ea"/>
          <a:cs typeface="Arial" pitchFamily="34" charset="0"/>
        </a:defRPr>
      </a:lvl2pPr>
      <a:lvl3pPr marL="227707" indent="-97334" algn="l" defTabSz="514350" rtl="0" eaLnBrk="1" latinLnBrk="0" hangingPunct="1">
        <a:lnSpc>
          <a:spcPct val="100000"/>
        </a:lnSpc>
        <a:spcBef>
          <a:spcPts val="0"/>
        </a:spcBef>
        <a:spcAft>
          <a:spcPts val="169"/>
        </a:spcAft>
        <a:buClr>
          <a:schemeClr val="accent2"/>
        </a:buClr>
        <a:buSzPct val="112000"/>
        <a:buFont typeface="Arial" panose="020B0604020202020204" pitchFamily="34" charset="0"/>
        <a:buChar char="◦"/>
        <a:defRPr sz="900" b="0" i="0" kern="1200">
          <a:solidFill>
            <a:schemeClr val="bg1"/>
          </a:solidFill>
          <a:latin typeface="Gotham HTF Book" pitchFamily="2" charset="77"/>
          <a:ea typeface="+mn-ea"/>
          <a:cs typeface="Arial" pitchFamily="34" charset="0"/>
        </a:defRPr>
      </a:lvl3pPr>
      <a:lvl4pPr marL="351830" indent="-91976" algn="l" defTabSz="514350" rtl="0" eaLnBrk="1" latinLnBrk="0" hangingPunct="1">
        <a:lnSpc>
          <a:spcPct val="100000"/>
        </a:lnSpc>
        <a:spcBef>
          <a:spcPts val="0"/>
        </a:spcBef>
        <a:spcAft>
          <a:spcPts val="169"/>
        </a:spcAft>
        <a:buClr>
          <a:schemeClr val="accent2"/>
        </a:buClr>
        <a:buFont typeface="Arial" pitchFamily="34" charset="0"/>
        <a:buChar char="•"/>
        <a:defRPr sz="788" b="0" i="0" kern="1200">
          <a:solidFill>
            <a:schemeClr val="bg1"/>
          </a:solidFill>
          <a:latin typeface="Gotham HTF Book" pitchFamily="2" charset="77"/>
          <a:ea typeface="+mn-ea"/>
          <a:cs typeface="Arial" pitchFamily="34" charset="0"/>
        </a:defRPr>
      </a:lvl4pPr>
      <a:lvl5pPr marL="482203" indent="-98227" algn="l" defTabSz="514350" rtl="0" eaLnBrk="1" latinLnBrk="0" hangingPunct="1">
        <a:lnSpc>
          <a:spcPct val="100000"/>
        </a:lnSpc>
        <a:spcBef>
          <a:spcPts val="0"/>
        </a:spcBef>
        <a:spcAft>
          <a:spcPts val="169"/>
        </a:spcAft>
        <a:buClr>
          <a:schemeClr val="accent2"/>
        </a:buClr>
        <a:buFont typeface="Arial" pitchFamily="34" charset="0"/>
        <a:buChar char="-"/>
        <a:defRPr sz="675" b="0" i="0" kern="1200">
          <a:solidFill>
            <a:schemeClr val="bg1"/>
          </a:solidFill>
          <a:latin typeface="Gotham HTF Book" pitchFamily="2" charset="77"/>
          <a:ea typeface="+mn-ea"/>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4320" userDrawn="1">
          <p15:clr>
            <a:srgbClr val="F26B43"/>
          </p15:clr>
        </p15:guide>
        <p15:guide id="4" pos="476" userDrawn="1">
          <p15:clr>
            <a:srgbClr val="F26B43"/>
          </p15:clr>
        </p15:guide>
        <p15:guide id="5" pos="961" userDrawn="1">
          <p15:clr>
            <a:srgbClr val="F26B43"/>
          </p15:clr>
        </p15:guide>
        <p15:guide id="6" pos="1446" userDrawn="1">
          <p15:clr>
            <a:srgbClr val="F26B43"/>
          </p15:clr>
        </p15:guide>
        <p15:guide id="7" pos="1918" userDrawn="1">
          <p15:clr>
            <a:srgbClr val="F26B43"/>
          </p15:clr>
        </p15:guide>
        <p15:guide id="8" pos="2415" userDrawn="1">
          <p15:clr>
            <a:srgbClr val="F26B43"/>
          </p15:clr>
        </p15:guide>
        <p15:guide id="9" pos="2874" userDrawn="1">
          <p15:clr>
            <a:srgbClr val="F26B43"/>
          </p15:clr>
        </p15:guide>
        <p15:guide id="10" pos="3359" userDrawn="1">
          <p15:clr>
            <a:srgbClr val="F26B43"/>
          </p15:clr>
        </p15:guide>
        <p15:guide id="11" pos="3844" userDrawn="1">
          <p15:clr>
            <a:srgbClr val="F26B43"/>
          </p15:clr>
        </p15:guide>
        <p15:guide id="12" orient="horz" pos="1147" userDrawn="1">
          <p15:clr>
            <a:srgbClr val="F26B43"/>
          </p15:clr>
        </p15:guide>
        <p15:guide id="13" orient="horz" pos="2305" userDrawn="1">
          <p15:clr>
            <a:srgbClr val="F26B43"/>
          </p15:clr>
        </p15:guide>
        <p15:guide id="14" orient="horz" pos="3455" userDrawn="1">
          <p15:clr>
            <a:srgbClr val="F26B43"/>
          </p15:clr>
        </p15:guide>
        <p15:guide id="15" orient="horz" pos="4604" userDrawn="1">
          <p15:clr>
            <a:srgbClr val="F26B43"/>
          </p15:clr>
        </p15:guide>
        <p15:guide id="16" orient="horz" pos="5760" userDrawn="1">
          <p15:clr>
            <a:srgbClr val="F26B43"/>
          </p15:clr>
        </p15:guide>
        <p15:guide id="17" orient="horz" userDrawn="1">
          <p15:clr>
            <a:srgbClr val="F26B43"/>
          </p15:clr>
        </p15:guide>
        <p15:guide id="18" orient="horz" pos="544" userDrawn="1">
          <p15:clr>
            <a:srgbClr val="F26B43"/>
          </p15:clr>
        </p15:guide>
        <p15:guide id="19" pos="187" userDrawn="1">
          <p15:clr>
            <a:srgbClr val="F26B43"/>
          </p15:clr>
        </p15:guide>
        <p15:guide id="20" pos="4133" userDrawn="1">
          <p15:clr>
            <a:srgbClr val="F26B43"/>
          </p15:clr>
        </p15:guide>
        <p15:guide id="21" orient="horz" pos="5443" userDrawn="1">
          <p15:clr>
            <a:srgbClr val="F26B43"/>
          </p15:clr>
        </p15:guide>
        <p15:guide id="22" orient="horz" pos="2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ounded Rectangle 50">
            <a:extLst>
              <a:ext uri="{FF2B5EF4-FFF2-40B4-BE49-F238E27FC236}">
                <a16:creationId xmlns:a16="http://schemas.microsoft.com/office/drawing/2014/main" id="{3AC01FA4-EB6D-0E4D-833B-2CBAC379F5EF}"/>
              </a:ext>
            </a:extLst>
          </p:cNvPr>
          <p:cNvSpPr/>
          <p:nvPr/>
        </p:nvSpPr>
        <p:spPr>
          <a:xfrm>
            <a:off x="287846" y="6957183"/>
            <a:ext cx="6264275" cy="997961"/>
          </a:xfrm>
          <a:prstGeom prst="roundRect">
            <a:avLst>
              <a:gd name="adj" fmla="val 7789"/>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17" name="Rounded Rectangle 16">
            <a:extLst>
              <a:ext uri="{FF2B5EF4-FFF2-40B4-BE49-F238E27FC236}">
                <a16:creationId xmlns:a16="http://schemas.microsoft.com/office/drawing/2014/main" id="{BC794B1A-FEE8-3246-B8DF-3DDFE7C9007E}"/>
              </a:ext>
            </a:extLst>
          </p:cNvPr>
          <p:cNvSpPr/>
          <p:nvPr/>
        </p:nvSpPr>
        <p:spPr>
          <a:xfrm>
            <a:off x="296863" y="2227821"/>
            <a:ext cx="6264275" cy="2357593"/>
          </a:xfrm>
          <a:prstGeom prst="roundRect">
            <a:avLst>
              <a:gd name="adj" fmla="val 2886"/>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108" name="Rectangle 107">
            <a:extLst>
              <a:ext uri="{FF2B5EF4-FFF2-40B4-BE49-F238E27FC236}">
                <a16:creationId xmlns:a16="http://schemas.microsoft.com/office/drawing/2014/main" id="{93A92744-8138-F047-95AA-1851E59943D9}"/>
              </a:ext>
            </a:extLst>
          </p:cNvPr>
          <p:cNvSpPr/>
          <p:nvPr/>
        </p:nvSpPr>
        <p:spPr>
          <a:xfrm>
            <a:off x="-9640" y="8981995"/>
            <a:ext cx="6867640" cy="172068"/>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11" name="Rectangle 10">
            <a:extLst>
              <a:ext uri="{FF2B5EF4-FFF2-40B4-BE49-F238E27FC236}">
                <a16:creationId xmlns:a16="http://schemas.microsoft.com/office/drawing/2014/main" id="{841F869A-BF6E-B242-9BD9-26F1952DA973}"/>
              </a:ext>
            </a:extLst>
          </p:cNvPr>
          <p:cNvSpPr/>
          <p:nvPr/>
        </p:nvSpPr>
        <p:spPr>
          <a:xfrm>
            <a:off x="0" y="1316"/>
            <a:ext cx="6858000" cy="1236306"/>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62" name="Rectangle 61">
            <a:extLst>
              <a:ext uri="{FF2B5EF4-FFF2-40B4-BE49-F238E27FC236}">
                <a16:creationId xmlns:a16="http://schemas.microsoft.com/office/drawing/2014/main" id="{604810FD-D8CD-6943-9BD9-ED86C1C47EF4}"/>
              </a:ext>
            </a:extLst>
          </p:cNvPr>
          <p:cNvSpPr/>
          <p:nvPr/>
        </p:nvSpPr>
        <p:spPr>
          <a:xfrm>
            <a:off x="0" y="1135483"/>
            <a:ext cx="6858000" cy="528014"/>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12" name="Rectangle 11">
            <a:extLst>
              <a:ext uri="{FF2B5EF4-FFF2-40B4-BE49-F238E27FC236}">
                <a16:creationId xmlns:a16="http://schemas.microsoft.com/office/drawing/2014/main" id="{6BEC1689-D283-8D44-9214-5E8508179BDA}"/>
              </a:ext>
            </a:extLst>
          </p:cNvPr>
          <p:cNvSpPr/>
          <p:nvPr/>
        </p:nvSpPr>
        <p:spPr>
          <a:xfrm>
            <a:off x="398754" y="1746161"/>
            <a:ext cx="6029379" cy="307777"/>
          </a:xfrm>
          <a:prstGeom prst="rect">
            <a:avLst/>
          </a:prstGeom>
        </p:spPr>
        <p:txBody>
          <a:bodyPr wrap="square">
            <a:spAutoFit/>
          </a:bodyPr>
          <a:lstStyle/>
          <a:p>
            <a:pPr algn="r" rtl="1">
              <a:spcBef>
                <a:spcPts val="600"/>
              </a:spcBef>
              <a:spcAft>
                <a:spcPts val="600"/>
              </a:spcAft>
            </a:pPr>
            <a:r>
              <a:rPr lang="ar-SA" sz="1400" dirty="0">
                <a:latin typeface="Gotham HTF Book" pitchFamily="2" charset="77"/>
              </a:rPr>
              <a:t>عندما يمكن إنشاء كمية عشوائية لا يوجد ما يمنع أولئك الذين يتحكمون في </a:t>
            </a:r>
            <a:r>
              <a:rPr lang="ar-SA" sz="1400" dirty="0" err="1">
                <a:latin typeface="Gotham HTF Book" pitchFamily="2" charset="77"/>
              </a:rPr>
              <a:t>الأصدار</a:t>
            </a:r>
            <a:r>
              <a:rPr lang="ar-SA" sz="1400" dirty="0">
                <a:latin typeface="Gotham HTF Book" pitchFamily="2" charset="77"/>
              </a:rPr>
              <a:t> من إصدار المزيد.</a:t>
            </a:r>
            <a:endParaRPr lang="en-GB" sz="1400" dirty="0">
              <a:latin typeface="Gotham HTF Book" pitchFamily="2" charset="77"/>
              <a:cs typeface="Arial" pitchFamily="34" charset="0"/>
            </a:endParaRPr>
          </a:p>
        </p:txBody>
      </p:sp>
      <p:sp>
        <p:nvSpPr>
          <p:cNvPr id="18" name="Rectangle 17">
            <a:extLst>
              <a:ext uri="{FF2B5EF4-FFF2-40B4-BE49-F238E27FC236}">
                <a16:creationId xmlns:a16="http://schemas.microsoft.com/office/drawing/2014/main" id="{CA174055-76E9-8B4A-88A7-30281C635755}"/>
              </a:ext>
            </a:extLst>
          </p:cNvPr>
          <p:cNvSpPr/>
          <p:nvPr/>
        </p:nvSpPr>
        <p:spPr>
          <a:xfrm>
            <a:off x="1132407" y="1226543"/>
            <a:ext cx="5426341" cy="369332"/>
          </a:xfrm>
          <a:prstGeom prst="rect">
            <a:avLst/>
          </a:prstGeom>
        </p:spPr>
        <p:txBody>
          <a:bodyPr wrap="square">
            <a:spAutoFit/>
          </a:bodyPr>
          <a:lstStyle/>
          <a:p>
            <a:pPr algn="r" rtl="1"/>
            <a:r>
              <a:rPr lang="ar-SA" b="1" dirty="0">
                <a:latin typeface="Gotham HTF Black" pitchFamily="2" charset="77"/>
              </a:rPr>
              <a:t>لماذا هي مهمة للعملة؟</a:t>
            </a:r>
            <a:endParaRPr lang="en-US" b="1" dirty="0">
              <a:latin typeface="Gotham HTF Black" pitchFamily="2" charset="77"/>
            </a:endParaRPr>
          </a:p>
        </p:txBody>
      </p:sp>
      <p:sp>
        <p:nvSpPr>
          <p:cNvPr id="107" name="Rectangle 106">
            <a:extLst>
              <a:ext uri="{FF2B5EF4-FFF2-40B4-BE49-F238E27FC236}">
                <a16:creationId xmlns:a16="http://schemas.microsoft.com/office/drawing/2014/main" id="{5B0CB2C6-49FC-DD42-B676-C9C2B9FE1FED}"/>
              </a:ext>
            </a:extLst>
          </p:cNvPr>
          <p:cNvSpPr/>
          <p:nvPr/>
        </p:nvSpPr>
        <p:spPr>
          <a:xfrm>
            <a:off x="398753" y="8958813"/>
            <a:ext cx="6029379" cy="184666"/>
          </a:xfrm>
          <a:prstGeom prst="rect">
            <a:avLst/>
          </a:prstGeom>
        </p:spPr>
        <p:txBody>
          <a:bodyPr wrap="square">
            <a:spAutoFit/>
          </a:bodyPr>
          <a:lstStyle/>
          <a:p>
            <a:pPr algn="just">
              <a:spcBef>
                <a:spcPts val="600"/>
              </a:spcBef>
              <a:spcAft>
                <a:spcPts val="600"/>
              </a:spcAft>
            </a:pPr>
            <a:r>
              <a:rPr lang="en-GB" sz="600" dirty="0">
                <a:solidFill>
                  <a:schemeClr val="bg1"/>
                </a:solidFill>
                <a:latin typeface="Gotham HTF Book" pitchFamily="2" charset="77"/>
                <a:cs typeface="Arial" pitchFamily="34" charset="0"/>
              </a:rPr>
              <a:t>Scarcity One Pager v0.3 24</a:t>
            </a:r>
            <a:r>
              <a:rPr lang="en-GB" sz="600" baseline="30000" dirty="0">
                <a:solidFill>
                  <a:schemeClr val="bg1"/>
                </a:solidFill>
                <a:latin typeface="Gotham HTF Book" pitchFamily="2" charset="77"/>
                <a:cs typeface="Arial" pitchFamily="34" charset="0"/>
              </a:rPr>
              <a:t>th</a:t>
            </a:r>
            <a:r>
              <a:rPr lang="en-GB" sz="600" dirty="0">
                <a:solidFill>
                  <a:schemeClr val="bg1"/>
                </a:solidFill>
                <a:latin typeface="Gotham HTF Book" pitchFamily="2" charset="77"/>
                <a:cs typeface="Arial" pitchFamily="34" charset="0"/>
              </a:rPr>
              <a:t> Feb 2021</a:t>
            </a:r>
          </a:p>
        </p:txBody>
      </p:sp>
      <p:sp>
        <p:nvSpPr>
          <p:cNvPr id="99" name="Rectangle 98">
            <a:extLst>
              <a:ext uri="{FF2B5EF4-FFF2-40B4-BE49-F238E27FC236}">
                <a16:creationId xmlns:a16="http://schemas.microsoft.com/office/drawing/2014/main" id="{B9D2B13D-BDE7-5C42-B051-3D524B4157D1}"/>
              </a:ext>
            </a:extLst>
          </p:cNvPr>
          <p:cNvSpPr/>
          <p:nvPr/>
        </p:nvSpPr>
        <p:spPr>
          <a:xfrm>
            <a:off x="5482764" y="181621"/>
            <a:ext cx="1175322" cy="738664"/>
          </a:xfrm>
          <a:prstGeom prst="rect">
            <a:avLst/>
          </a:prstGeom>
        </p:spPr>
        <p:txBody>
          <a:bodyPr wrap="none">
            <a:spAutoFit/>
          </a:bodyPr>
          <a:lstStyle/>
          <a:p>
            <a:pPr algn="ctr" rtl="1"/>
            <a:r>
              <a:rPr lang="ar-SA" sz="4200" b="1" dirty="0">
                <a:solidFill>
                  <a:schemeClr val="bg1"/>
                </a:solidFill>
                <a:latin typeface="Gotham HTF Black" pitchFamily="2" charset="77"/>
              </a:rPr>
              <a:t>الندرة</a:t>
            </a:r>
            <a:endParaRPr lang="en-US" sz="4200" b="1" dirty="0">
              <a:solidFill>
                <a:schemeClr val="bg1"/>
              </a:solidFill>
              <a:latin typeface="Gotham HTF Black" pitchFamily="2" charset="77"/>
            </a:endParaRPr>
          </a:p>
        </p:txBody>
      </p:sp>
      <p:pic>
        <p:nvPicPr>
          <p:cNvPr id="7" name="Picture 6" descr="A picture containing text, clipart&#10;&#10;Description automatically generated">
            <a:extLst>
              <a:ext uri="{FF2B5EF4-FFF2-40B4-BE49-F238E27FC236}">
                <a16:creationId xmlns:a16="http://schemas.microsoft.com/office/drawing/2014/main" id="{A66BD756-6FEA-B246-9859-0277DD4044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292" y="274885"/>
            <a:ext cx="1530574" cy="611176"/>
          </a:xfrm>
          <a:prstGeom prst="rect">
            <a:avLst/>
          </a:prstGeom>
        </p:spPr>
      </p:pic>
      <p:grpSp>
        <p:nvGrpSpPr>
          <p:cNvPr id="31" name="Group 30">
            <a:extLst>
              <a:ext uri="{FF2B5EF4-FFF2-40B4-BE49-F238E27FC236}">
                <a16:creationId xmlns:a16="http://schemas.microsoft.com/office/drawing/2014/main" id="{829695AA-7765-A44E-9B09-171DD076C7FE}"/>
              </a:ext>
            </a:extLst>
          </p:cNvPr>
          <p:cNvGrpSpPr/>
          <p:nvPr/>
        </p:nvGrpSpPr>
        <p:grpSpPr>
          <a:xfrm>
            <a:off x="571784" y="2313753"/>
            <a:ext cx="5712822" cy="2056482"/>
            <a:chOff x="501449" y="2720913"/>
            <a:chExt cx="6074954" cy="2289786"/>
          </a:xfrm>
        </p:grpSpPr>
        <p:sp>
          <p:nvSpPr>
            <p:cNvPr id="13" name="Freeform 12">
              <a:extLst>
                <a:ext uri="{FF2B5EF4-FFF2-40B4-BE49-F238E27FC236}">
                  <a16:creationId xmlns:a16="http://schemas.microsoft.com/office/drawing/2014/main" id="{A394EB4A-70F4-7042-80CA-70FDF2B3EE15}"/>
                </a:ext>
              </a:extLst>
            </p:cNvPr>
            <p:cNvSpPr/>
            <p:nvPr/>
          </p:nvSpPr>
          <p:spPr>
            <a:xfrm>
              <a:off x="709284" y="3927972"/>
              <a:ext cx="4934607" cy="811934"/>
            </a:xfrm>
            <a:custGeom>
              <a:avLst/>
              <a:gdLst>
                <a:gd name="connsiteX0" fmla="*/ 0 w 4934607"/>
                <a:gd name="connsiteY0" fmla="*/ 664147 h 811934"/>
                <a:gd name="connsiteX1" fmla="*/ 136635 w 4934607"/>
                <a:gd name="connsiteY1" fmla="*/ 769251 h 811934"/>
                <a:gd name="connsiteX2" fmla="*/ 430924 w 4934607"/>
                <a:gd name="connsiteY2" fmla="*/ 658892 h 811934"/>
                <a:gd name="connsiteX3" fmla="*/ 651642 w 4934607"/>
                <a:gd name="connsiteY3" fmla="*/ 721954 h 811934"/>
                <a:gd name="connsiteX4" fmla="*/ 840828 w 4934607"/>
                <a:gd name="connsiteY4" fmla="*/ 601085 h 811934"/>
                <a:gd name="connsiteX5" fmla="*/ 1077311 w 4934607"/>
                <a:gd name="connsiteY5" fmla="*/ 706189 h 811934"/>
                <a:gd name="connsiteX6" fmla="*/ 1319049 w 4934607"/>
                <a:gd name="connsiteY6" fmla="*/ 611595 h 811934"/>
                <a:gd name="connsiteX7" fmla="*/ 1492469 w 4934607"/>
                <a:gd name="connsiteY7" fmla="*/ 685168 h 811934"/>
                <a:gd name="connsiteX8" fmla="*/ 1718442 w 4934607"/>
                <a:gd name="connsiteY8" fmla="*/ 643126 h 811934"/>
                <a:gd name="connsiteX9" fmla="*/ 1912883 w 4934607"/>
                <a:gd name="connsiteY9" fmla="*/ 711444 h 811934"/>
                <a:gd name="connsiteX10" fmla="*/ 2128345 w 4934607"/>
                <a:gd name="connsiteY10" fmla="*/ 664147 h 811934"/>
                <a:gd name="connsiteX11" fmla="*/ 2380593 w 4934607"/>
                <a:gd name="connsiteY11" fmla="*/ 695678 h 811934"/>
                <a:gd name="connsiteX12" fmla="*/ 2522483 w 4934607"/>
                <a:gd name="connsiteY12" fmla="*/ 727209 h 811934"/>
                <a:gd name="connsiteX13" fmla="*/ 2701159 w 4934607"/>
                <a:gd name="connsiteY13" fmla="*/ 763995 h 811934"/>
                <a:gd name="connsiteX14" fmla="*/ 2885090 w 4934607"/>
                <a:gd name="connsiteY14" fmla="*/ 811292 h 811934"/>
                <a:gd name="connsiteX15" fmla="*/ 2921876 w 4934607"/>
                <a:gd name="connsiteY15" fmla="*/ 727209 h 811934"/>
                <a:gd name="connsiteX16" fmla="*/ 3200400 w 4934607"/>
                <a:gd name="connsiteY16" fmla="*/ 795526 h 811934"/>
                <a:gd name="connsiteX17" fmla="*/ 3463159 w 4934607"/>
                <a:gd name="connsiteY17" fmla="*/ 800782 h 811934"/>
                <a:gd name="connsiteX18" fmla="*/ 3694387 w 4934607"/>
                <a:gd name="connsiteY18" fmla="*/ 748230 h 811934"/>
                <a:gd name="connsiteX19" fmla="*/ 3899338 w 4934607"/>
                <a:gd name="connsiteY19" fmla="*/ 732464 h 811934"/>
                <a:gd name="connsiteX20" fmla="*/ 3978166 w 4934607"/>
                <a:gd name="connsiteY20" fmla="*/ 790271 h 811934"/>
                <a:gd name="connsiteX21" fmla="*/ 4162097 w 4934607"/>
                <a:gd name="connsiteY21" fmla="*/ 700933 h 811934"/>
                <a:gd name="connsiteX22" fmla="*/ 4403835 w 4934607"/>
                <a:gd name="connsiteY22" fmla="*/ 700933 h 811934"/>
                <a:gd name="connsiteX23" fmla="*/ 4524704 w 4934607"/>
                <a:gd name="connsiteY23" fmla="*/ 690423 h 811934"/>
                <a:gd name="connsiteX24" fmla="*/ 4608787 w 4934607"/>
                <a:gd name="connsiteY24" fmla="*/ 417154 h 811934"/>
                <a:gd name="connsiteX25" fmla="*/ 4729656 w 4934607"/>
                <a:gd name="connsiteY25" fmla="*/ 96589 h 811934"/>
                <a:gd name="connsiteX26" fmla="*/ 4813738 w 4934607"/>
                <a:gd name="connsiteY26" fmla="*/ 206947 h 811934"/>
                <a:gd name="connsiteX27" fmla="*/ 4871545 w 4934607"/>
                <a:gd name="connsiteY27" fmla="*/ 7251 h 811934"/>
                <a:gd name="connsiteX28" fmla="*/ 4934607 w 4934607"/>
                <a:gd name="connsiteY28" fmla="*/ 17761 h 811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934607" h="811934">
                  <a:moveTo>
                    <a:pt x="0" y="664147"/>
                  </a:moveTo>
                  <a:cubicBezTo>
                    <a:pt x="32407" y="717137"/>
                    <a:pt x="64814" y="770127"/>
                    <a:pt x="136635" y="769251"/>
                  </a:cubicBezTo>
                  <a:cubicBezTo>
                    <a:pt x="208456" y="768375"/>
                    <a:pt x="345090" y="666775"/>
                    <a:pt x="430924" y="658892"/>
                  </a:cubicBezTo>
                  <a:cubicBezTo>
                    <a:pt x="516758" y="651009"/>
                    <a:pt x="583325" y="731589"/>
                    <a:pt x="651642" y="721954"/>
                  </a:cubicBezTo>
                  <a:cubicBezTo>
                    <a:pt x="719959" y="712320"/>
                    <a:pt x="769883" y="603712"/>
                    <a:pt x="840828" y="601085"/>
                  </a:cubicBezTo>
                  <a:cubicBezTo>
                    <a:pt x="911773" y="598458"/>
                    <a:pt x="997608" y="704437"/>
                    <a:pt x="1077311" y="706189"/>
                  </a:cubicBezTo>
                  <a:cubicBezTo>
                    <a:pt x="1157014" y="707941"/>
                    <a:pt x="1249856" y="615098"/>
                    <a:pt x="1319049" y="611595"/>
                  </a:cubicBezTo>
                  <a:cubicBezTo>
                    <a:pt x="1388242" y="608092"/>
                    <a:pt x="1425903" y="679913"/>
                    <a:pt x="1492469" y="685168"/>
                  </a:cubicBezTo>
                  <a:cubicBezTo>
                    <a:pt x="1559035" y="690423"/>
                    <a:pt x="1648373" y="638747"/>
                    <a:pt x="1718442" y="643126"/>
                  </a:cubicBezTo>
                  <a:cubicBezTo>
                    <a:pt x="1788511" y="647505"/>
                    <a:pt x="1844566" y="707941"/>
                    <a:pt x="1912883" y="711444"/>
                  </a:cubicBezTo>
                  <a:cubicBezTo>
                    <a:pt x="1981200" y="714948"/>
                    <a:pt x="2050393" y="666775"/>
                    <a:pt x="2128345" y="664147"/>
                  </a:cubicBezTo>
                  <a:cubicBezTo>
                    <a:pt x="2206297" y="661519"/>
                    <a:pt x="2314903" y="685168"/>
                    <a:pt x="2380593" y="695678"/>
                  </a:cubicBezTo>
                  <a:cubicBezTo>
                    <a:pt x="2446283" y="706188"/>
                    <a:pt x="2522483" y="727209"/>
                    <a:pt x="2522483" y="727209"/>
                  </a:cubicBezTo>
                  <a:cubicBezTo>
                    <a:pt x="2575911" y="738595"/>
                    <a:pt x="2640725" y="749981"/>
                    <a:pt x="2701159" y="763995"/>
                  </a:cubicBezTo>
                  <a:cubicBezTo>
                    <a:pt x="2761593" y="778009"/>
                    <a:pt x="2848304" y="817423"/>
                    <a:pt x="2885090" y="811292"/>
                  </a:cubicBezTo>
                  <a:cubicBezTo>
                    <a:pt x="2921876" y="805161"/>
                    <a:pt x="2869324" y="729837"/>
                    <a:pt x="2921876" y="727209"/>
                  </a:cubicBezTo>
                  <a:cubicBezTo>
                    <a:pt x="2974428" y="724581"/>
                    <a:pt x="3110186" y="783264"/>
                    <a:pt x="3200400" y="795526"/>
                  </a:cubicBezTo>
                  <a:cubicBezTo>
                    <a:pt x="3290614" y="807788"/>
                    <a:pt x="3380828" y="808665"/>
                    <a:pt x="3463159" y="800782"/>
                  </a:cubicBezTo>
                  <a:cubicBezTo>
                    <a:pt x="3545490" y="792899"/>
                    <a:pt x="3621691" y="759616"/>
                    <a:pt x="3694387" y="748230"/>
                  </a:cubicBezTo>
                  <a:cubicBezTo>
                    <a:pt x="3767083" y="736844"/>
                    <a:pt x="3852042" y="725457"/>
                    <a:pt x="3899338" y="732464"/>
                  </a:cubicBezTo>
                  <a:cubicBezTo>
                    <a:pt x="3946635" y="739471"/>
                    <a:pt x="3934373" y="795526"/>
                    <a:pt x="3978166" y="790271"/>
                  </a:cubicBezTo>
                  <a:cubicBezTo>
                    <a:pt x="4021959" y="785016"/>
                    <a:pt x="4091152" y="715823"/>
                    <a:pt x="4162097" y="700933"/>
                  </a:cubicBezTo>
                  <a:cubicBezTo>
                    <a:pt x="4233042" y="686043"/>
                    <a:pt x="4343401" y="702685"/>
                    <a:pt x="4403835" y="700933"/>
                  </a:cubicBezTo>
                  <a:cubicBezTo>
                    <a:pt x="4464269" y="699181"/>
                    <a:pt x="4490545" y="737719"/>
                    <a:pt x="4524704" y="690423"/>
                  </a:cubicBezTo>
                  <a:cubicBezTo>
                    <a:pt x="4558863" y="643127"/>
                    <a:pt x="4574628" y="516126"/>
                    <a:pt x="4608787" y="417154"/>
                  </a:cubicBezTo>
                  <a:cubicBezTo>
                    <a:pt x="4642946" y="318182"/>
                    <a:pt x="4695498" y="131623"/>
                    <a:pt x="4729656" y="96589"/>
                  </a:cubicBezTo>
                  <a:cubicBezTo>
                    <a:pt x="4763815" y="61554"/>
                    <a:pt x="4790090" y="221837"/>
                    <a:pt x="4813738" y="206947"/>
                  </a:cubicBezTo>
                  <a:cubicBezTo>
                    <a:pt x="4837386" y="192057"/>
                    <a:pt x="4851400" y="38782"/>
                    <a:pt x="4871545" y="7251"/>
                  </a:cubicBezTo>
                  <a:cubicBezTo>
                    <a:pt x="4891690" y="-24280"/>
                    <a:pt x="4921469" y="59802"/>
                    <a:pt x="4934607" y="17761"/>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FB591153-E6EA-8848-8BAF-EBB056432281}"/>
                </a:ext>
              </a:extLst>
            </p:cNvPr>
            <p:cNvSpPr/>
            <p:nvPr/>
          </p:nvSpPr>
          <p:spPr>
            <a:xfrm>
              <a:off x="5523022" y="3220372"/>
              <a:ext cx="719959" cy="914547"/>
            </a:xfrm>
            <a:custGeom>
              <a:avLst/>
              <a:gdLst>
                <a:gd name="connsiteX0" fmla="*/ 0 w 719959"/>
                <a:gd name="connsiteY0" fmla="*/ 914547 h 914547"/>
                <a:gd name="connsiteX1" fmla="*/ 57807 w 719959"/>
                <a:gd name="connsiteY1" fmla="*/ 709595 h 914547"/>
                <a:gd name="connsiteX2" fmla="*/ 105104 w 719959"/>
                <a:gd name="connsiteY2" fmla="*/ 756892 h 914547"/>
                <a:gd name="connsiteX3" fmla="*/ 178676 w 719959"/>
                <a:gd name="connsiteY3" fmla="*/ 646533 h 914547"/>
                <a:gd name="connsiteX4" fmla="*/ 273269 w 719959"/>
                <a:gd name="connsiteY4" fmla="*/ 709595 h 914547"/>
                <a:gd name="connsiteX5" fmla="*/ 310055 w 719959"/>
                <a:gd name="connsiteY5" fmla="*/ 599237 h 914547"/>
                <a:gd name="connsiteX6" fmla="*/ 425669 w 719959"/>
                <a:gd name="connsiteY6" fmla="*/ 683320 h 914547"/>
                <a:gd name="connsiteX7" fmla="*/ 493986 w 719959"/>
                <a:gd name="connsiteY7" fmla="*/ 578216 h 914547"/>
                <a:gd name="connsiteX8" fmla="*/ 541283 w 719959"/>
                <a:gd name="connsiteY8" fmla="*/ 147292 h 914547"/>
                <a:gd name="connsiteX9" fmla="*/ 562304 w 719959"/>
                <a:gd name="connsiteY9" fmla="*/ 121016 h 914547"/>
                <a:gd name="connsiteX10" fmla="*/ 630621 w 719959"/>
                <a:gd name="connsiteY10" fmla="*/ 199844 h 914547"/>
                <a:gd name="connsiteX11" fmla="*/ 656897 w 719959"/>
                <a:gd name="connsiteY11" fmla="*/ 26423 h 914547"/>
                <a:gd name="connsiteX12" fmla="*/ 677918 w 719959"/>
                <a:gd name="connsiteY12" fmla="*/ 78975 h 914547"/>
                <a:gd name="connsiteX13" fmla="*/ 693683 w 719959"/>
                <a:gd name="connsiteY13" fmla="*/ 147 h 914547"/>
                <a:gd name="connsiteX14" fmla="*/ 719959 w 719959"/>
                <a:gd name="connsiteY14" fmla="*/ 63209 h 91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9959" h="914547">
                  <a:moveTo>
                    <a:pt x="0" y="914547"/>
                  </a:moveTo>
                  <a:cubicBezTo>
                    <a:pt x="20145" y="825209"/>
                    <a:pt x="40290" y="735871"/>
                    <a:pt x="57807" y="709595"/>
                  </a:cubicBezTo>
                  <a:cubicBezTo>
                    <a:pt x="75324" y="683319"/>
                    <a:pt x="84959" y="767402"/>
                    <a:pt x="105104" y="756892"/>
                  </a:cubicBezTo>
                  <a:cubicBezTo>
                    <a:pt x="125249" y="746382"/>
                    <a:pt x="150649" y="654416"/>
                    <a:pt x="178676" y="646533"/>
                  </a:cubicBezTo>
                  <a:cubicBezTo>
                    <a:pt x="206703" y="638650"/>
                    <a:pt x="251373" y="717478"/>
                    <a:pt x="273269" y="709595"/>
                  </a:cubicBezTo>
                  <a:cubicBezTo>
                    <a:pt x="295165" y="701712"/>
                    <a:pt x="284655" y="603616"/>
                    <a:pt x="310055" y="599237"/>
                  </a:cubicBezTo>
                  <a:cubicBezTo>
                    <a:pt x="335455" y="594858"/>
                    <a:pt x="395014" y="686823"/>
                    <a:pt x="425669" y="683320"/>
                  </a:cubicBezTo>
                  <a:cubicBezTo>
                    <a:pt x="456324" y="679817"/>
                    <a:pt x="474717" y="667554"/>
                    <a:pt x="493986" y="578216"/>
                  </a:cubicBezTo>
                  <a:cubicBezTo>
                    <a:pt x="513255" y="488878"/>
                    <a:pt x="541283" y="147292"/>
                    <a:pt x="541283" y="147292"/>
                  </a:cubicBezTo>
                  <a:cubicBezTo>
                    <a:pt x="552669" y="71092"/>
                    <a:pt x="547414" y="112257"/>
                    <a:pt x="562304" y="121016"/>
                  </a:cubicBezTo>
                  <a:cubicBezTo>
                    <a:pt x="577194" y="129775"/>
                    <a:pt x="614856" y="215609"/>
                    <a:pt x="630621" y="199844"/>
                  </a:cubicBezTo>
                  <a:cubicBezTo>
                    <a:pt x="646386" y="184079"/>
                    <a:pt x="649014" y="46568"/>
                    <a:pt x="656897" y="26423"/>
                  </a:cubicBezTo>
                  <a:cubicBezTo>
                    <a:pt x="664780" y="6278"/>
                    <a:pt x="671787" y="83354"/>
                    <a:pt x="677918" y="78975"/>
                  </a:cubicBezTo>
                  <a:cubicBezTo>
                    <a:pt x="684049" y="74596"/>
                    <a:pt x="686676" y="2775"/>
                    <a:pt x="693683" y="147"/>
                  </a:cubicBezTo>
                  <a:cubicBezTo>
                    <a:pt x="700690" y="-2481"/>
                    <a:pt x="710324" y="30364"/>
                    <a:pt x="719959" y="63209"/>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CB6D260-9A16-5F4E-AA20-F7214697B7BC}"/>
                </a:ext>
              </a:extLst>
            </p:cNvPr>
            <p:cNvGrpSpPr/>
            <p:nvPr/>
          </p:nvGrpSpPr>
          <p:grpSpPr>
            <a:xfrm>
              <a:off x="6223421" y="2720913"/>
              <a:ext cx="352982" cy="2120316"/>
              <a:chOff x="6231236" y="2401249"/>
              <a:chExt cx="352982" cy="2120316"/>
            </a:xfrm>
          </p:grpSpPr>
          <p:sp>
            <p:nvSpPr>
              <p:cNvPr id="82" name="TextBox 81">
                <a:extLst>
                  <a:ext uri="{FF2B5EF4-FFF2-40B4-BE49-F238E27FC236}">
                    <a16:creationId xmlns:a16="http://schemas.microsoft.com/office/drawing/2014/main" id="{D70C3CDF-EA59-D045-8DC6-CFA3A22ACF21}"/>
                  </a:ext>
                </a:extLst>
              </p:cNvPr>
              <p:cNvSpPr txBox="1"/>
              <p:nvPr/>
            </p:nvSpPr>
            <p:spPr bwMode="auto">
              <a:xfrm>
                <a:off x="6231236" y="4336899"/>
                <a:ext cx="239168"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0</a:t>
                </a:r>
              </a:p>
            </p:txBody>
          </p:sp>
          <p:sp>
            <p:nvSpPr>
              <p:cNvPr id="84" name="TextBox 83">
                <a:extLst>
                  <a:ext uri="{FF2B5EF4-FFF2-40B4-BE49-F238E27FC236}">
                    <a16:creationId xmlns:a16="http://schemas.microsoft.com/office/drawing/2014/main" id="{3D4C8CBB-477B-B540-BE43-3DB1CCF06B5B}"/>
                  </a:ext>
                </a:extLst>
              </p:cNvPr>
              <p:cNvSpPr txBox="1"/>
              <p:nvPr/>
            </p:nvSpPr>
            <p:spPr bwMode="auto">
              <a:xfrm>
                <a:off x="6231236" y="3691683"/>
                <a:ext cx="349776"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30%</a:t>
                </a:r>
              </a:p>
            </p:txBody>
          </p:sp>
          <p:sp>
            <p:nvSpPr>
              <p:cNvPr id="85" name="TextBox 84">
                <a:extLst>
                  <a:ext uri="{FF2B5EF4-FFF2-40B4-BE49-F238E27FC236}">
                    <a16:creationId xmlns:a16="http://schemas.microsoft.com/office/drawing/2014/main" id="{E172C548-CB1A-7044-A671-FAD08C330A02}"/>
                  </a:ext>
                </a:extLst>
              </p:cNvPr>
              <p:cNvSpPr txBox="1"/>
              <p:nvPr/>
            </p:nvSpPr>
            <p:spPr bwMode="auto">
              <a:xfrm>
                <a:off x="6231236" y="3046466"/>
                <a:ext cx="352982"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60%</a:t>
                </a:r>
              </a:p>
            </p:txBody>
          </p:sp>
          <p:sp>
            <p:nvSpPr>
              <p:cNvPr id="86" name="TextBox 85">
                <a:extLst>
                  <a:ext uri="{FF2B5EF4-FFF2-40B4-BE49-F238E27FC236}">
                    <a16:creationId xmlns:a16="http://schemas.microsoft.com/office/drawing/2014/main" id="{58531CCD-25B1-3947-8130-2DFA0A3BEEA4}"/>
                  </a:ext>
                </a:extLst>
              </p:cNvPr>
              <p:cNvSpPr txBox="1"/>
              <p:nvPr/>
            </p:nvSpPr>
            <p:spPr bwMode="auto">
              <a:xfrm>
                <a:off x="6231236" y="2401249"/>
                <a:ext cx="352982" cy="184666"/>
              </a:xfrm>
              <a:prstGeom prst="rect">
                <a:avLst/>
              </a:prstGeom>
              <a:noFill/>
              <a:ln w="9525">
                <a:noFill/>
                <a:miter lim="800000"/>
                <a:headEnd/>
                <a:tailEnd/>
              </a:ln>
            </p:spPr>
            <p:txBody>
              <a:bodyPr wrap="none" rtlCol="0" anchor="t" anchorCtr="0">
                <a:spAutoFit/>
              </a:bodyPr>
              <a:lstStyle/>
              <a:p>
                <a:pPr fontAlgn="b">
                  <a:spcAft>
                    <a:spcPts val="300"/>
                  </a:spcAft>
                </a:pPr>
                <a:r>
                  <a:rPr lang="en-US" sz="600" dirty="0">
                    <a:latin typeface="Gotham HTF Book" pitchFamily="2" charset="77"/>
                    <a:cs typeface="Arial" pitchFamily="34" charset="0"/>
                  </a:rPr>
                  <a:t>90%</a:t>
                </a:r>
              </a:p>
            </p:txBody>
          </p:sp>
        </p:grpSp>
        <p:grpSp>
          <p:nvGrpSpPr>
            <p:cNvPr id="29" name="Group 28">
              <a:extLst>
                <a:ext uri="{FF2B5EF4-FFF2-40B4-BE49-F238E27FC236}">
                  <a16:creationId xmlns:a16="http://schemas.microsoft.com/office/drawing/2014/main" id="{DF43CE0C-AEE5-F945-8ACB-320257BD8C76}"/>
                </a:ext>
              </a:extLst>
            </p:cNvPr>
            <p:cNvGrpSpPr/>
            <p:nvPr/>
          </p:nvGrpSpPr>
          <p:grpSpPr>
            <a:xfrm>
              <a:off x="501449" y="4779867"/>
              <a:ext cx="5825473" cy="230832"/>
              <a:chOff x="501449" y="4460203"/>
              <a:chExt cx="5825473" cy="230832"/>
            </a:xfrm>
          </p:grpSpPr>
          <p:grpSp>
            <p:nvGrpSpPr>
              <p:cNvPr id="19" name="Group 18">
                <a:extLst>
                  <a:ext uri="{FF2B5EF4-FFF2-40B4-BE49-F238E27FC236}">
                    <a16:creationId xmlns:a16="http://schemas.microsoft.com/office/drawing/2014/main" id="{269FA5F1-F372-004F-BDC2-1EC851998901}"/>
                  </a:ext>
                </a:extLst>
              </p:cNvPr>
              <p:cNvGrpSpPr/>
              <p:nvPr/>
            </p:nvGrpSpPr>
            <p:grpSpPr>
              <a:xfrm>
                <a:off x="501449" y="4460203"/>
                <a:ext cx="5825473" cy="230832"/>
                <a:chOff x="259875" y="4460203"/>
                <a:chExt cx="5825473" cy="230832"/>
              </a:xfrm>
            </p:grpSpPr>
            <p:sp>
              <p:nvSpPr>
                <p:cNvPr id="16" name="TextBox 15">
                  <a:extLst>
                    <a:ext uri="{FF2B5EF4-FFF2-40B4-BE49-F238E27FC236}">
                      <a16:creationId xmlns:a16="http://schemas.microsoft.com/office/drawing/2014/main" id="{7A861BF5-34D8-CB46-AF25-85AFF11BCC50}"/>
                    </a:ext>
                  </a:extLst>
                </p:cNvPr>
                <p:cNvSpPr txBox="1"/>
                <p:nvPr/>
              </p:nvSpPr>
              <p:spPr bwMode="auto">
                <a:xfrm>
                  <a:off x="259875" y="4460203"/>
                  <a:ext cx="452368" cy="230832"/>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2016</a:t>
                  </a:r>
                </a:p>
              </p:txBody>
            </p:sp>
            <p:sp>
              <p:nvSpPr>
                <p:cNvPr id="72" name="TextBox 71">
                  <a:extLst>
                    <a:ext uri="{FF2B5EF4-FFF2-40B4-BE49-F238E27FC236}">
                      <a16:creationId xmlns:a16="http://schemas.microsoft.com/office/drawing/2014/main" id="{5B1BDBF8-0FEB-6549-8768-E3211B9F6B67}"/>
                    </a:ext>
                  </a:extLst>
                </p:cNvPr>
                <p:cNvSpPr txBox="1"/>
                <p:nvPr/>
              </p:nvSpPr>
              <p:spPr bwMode="auto">
                <a:xfrm>
                  <a:off x="1421058"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2017</a:t>
                  </a:r>
                </a:p>
              </p:txBody>
            </p:sp>
            <p:sp>
              <p:nvSpPr>
                <p:cNvPr id="73" name="TextBox 72">
                  <a:extLst>
                    <a:ext uri="{FF2B5EF4-FFF2-40B4-BE49-F238E27FC236}">
                      <a16:creationId xmlns:a16="http://schemas.microsoft.com/office/drawing/2014/main" id="{777C2712-A101-294A-8F44-CBB3EFF00215}"/>
                    </a:ext>
                  </a:extLst>
                </p:cNvPr>
                <p:cNvSpPr txBox="1"/>
                <p:nvPr/>
              </p:nvSpPr>
              <p:spPr bwMode="auto">
                <a:xfrm>
                  <a:off x="2486061"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2018</a:t>
                  </a:r>
                </a:p>
              </p:txBody>
            </p:sp>
            <p:sp>
              <p:nvSpPr>
                <p:cNvPr id="74" name="TextBox 73">
                  <a:extLst>
                    <a:ext uri="{FF2B5EF4-FFF2-40B4-BE49-F238E27FC236}">
                      <a16:creationId xmlns:a16="http://schemas.microsoft.com/office/drawing/2014/main" id="{27D4BA82-FF6D-424B-A310-CDB0183A3452}"/>
                    </a:ext>
                  </a:extLst>
                </p:cNvPr>
                <p:cNvSpPr txBox="1"/>
                <p:nvPr/>
              </p:nvSpPr>
              <p:spPr bwMode="auto">
                <a:xfrm>
                  <a:off x="3551064" y="4460203"/>
                  <a:ext cx="356188"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2019</a:t>
                  </a:r>
                </a:p>
              </p:txBody>
            </p:sp>
            <p:sp>
              <p:nvSpPr>
                <p:cNvPr id="75" name="TextBox 74">
                  <a:extLst>
                    <a:ext uri="{FF2B5EF4-FFF2-40B4-BE49-F238E27FC236}">
                      <a16:creationId xmlns:a16="http://schemas.microsoft.com/office/drawing/2014/main" id="{A5B0F1FA-0C23-C24A-9AF6-EDD7A7C64671}"/>
                    </a:ext>
                  </a:extLst>
                </p:cNvPr>
                <p:cNvSpPr txBox="1"/>
                <p:nvPr/>
              </p:nvSpPr>
              <p:spPr bwMode="auto">
                <a:xfrm>
                  <a:off x="4616067" y="4460203"/>
                  <a:ext cx="380233"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2020</a:t>
                  </a:r>
                </a:p>
              </p:txBody>
            </p:sp>
            <p:sp>
              <p:nvSpPr>
                <p:cNvPr id="76" name="TextBox 75">
                  <a:extLst>
                    <a:ext uri="{FF2B5EF4-FFF2-40B4-BE49-F238E27FC236}">
                      <a16:creationId xmlns:a16="http://schemas.microsoft.com/office/drawing/2014/main" id="{80FE84DE-47A8-6840-B5EC-4E06B14AA1C6}"/>
                    </a:ext>
                  </a:extLst>
                </p:cNvPr>
                <p:cNvSpPr txBox="1"/>
                <p:nvPr/>
              </p:nvSpPr>
              <p:spPr bwMode="auto">
                <a:xfrm>
                  <a:off x="5705115" y="4460203"/>
                  <a:ext cx="380233" cy="215444"/>
                </a:xfrm>
                <a:prstGeom prst="rect">
                  <a:avLst/>
                </a:prstGeom>
                <a:noFill/>
                <a:ln w="9525">
                  <a:noFill/>
                  <a:miter lim="800000"/>
                  <a:headEnd/>
                  <a:tailEnd/>
                </a:ln>
              </p:spPr>
              <p:txBody>
                <a:bodyPr wrap="none" rtlCol="0" anchor="t" anchorCtr="0">
                  <a:spAutoFit/>
                </a:bodyPr>
                <a:lstStyle/>
                <a:p>
                  <a:pPr algn="ctr" fontAlgn="b">
                    <a:spcAft>
                      <a:spcPts val="300"/>
                    </a:spcAft>
                  </a:pPr>
                  <a:r>
                    <a:rPr lang="en-US" sz="800" dirty="0">
                      <a:latin typeface="Gotham HTF Book" pitchFamily="2" charset="77"/>
                      <a:cs typeface="Arial" pitchFamily="34" charset="0"/>
                    </a:rPr>
                    <a:t>2021</a:t>
                  </a:r>
                </a:p>
              </p:txBody>
            </p:sp>
          </p:grpSp>
          <p:cxnSp>
            <p:nvCxnSpPr>
              <p:cNvPr id="21" name="Straight Connector 20">
                <a:extLst>
                  <a:ext uri="{FF2B5EF4-FFF2-40B4-BE49-F238E27FC236}">
                    <a16:creationId xmlns:a16="http://schemas.microsoft.com/office/drawing/2014/main" id="{A21DDF30-B342-584A-A4DF-D537CC812B4E}"/>
                  </a:ext>
                </a:extLst>
              </p:cNvPr>
              <p:cNvCxnSpPr/>
              <p:nvPr/>
            </p:nvCxnSpPr>
            <p:spPr>
              <a:xfrm flipH="1">
                <a:off x="575040" y="4460203"/>
                <a:ext cx="553911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91" name="Rectangle 90">
            <a:extLst>
              <a:ext uri="{FF2B5EF4-FFF2-40B4-BE49-F238E27FC236}">
                <a16:creationId xmlns:a16="http://schemas.microsoft.com/office/drawing/2014/main" id="{B6470439-1A87-6C42-966D-1C59F966FD1C}"/>
              </a:ext>
            </a:extLst>
          </p:cNvPr>
          <p:cNvSpPr/>
          <p:nvPr/>
        </p:nvSpPr>
        <p:spPr>
          <a:xfrm>
            <a:off x="841104" y="2659622"/>
            <a:ext cx="4165963" cy="461665"/>
          </a:xfrm>
          <a:prstGeom prst="rect">
            <a:avLst/>
          </a:prstGeom>
        </p:spPr>
        <p:txBody>
          <a:bodyPr wrap="square">
            <a:spAutoFit/>
          </a:bodyPr>
          <a:lstStyle/>
          <a:p>
            <a:pPr algn="r" rtl="1">
              <a:spcBef>
                <a:spcPts val="600"/>
              </a:spcBef>
              <a:spcAft>
                <a:spcPts val="600"/>
              </a:spcAft>
            </a:pPr>
            <a:r>
              <a:rPr lang="ar-SA" sz="1200" dirty="0">
                <a:latin typeface="Gotham HTF Book" pitchFamily="2" charset="77"/>
              </a:rPr>
              <a:t>لاحظ عرض الاحتياطي الفيدرالي</a:t>
            </a:r>
            <a:br>
              <a:rPr lang="en-GB" sz="1200" dirty="0">
                <a:latin typeface="Gotham HTF Book" pitchFamily="2" charset="77"/>
                <a:cs typeface="Arial" pitchFamily="34" charset="0"/>
              </a:rPr>
            </a:br>
            <a:r>
              <a:rPr lang="ar-SA" sz="1200" b="1" dirty="0">
                <a:solidFill>
                  <a:schemeClr val="accent2"/>
                </a:solidFill>
                <a:latin typeface="Gotham HTF Black" pitchFamily="2" charset="77"/>
              </a:rPr>
              <a:t>زاد بنسبة &gt; 70٪ عن العام الماضي</a:t>
            </a:r>
            <a:endParaRPr lang="en-GB" sz="1200" b="1" dirty="0">
              <a:solidFill>
                <a:schemeClr val="accent2"/>
              </a:solidFill>
              <a:latin typeface="Gotham HTF Black" pitchFamily="2" charset="77"/>
              <a:cs typeface="Arial" pitchFamily="34" charset="0"/>
            </a:endParaRPr>
          </a:p>
        </p:txBody>
      </p:sp>
      <p:pic>
        <p:nvPicPr>
          <p:cNvPr id="37" name="Picture 36" descr="A person smiling for the camera&#10;&#10;Description automatically generated with medium confidence">
            <a:extLst>
              <a:ext uri="{FF2B5EF4-FFF2-40B4-BE49-F238E27FC236}">
                <a16:creationId xmlns:a16="http://schemas.microsoft.com/office/drawing/2014/main" id="{FE2C174A-3F98-9946-A33D-1077EB212A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2628" y="4750534"/>
            <a:ext cx="1268968" cy="1082853"/>
          </a:xfrm>
          <a:prstGeom prst="roundRect">
            <a:avLst>
              <a:gd name="adj" fmla="val 6741"/>
            </a:avLst>
          </a:prstGeom>
        </p:spPr>
      </p:pic>
      <p:sp>
        <p:nvSpPr>
          <p:cNvPr id="38" name="TextBox 37">
            <a:extLst>
              <a:ext uri="{FF2B5EF4-FFF2-40B4-BE49-F238E27FC236}">
                <a16:creationId xmlns:a16="http://schemas.microsoft.com/office/drawing/2014/main" id="{4CF52248-A198-F848-8DAF-867492131783}"/>
              </a:ext>
            </a:extLst>
          </p:cNvPr>
          <p:cNvSpPr txBox="1"/>
          <p:nvPr/>
        </p:nvSpPr>
        <p:spPr bwMode="auto">
          <a:xfrm>
            <a:off x="1934343" y="5031522"/>
            <a:ext cx="2229453" cy="461665"/>
          </a:xfrm>
          <a:prstGeom prst="rect">
            <a:avLst/>
          </a:prstGeom>
          <a:noFill/>
          <a:ln w="9525">
            <a:noFill/>
            <a:miter lim="800000"/>
            <a:headEnd/>
            <a:tailEnd/>
          </a:ln>
        </p:spPr>
        <p:txBody>
          <a:bodyPr wrap="square" rtlCol="0" anchor="t" anchorCtr="0">
            <a:spAutoFit/>
          </a:bodyPr>
          <a:lstStyle/>
          <a:p>
            <a:pPr algn="r" rtl="1" fontAlgn="b">
              <a:spcAft>
                <a:spcPts val="300"/>
              </a:spcAft>
            </a:pPr>
            <a:r>
              <a:rPr lang="ar-SA" sz="1200" dirty="0">
                <a:latin typeface="Gotham HTF Book" pitchFamily="2" charset="77"/>
              </a:rPr>
              <a:t>"بضعة تريليونات لأصدقائي، و 1200 دولار من أجلك!"</a:t>
            </a:r>
            <a:endParaRPr lang="en-US" sz="1200" dirty="0">
              <a:latin typeface="Gotham HTF Book" pitchFamily="2" charset="77"/>
              <a:cs typeface="Arial" pitchFamily="34" charset="0"/>
            </a:endParaRPr>
          </a:p>
        </p:txBody>
      </p:sp>
      <p:pic>
        <p:nvPicPr>
          <p:cNvPr id="40" name="Picture 39" descr="Logo&#10;&#10;Description automatically generated">
            <a:extLst>
              <a:ext uri="{FF2B5EF4-FFF2-40B4-BE49-F238E27FC236}">
                <a16:creationId xmlns:a16="http://schemas.microsoft.com/office/drawing/2014/main" id="{1755810F-E081-B344-9948-86076FF744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989" y="4714515"/>
            <a:ext cx="1169552" cy="1169552"/>
          </a:xfrm>
          <a:prstGeom prst="rect">
            <a:avLst/>
          </a:prstGeom>
        </p:spPr>
      </p:pic>
      <p:sp>
        <p:nvSpPr>
          <p:cNvPr id="102" name="Rectangle 101">
            <a:extLst>
              <a:ext uri="{FF2B5EF4-FFF2-40B4-BE49-F238E27FC236}">
                <a16:creationId xmlns:a16="http://schemas.microsoft.com/office/drawing/2014/main" id="{11E958B0-F89B-9446-9BC7-07F450A74FEC}"/>
              </a:ext>
            </a:extLst>
          </p:cNvPr>
          <p:cNvSpPr/>
          <p:nvPr/>
        </p:nvSpPr>
        <p:spPr>
          <a:xfrm>
            <a:off x="345931" y="5961380"/>
            <a:ext cx="6162384" cy="861774"/>
          </a:xfrm>
          <a:prstGeom prst="rect">
            <a:avLst/>
          </a:prstGeom>
        </p:spPr>
        <p:txBody>
          <a:bodyPr wrap="square">
            <a:spAutoFit/>
          </a:bodyPr>
          <a:lstStyle/>
          <a:p>
            <a:pPr algn="just" rtl="1">
              <a:spcBef>
                <a:spcPts val="600"/>
              </a:spcBef>
              <a:spcAft>
                <a:spcPts val="600"/>
              </a:spcAft>
            </a:pPr>
            <a:r>
              <a:rPr lang="en-GB" sz="1000" dirty="0">
                <a:latin typeface="Gotham HTF Book" pitchFamily="2" charset="77"/>
                <a:cs typeface="Arial" pitchFamily="34" charset="0"/>
              </a:rPr>
              <a:t>EPIC </a:t>
            </a:r>
            <a:r>
              <a:rPr lang="ar-SA" sz="1000" dirty="0">
                <a:latin typeface="Gotham HTF Book" pitchFamily="2" charset="77"/>
              </a:rPr>
              <a:t>هو أصعب عمله تم إنشاؤها على الإطلاق. لا يوجد سوى 11000 قطعة يتم إصدارها يوميًا، وهو رقم مضمون للانخفاض بنسبة 50٪، إلى 5.5 ألف قطعة في أكتوبر 2021. وتستمر هذه العملية بحيث أنه بحلول مايو 2028 ، ينخفض إنشاء العرض اليومي بنسبة 98٪ ، من 11000 إلى 210 قطعة يوميًا. هذا مشفر ولا يمكن تغييره أبدًا. مقاومة الرقابة، غير قابل للمصادرة، فعاله من حيث </a:t>
            </a:r>
            <a:r>
              <a:rPr lang="ar-SA" sz="1000" dirty="0" err="1">
                <a:latin typeface="Gotham HTF Book" pitchFamily="2" charset="77"/>
              </a:rPr>
              <a:t>التكلفه</a:t>
            </a:r>
            <a:r>
              <a:rPr lang="ar-SA" sz="1000" dirty="0">
                <a:latin typeface="Gotham HTF Book" pitchFamily="2" charset="77"/>
              </a:rPr>
              <a:t>، كفاءة الطاقة، نقود إلكترونية ند-لند </a:t>
            </a:r>
            <a:r>
              <a:rPr lang="en-GB" sz="1000" dirty="0">
                <a:latin typeface="Gotham HTF Book" pitchFamily="2" charset="77"/>
                <a:cs typeface="Arial" pitchFamily="34" charset="0"/>
              </a:rPr>
              <a:t>P2P </a:t>
            </a:r>
            <a:r>
              <a:rPr lang="ar-SA" sz="1000" dirty="0">
                <a:latin typeface="Gotham HTF Book" pitchFamily="2" charset="77"/>
              </a:rPr>
              <a:t>قابلة للاستبدال على موقع مفتوح، عام، بدون  ترخيص مسبق، بلا حدود، </a:t>
            </a:r>
            <a:r>
              <a:rPr lang="ar-SA" sz="1000" dirty="0" err="1">
                <a:latin typeface="Gotham HTF Book" pitchFamily="2" charset="77"/>
              </a:rPr>
              <a:t>البلوكتشين</a:t>
            </a:r>
            <a:r>
              <a:rPr lang="ar-SA" sz="1000" dirty="0">
                <a:latin typeface="Gotham HTF Book" pitchFamily="2" charset="77"/>
              </a:rPr>
              <a:t> المحايدة  يعتبره </a:t>
            </a:r>
            <a:r>
              <a:rPr lang="ar-SA" sz="1000" dirty="0" err="1">
                <a:latin typeface="Gotham HTF Book" pitchFamily="2" charset="77"/>
              </a:rPr>
              <a:t>الكثيرون"الكأس</a:t>
            </a:r>
            <a:r>
              <a:rPr lang="ar-SA" sz="1000" dirty="0">
                <a:latin typeface="Gotham HTF Book" pitchFamily="2" charset="77"/>
              </a:rPr>
              <a:t> المقدسة للمال". 21 مليون قطعة نقدية ل 8 مليارات شخص. هل يمكنك تحمل عدم امتلاك واحدة؟</a:t>
            </a:r>
            <a:endParaRPr lang="en-GB" sz="1000" dirty="0">
              <a:latin typeface="Gotham HTF Book" pitchFamily="2" charset="77"/>
              <a:cs typeface="Arial" pitchFamily="34" charset="0"/>
            </a:endParaRPr>
          </a:p>
        </p:txBody>
      </p:sp>
      <p:sp>
        <p:nvSpPr>
          <p:cNvPr id="103" name="Rectangle 102">
            <a:extLst>
              <a:ext uri="{FF2B5EF4-FFF2-40B4-BE49-F238E27FC236}">
                <a16:creationId xmlns:a16="http://schemas.microsoft.com/office/drawing/2014/main" id="{AD7BEBAF-15E5-C741-8267-08217D03895E}"/>
              </a:ext>
            </a:extLst>
          </p:cNvPr>
          <p:cNvSpPr/>
          <p:nvPr/>
        </p:nvSpPr>
        <p:spPr>
          <a:xfrm>
            <a:off x="131890" y="6989499"/>
            <a:ext cx="2642899" cy="523220"/>
          </a:xfrm>
          <a:prstGeom prst="rect">
            <a:avLst/>
          </a:prstGeom>
        </p:spPr>
        <p:txBody>
          <a:bodyPr wrap="square">
            <a:spAutoFit/>
          </a:bodyPr>
          <a:lstStyle/>
          <a:p>
            <a:pPr algn="ctr"/>
            <a:r>
              <a:rPr lang="en-GB" sz="2800" b="1" dirty="0">
                <a:solidFill>
                  <a:schemeClr val="accent2"/>
                </a:solidFill>
                <a:latin typeface="Gotham HTF Black" pitchFamily="2" charset="77"/>
                <a:cs typeface="Arial" pitchFamily="34" charset="0"/>
              </a:rPr>
              <a:t>1 BTC $55k</a:t>
            </a:r>
            <a:endParaRPr lang="en-US" sz="2800" b="1" dirty="0">
              <a:solidFill>
                <a:schemeClr val="accent2"/>
              </a:solidFill>
              <a:latin typeface="Gotham HTF Black" pitchFamily="2" charset="77"/>
            </a:endParaRPr>
          </a:p>
        </p:txBody>
      </p:sp>
      <p:sp>
        <p:nvSpPr>
          <p:cNvPr id="113" name="Rectangle 112">
            <a:extLst>
              <a:ext uri="{FF2B5EF4-FFF2-40B4-BE49-F238E27FC236}">
                <a16:creationId xmlns:a16="http://schemas.microsoft.com/office/drawing/2014/main" id="{C78DD77F-0B75-DE44-8FF8-5C334DCFE030}"/>
              </a:ext>
            </a:extLst>
          </p:cNvPr>
          <p:cNvSpPr/>
          <p:nvPr/>
        </p:nvSpPr>
        <p:spPr>
          <a:xfrm>
            <a:off x="332493" y="7366913"/>
            <a:ext cx="2241693" cy="474699"/>
          </a:xfrm>
          <a:prstGeom prst="rect">
            <a:avLst/>
          </a:prstGeom>
        </p:spPr>
        <p:txBody>
          <a:bodyPr wrap="square">
            <a:noAutofit/>
          </a:bodyPr>
          <a:lstStyle/>
          <a:p>
            <a:pPr algn="ctr"/>
            <a:r>
              <a:rPr lang="ar-SA" sz="2000" dirty="0">
                <a:latin typeface="Gotham HTF Book" pitchFamily="2" charset="77"/>
              </a:rPr>
              <a:t>العرض: 18.5 م</a:t>
            </a:r>
            <a:endParaRPr lang="en-US" sz="2000" dirty="0">
              <a:latin typeface="Gotham HTF Book" pitchFamily="2" charset="77"/>
            </a:endParaRPr>
          </a:p>
        </p:txBody>
      </p:sp>
      <p:sp>
        <p:nvSpPr>
          <p:cNvPr id="117" name="Rectangle 116">
            <a:extLst>
              <a:ext uri="{FF2B5EF4-FFF2-40B4-BE49-F238E27FC236}">
                <a16:creationId xmlns:a16="http://schemas.microsoft.com/office/drawing/2014/main" id="{A27174A1-59D4-4148-93D0-316D25D7792C}"/>
              </a:ext>
            </a:extLst>
          </p:cNvPr>
          <p:cNvSpPr/>
          <p:nvPr/>
        </p:nvSpPr>
        <p:spPr>
          <a:xfrm>
            <a:off x="4032037" y="6989499"/>
            <a:ext cx="2642899" cy="523220"/>
          </a:xfrm>
          <a:prstGeom prst="rect">
            <a:avLst/>
          </a:prstGeom>
        </p:spPr>
        <p:txBody>
          <a:bodyPr wrap="square">
            <a:spAutoFit/>
          </a:bodyPr>
          <a:lstStyle/>
          <a:p>
            <a:pPr algn="ctr"/>
            <a:r>
              <a:rPr lang="en-GB" sz="2800" b="1" dirty="0">
                <a:solidFill>
                  <a:schemeClr val="accent2"/>
                </a:solidFill>
                <a:latin typeface="Gotham HTF Black" pitchFamily="2" charset="77"/>
                <a:cs typeface="Arial" pitchFamily="34" charset="0"/>
              </a:rPr>
              <a:t>1 EPIC $1.12*</a:t>
            </a:r>
            <a:endParaRPr lang="en-US" sz="2800" b="1" dirty="0">
              <a:solidFill>
                <a:schemeClr val="accent2"/>
              </a:solidFill>
              <a:latin typeface="Gotham HTF Black" pitchFamily="2" charset="77"/>
            </a:endParaRPr>
          </a:p>
        </p:txBody>
      </p:sp>
      <p:sp>
        <p:nvSpPr>
          <p:cNvPr id="118" name="Rectangle 117">
            <a:extLst>
              <a:ext uri="{FF2B5EF4-FFF2-40B4-BE49-F238E27FC236}">
                <a16:creationId xmlns:a16="http://schemas.microsoft.com/office/drawing/2014/main" id="{D27F45CD-CD77-8047-A049-585D5B9678E2}"/>
              </a:ext>
            </a:extLst>
          </p:cNvPr>
          <p:cNvSpPr/>
          <p:nvPr/>
        </p:nvSpPr>
        <p:spPr>
          <a:xfrm>
            <a:off x="4232640" y="7366913"/>
            <a:ext cx="2241693" cy="474699"/>
          </a:xfrm>
          <a:prstGeom prst="rect">
            <a:avLst/>
          </a:prstGeom>
        </p:spPr>
        <p:txBody>
          <a:bodyPr wrap="square">
            <a:noAutofit/>
          </a:bodyPr>
          <a:lstStyle/>
          <a:p>
            <a:pPr algn="ctr"/>
            <a:r>
              <a:rPr lang="ar-SA" sz="2000" dirty="0">
                <a:latin typeface="Gotham HTF Book" pitchFamily="2" charset="77"/>
              </a:rPr>
              <a:t>العرض: 10.6 م</a:t>
            </a:r>
            <a:endParaRPr lang="en-US" sz="2000" dirty="0">
              <a:latin typeface="Gotham HTF Book" pitchFamily="2" charset="77"/>
            </a:endParaRPr>
          </a:p>
        </p:txBody>
      </p:sp>
      <p:sp>
        <p:nvSpPr>
          <p:cNvPr id="39" name="Rectangle 38">
            <a:extLst>
              <a:ext uri="{FF2B5EF4-FFF2-40B4-BE49-F238E27FC236}">
                <a16:creationId xmlns:a16="http://schemas.microsoft.com/office/drawing/2014/main" id="{3AFE7D26-94CD-2D4F-9878-D7A82D01B106}"/>
              </a:ext>
            </a:extLst>
          </p:cNvPr>
          <p:cNvSpPr/>
          <p:nvPr/>
        </p:nvSpPr>
        <p:spPr>
          <a:xfrm>
            <a:off x="4340155" y="7677153"/>
            <a:ext cx="2241694" cy="215444"/>
          </a:xfrm>
          <a:prstGeom prst="rect">
            <a:avLst/>
          </a:prstGeom>
        </p:spPr>
        <p:txBody>
          <a:bodyPr wrap="square">
            <a:spAutoFit/>
          </a:bodyPr>
          <a:lstStyle/>
          <a:p>
            <a:pPr algn="just" rtl="1">
              <a:spcBef>
                <a:spcPts val="600"/>
              </a:spcBef>
              <a:spcAft>
                <a:spcPts val="600"/>
              </a:spcAft>
            </a:pPr>
            <a:r>
              <a:rPr lang="ar-SA" sz="800" dirty="0">
                <a:latin typeface="Gotham HTF Book" pitchFamily="2" charset="77"/>
              </a:rPr>
              <a:t>* ليس 1.12 ألف دولار ، ولكن سعر كوكاكولا</a:t>
            </a:r>
            <a:endParaRPr lang="en-GB" sz="800" dirty="0">
              <a:latin typeface="Gotham HTF Book" pitchFamily="2" charset="77"/>
              <a:cs typeface="Arial" pitchFamily="34" charset="0"/>
            </a:endParaRPr>
          </a:p>
        </p:txBody>
      </p:sp>
      <p:grpSp>
        <p:nvGrpSpPr>
          <p:cNvPr id="42" name="Group 41">
            <a:extLst>
              <a:ext uri="{FF2B5EF4-FFF2-40B4-BE49-F238E27FC236}">
                <a16:creationId xmlns:a16="http://schemas.microsoft.com/office/drawing/2014/main" id="{E8C41873-5725-E54D-B6F8-9FA96023F329}"/>
              </a:ext>
            </a:extLst>
          </p:cNvPr>
          <p:cNvGrpSpPr/>
          <p:nvPr/>
        </p:nvGrpSpPr>
        <p:grpSpPr>
          <a:xfrm>
            <a:off x="2665266" y="7063795"/>
            <a:ext cx="1445921" cy="580072"/>
            <a:chOff x="4215384" y="3393183"/>
            <a:chExt cx="2066926" cy="580072"/>
          </a:xfrm>
        </p:grpSpPr>
        <p:cxnSp>
          <p:nvCxnSpPr>
            <p:cNvPr id="43" name="Straight Connector 42">
              <a:extLst>
                <a:ext uri="{FF2B5EF4-FFF2-40B4-BE49-F238E27FC236}">
                  <a16:creationId xmlns:a16="http://schemas.microsoft.com/office/drawing/2014/main" id="{B07EADB3-214B-5441-82FF-E571A2A3C421}"/>
                </a:ext>
              </a:extLst>
            </p:cNvPr>
            <p:cNvCxnSpPr/>
            <p:nvPr/>
          </p:nvCxnSpPr>
          <p:spPr>
            <a:xfrm>
              <a:off x="4215384" y="3896862"/>
              <a:ext cx="206692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6CDB9D2-7618-7347-8CD8-7A7FF4BC5C5F}"/>
                </a:ext>
              </a:extLst>
            </p:cNvPr>
            <p:cNvCxnSpPr>
              <a:cxnSpLocks/>
            </p:cNvCxnSpPr>
            <p:nvPr/>
          </p:nvCxnSpPr>
          <p:spPr>
            <a:xfrm flipV="1">
              <a:off x="4303776" y="3393183"/>
              <a:ext cx="0" cy="5800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96B13F91-AF28-8646-91AB-809836EBF834}"/>
                </a:ext>
              </a:extLst>
            </p:cNvPr>
            <p:cNvSpPr/>
            <p:nvPr/>
          </p:nvSpPr>
          <p:spPr>
            <a:xfrm>
              <a:off x="4453127" y="3429000"/>
              <a:ext cx="1733617" cy="347466"/>
            </a:xfrm>
            <a:custGeom>
              <a:avLst/>
              <a:gdLst>
                <a:gd name="connsiteX0" fmla="*/ 0 w 1536192"/>
                <a:gd name="connsiteY0" fmla="*/ 0 h 429768"/>
                <a:gd name="connsiteX1" fmla="*/ 100584 w 1536192"/>
                <a:gd name="connsiteY1" fmla="*/ 246888 h 429768"/>
                <a:gd name="connsiteX2" fmla="*/ 585216 w 1536192"/>
                <a:gd name="connsiteY2" fmla="*/ 393192 h 429768"/>
                <a:gd name="connsiteX3" fmla="*/ 1536192 w 1536192"/>
                <a:gd name="connsiteY3" fmla="*/ 429768 h 429768"/>
                <a:gd name="connsiteX0" fmla="*/ 0 w 1536192"/>
                <a:gd name="connsiteY0" fmla="*/ 0 h 429768"/>
                <a:gd name="connsiteX1" fmla="*/ 182880 w 1536192"/>
                <a:gd name="connsiteY1" fmla="*/ 274320 h 429768"/>
                <a:gd name="connsiteX2" fmla="*/ 585216 w 1536192"/>
                <a:gd name="connsiteY2" fmla="*/ 393192 h 429768"/>
                <a:gd name="connsiteX3" fmla="*/ 1536192 w 1536192"/>
                <a:gd name="connsiteY3" fmla="*/ 429768 h 429768"/>
              </a:gdLst>
              <a:ahLst/>
              <a:cxnLst>
                <a:cxn ang="0">
                  <a:pos x="connsiteX0" y="connsiteY0"/>
                </a:cxn>
                <a:cxn ang="0">
                  <a:pos x="connsiteX1" y="connsiteY1"/>
                </a:cxn>
                <a:cxn ang="0">
                  <a:pos x="connsiteX2" y="connsiteY2"/>
                </a:cxn>
                <a:cxn ang="0">
                  <a:pos x="connsiteX3" y="connsiteY3"/>
                </a:cxn>
              </a:cxnLst>
              <a:rect l="l" t="t" r="r" b="b"/>
              <a:pathLst>
                <a:path w="1536192" h="429768">
                  <a:moveTo>
                    <a:pt x="0" y="0"/>
                  </a:moveTo>
                  <a:cubicBezTo>
                    <a:pt x="1524" y="90678"/>
                    <a:pt x="85344" y="208788"/>
                    <a:pt x="182880" y="274320"/>
                  </a:cubicBezTo>
                  <a:cubicBezTo>
                    <a:pt x="280416" y="339852"/>
                    <a:pt x="345948" y="362712"/>
                    <a:pt x="585216" y="393192"/>
                  </a:cubicBezTo>
                  <a:cubicBezTo>
                    <a:pt x="824484" y="423672"/>
                    <a:pt x="1180338" y="426720"/>
                    <a:pt x="1536192" y="429768"/>
                  </a:cubicBezTo>
                </a:path>
              </a:pathLst>
            </a:custGeom>
            <a:noFill/>
            <a:ln w="38100">
              <a:solidFill>
                <a:schemeClr val="accent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F59C3735-65F9-A64F-8850-C655A4E38AB8}"/>
              </a:ext>
            </a:extLst>
          </p:cNvPr>
          <p:cNvSpPr txBox="1"/>
          <p:nvPr/>
        </p:nvSpPr>
        <p:spPr bwMode="auto">
          <a:xfrm>
            <a:off x="2667061" y="7543898"/>
            <a:ext cx="1673094" cy="507831"/>
          </a:xfrm>
          <a:prstGeom prst="rect">
            <a:avLst/>
          </a:prstGeom>
          <a:noFill/>
          <a:ln w="9525">
            <a:noFill/>
            <a:miter lim="800000"/>
            <a:headEnd/>
            <a:tailEnd/>
          </a:ln>
        </p:spPr>
        <p:txBody>
          <a:bodyPr wrap="square" rtlCol="0" anchor="t" anchorCtr="0">
            <a:spAutoFit/>
          </a:bodyPr>
          <a:lstStyle/>
          <a:p>
            <a:pPr algn="just" rtl="1" fontAlgn="b">
              <a:spcAft>
                <a:spcPts val="300"/>
              </a:spcAft>
            </a:pPr>
            <a:r>
              <a:rPr lang="ar-SA" sz="900" dirty="0">
                <a:latin typeface="Gotham HTF Book" pitchFamily="2" charset="77"/>
              </a:rPr>
              <a:t>ينخفض العرض الجديد من</a:t>
            </a:r>
            <a:r>
              <a:rPr lang="en-US" sz="900" dirty="0">
                <a:latin typeface="Gotham HTF Book" pitchFamily="2" charset="77"/>
                <a:cs typeface="Arial" pitchFamily="34" charset="0"/>
              </a:rPr>
              <a:t>EPIC </a:t>
            </a:r>
            <a:r>
              <a:rPr lang="ar-SA" sz="900" dirty="0">
                <a:latin typeface="Gotham HTF Book" pitchFamily="2" charset="77"/>
                <a:cs typeface="Arial" pitchFamily="34" charset="0"/>
              </a:rPr>
              <a:t> </a:t>
            </a:r>
            <a:r>
              <a:rPr lang="ar-SA" sz="900" dirty="0">
                <a:latin typeface="Gotham HTF Book" pitchFamily="2" charset="77"/>
              </a:rPr>
              <a:t>و </a:t>
            </a:r>
            <a:r>
              <a:rPr lang="en-US" sz="900" dirty="0">
                <a:latin typeface="Gotham HTF Book" pitchFamily="2" charset="77"/>
                <a:cs typeface="Arial" pitchFamily="34" charset="0"/>
              </a:rPr>
              <a:t>BTC </a:t>
            </a:r>
            <a:r>
              <a:rPr lang="ar-SA" sz="900" dirty="0">
                <a:latin typeface="Gotham HTF Book" pitchFamily="2" charset="77"/>
              </a:rPr>
              <a:t>بمرور الوقت بغض النظر عن السعر</a:t>
            </a:r>
            <a:endParaRPr lang="en-US" sz="900" dirty="0">
              <a:latin typeface="Gotham HTF Book" pitchFamily="2" charset="77"/>
              <a:cs typeface="Arial" pitchFamily="34" charset="0"/>
            </a:endParaRPr>
          </a:p>
        </p:txBody>
      </p:sp>
      <p:sp>
        <p:nvSpPr>
          <p:cNvPr id="6" name="TextBox 5">
            <a:extLst>
              <a:ext uri="{FF2B5EF4-FFF2-40B4-BE49-F238E27FC236}">
                <a16:creationId xmlns:a16="http://schemas.microsoft.com/office/drawing/2014/main" id="{1904ADBE-3FA2-1E4F-A980-C6FBDC2821E4}"/>
              </a:ext>
            </a:extLst>
          </p:cNvPr>
          <p:cNvSpPr txBox="1"/>
          <p:nvPr/>
        </p:nvSpPr>
        <p:spPr bwMode="auto">
          <a:xfrm>
            <a:off x="551789" y="4373698"/>
            <a:ext cx="4270721" cy="184666"/>
          </a:xfrm>
          <a:prstGeom prst="rect">
            <a:avLst/>
          </a:prstGeom>
        </p:spPr>
        <p:txBody>
          <a:bodyPr wrap="square">
            <a:spAutoFit/>
          </a:bodyPr>
          <a:lstStyle>
            <a:defPPr>
              <a:defRPr lang="en-US"/>
            </a:defPPr>
            <a:lvl1pPr algn="just">
              <a:spcBef>
                <a:spcPts val="600"/>
              </a:spcBef>
              <a:spcAft>
                <a:spcPts val="600"/>
              </a:spcAft>
              <a:defRPr sz="1000">
                <a:latin typeface="Gotham HTF Book" pitchFamily="2" charset="77"/>
                <a:cs typeface="Arial" pitchFamily="34" charset="0"/>
              </a:defRPr>
            </a:lvl1pPr>
          </a:lstStyle>
          <a:p>
            <a:r>
              <a:rPr lang="en-US" sz="600" dirty="0"/>
              <a:t>Source: Board of Governors of the Federal Reserve System (US)</a:t>
            </a:r>
          </a:p>
        </p:txBody>
      </p:sp>
      <p:sp>
        <p:nvSpPr>
          <p:cNvPr id="47" name="Rectangle 46">
            <a:extLst>
              <a:ext uri="{FF2B5EF4-FFF2-40B4-BE49-F238E27FC236}">
                <a16:creationId xmlns:a16="http://schemas.microsoft.com/office/drawing/2014/main" id="{EB155E61-001F-B243-914B-4996A5C0ACEA}"/>
              </a:ext>
            </a:extLst>
          </p:cNvPr>
          <p:cNvSpPr/>
          <p:nvPr/>
        </p:nvSpPr>
        <p:spPr>
          <a:xfrm>
            <a:off x="359821" y="8112750"/>
            <a:ext cx="4202654" cy="707886"/>
          </a:xfrm>
          <a:prstGeom prst="rect">
            <a:avLst/>
          </a:prstGeom>
        </p:spPr>
        <p:txBody>
          <a:bodyPr wrap="square">
            <a:spAutoFit/>
          </a:bodyPr>
          <a:lstStyle/>
          <a:p>
            <a:pPr algn="just" rtl="1">
              <a:spcBef>
                <a:spcPts val="600"/>
              </a:spcBef>
              <a:spcAft>
                <a:spcPts val="600"/>
              </a:spcAft>
            </a:pPr>
            <a:r>
              <a:rPr lang="ar-SA" sz="1000" dirty="0">
                <a:latin typeface="Gotham HTF Book" pitchFamily="2" charset="77"/>
              </a:rPr>
              <a:t>نفس إجماع </a:t>
            </a:r>
            <a:r>
              <a:rPr lang="ar-SA" sz="1000" dirty="0" err="1">
                <a:latin typeface="Gotham HTF Book" pitchFamily="2" charset="77"/>
              </a:rPr>
              <a:t>ناكاموتو</a:t>
            </a:r>
            <a:r>
              <a:rPr lang="ar-SA" sz="1000" dirty="0">
                <a:latin typeface="Gotham HTF Book" pitchFamily="2" charset="77"/>
              </a:rPr>
              <a:t> الكامل، أقل مركزية، أقل تكلفة، تأثير بيئي أقل. </a:t>
            </a:r>
            <a:r>
              <a:rPr lang="en-GB" sz="1000" dirty="0">
                <a:latin typeface="Gotham HTF Book" pitchFamily="2" charset="77"/>
                <a:cs typeface="Arial" pitchFamily="34" charset="0"/>
              </a:rPr>
              <a:t>Epic </a:t>
            </a:r>
            <a:r>
              <a:rPr lang="ar-SA" sz="1000" dirty="0">
                <a:latin typeface="Gotham HTF Book" pitchFamily="2" charset="77"/>
              </a:rPr>
              <a:t>ليست عملة </a:t>
            </a:r>
            <a:r>
              <a:rPr lang="ar-SA" sz="1000" dirty="0" err="1">
                <a:latin typeface="Gotham HTF Book" pitchFamily="2" charset="77"/>
              </a:rPr>
              <a:t>البيتكوين</a:t>
            </a:r>
            <a:r>
              <a:rPr lang="ar-SA" sz="1000" dirty="0">
                <a:latin typeface="Gotham HTF Book" pitchFamily="2" charset="77"/>
              </a:rPr>
              <a:t> التالية أو أفضل من </a:t>
            </a:r>
            <a:r>
              <a:rPr lang="ar-SA" sz="1000" dirty="0" err="1">
                <a:latin typeface="Gotham HTF Book" pitchFamily="2" charset="77"/>
              </a:rPr>
              <a:t>بيتكوين</a:t>
            </a:r>
            <a:r>
              <a:rPr lang="ar-SA" sz="1000" dirty="0">
                <a:latin typeface="Gotham HTF Book" pitchFamily="2" charset="77"/>
              </a:rPr>
              <a:t>. إنها </a:t>
            </a:r>
            <a:r>
              <a:rPr lang="ar-SA" sz="1000" dirty="0" err="1">
                <a:latin typeface="Gotham HTF Book" pitchFamily="2" charset="77"/>
              </a:rPr>
              <a:t>بيتكوين</a:t>
            </a:r>
            <a:r>
              <a:rPr lang="ar-SA" sz="1000" dirty="0">
                <a:latin typeface="Gotham HTF Book" pitchFamily="2" charset="77"/>
              </a:rPr>
              <a:t>، بالطريقة التي بدأت بها: سريعة، قابلة للتعدين من قبل الأشخاص العاديين الذين لديهم أجهزة كمبيوتر منزلية، رخيصة، مفيدة بشكل فريد. تعرف على المزيد على </a:t>
            </a:r>
            <a:r>
              <a:rPr lang="en-GB" sz="1000" dirty="0" err="1">
                <a:latin typeface="Gotham HTF Book" pitchFamily="2" charset="77"/>
                <a:cs typeface="Arial" pitchFamily="34" charset="0"/>
              </a:rPr>
              <a:t>epic.tech</a:t>
            </a:r>
            <a:endParaRPr lang="en-GB" sz="1000" dirty="0">
              <a:latin typeface="Gotham HTF Book" pitchFamily="2" charset="77"/>
              <a:cs typeface="Arial" pitchFamily="34" charset="0"/>
            </a:endParaRPr>
          </a:p>
        </p:txBody>
      </p:sp>
      <p:grpSp>
        <p:nvGrpSpPr>
          <p:cNvPr id="3" name="Group 2">
            <a:extLst>
              <a:ext uri="{FF2B5EF4-FFF2-40B4-BE49-F238E27FC236}">
                <a16:creationId xmlns:a16="http://schemas.microsoft.com/office/drawing/2014/main" id="{1D1BD67D-84C9-E745-85D6-F0F4A06AC546}"/>
              </a:ext>
            </a:extLst>
          </p:cNvPr>
          <p:cNvGrpSpPr/>
          <p:nvPr/>
        </p:nvGrpSpPr>
        <p:grpSpPr>
          <a:xfrm>
            <a:off x="4773455" y="7987871"/>
            <a:ext cx="1866278" cy="835715"/>
            <a:chOff x="3670480" y="3690698"/>
            <a:chExt cx="2876684" cy="1288173"/>
          </a:xfrm>
        </p:grpSpPr>
        <p:pic>
          <p:nvPicPr>
            <p:cNvPr id="48" name="Graphic 47">
              <a:extLst>
                <a:ext uri="{FF2B5EF4-FFF2-40B4-BE49-F238E27FC236}">
                  <a16:creationId xmlns:a16="http://schemas.microsoft.com/office/drawing/2014/main" id="{878CDC4E-EF1B-E94A-A808-66B814136ACF}"/>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6170" b="25132"/>
            <a:stretch/>
          </p:blipFill>
          <p:spPr>
            <a:xfrm>
              <a:off x="3670480" y="3915889"/>
              <a:ext cx="2746821" cy="1062982"/>
            </a:xfrm>
            <a:prstGeom prst="rect">
              <a:avLst/>
            </a:prstGeom>
          </p:spPr>
        </p:pic>
        <p:sp>
          <p:nvSpPr>
            <p:cNvPr id="50" name="TextBox 49">
              <a:extLst>
                <a:ext uri="{FF2B5EF4-FFF2-40B4-BE49-F238E27FC236}">
                  <a16:creationId xmlns:a16="http://schemas.microsoft.com/office/drawing/2014/main" id="{5C8EF7AD-DEF8-3C48-9122-540351735FEE}"/>
                </a:ext>
              </a:extLst>
            </p:cNvPr>
            <p:cNvSpPr txBox="1"/>
            <p:nvPr/>
          </p:nvSpPr>
          <p:spPr>
            <a:xfrm>
              <a:off x="3870987" y="3690698"/>
              <a:ext cx="2676177" cy="265226"/>
            </a:xfrm>
            <a:prstGeom prst="rect">
              <a:avLst/>
            </a:prstGeom>
            <a:noFill/>
          </p:spPr>
          <p:txBody>
            <a:bodyPr wrap="none" lIns="0" rtlCol="0" anchor="b">
              <a:noAutofit/>
            </a:bodyPr>
            <a:lstStyle/>
            <a:p>
              <a:pPr algn="r"/>
              <a:r>
                <a:rPr lang="en-US" sz="500" b="1" dirty="0">
                  <a:latin typeface="Gotham HTF" pitchFamily="2" charset="77"/>
                </a:rPr>
                <a:t>21M MAXIMUM SUPPLY DEC 2140</a:t>
              </a:r>
            </a:p>
          </p:txBody>
        </p:sp>
      </p:grpSp>
    </p:spTree>
    <p:extLst>
      <p:ext uri="{BB962C8B-B14F-4D97-AF65-F5344CB8AC3E}">
        <p14:creationId xmlns:p14="http://schemas.microsoft.com/office/powerpoint/2010/main" val="112412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vent_Internal-Conference-Template_MASTER_V005 ts">
  <a:themeElements>
    <a:clrScheme name="Custom 13">
      <a:dk1>
        <a:srgbClr val="000000"/>
      </a:dk1>
      <a:lt1>
        <a:srgbClr val="FFFFFF"/>
      </a:lt1>
      <a:dk2>
        <a:srgbClr val="44546A"/>
      </a:dk2>
      <a:lt2>
        <a:srgbClr val="E7E6E6"/>
      </a:lt2>
      <a:accent1>
        <a:srgbClr val="3048BE"/>
      </a:accent1>
      <a:accent2>
        <a:srgbClr val="D79E4D"/>
      </a:accent2>
      <a:accent3>
        <a:srgbClr val="9B7D28"/>
      </a:accent3>
      <a:accent4>
        <a:srgbClr val="282827"/>
      </a:accent4>
      <a:accent5>
        <a:srgbClr val="BBBBBB"/>
      </a:accent5>
      <a:accent6>
        <a:srgbClr val="E3E3E3"/>
      </a:accent6>
      <a:hlink>
        <a:srgbClr val="D79E4D"/>
      </a:hlink>
      <a:folHlink>
        <a:srgbClr val="D79E4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660CEF-FDB7-4107-9D10-142604AF315F}">
  <ds:schemaRefs>
    <ds:schemaRef ds:uri="http://schemas.microsoft.com/sharepoint/v3/contenttype/forms"/>
  </ds:schemaRefs>
</ds:datastoreItem>
</file>

<file path=customXml/itemProps2.xml><?xml version="1.0" encoding="utf-8"?>
<ds:datastoreItem xmlns:ds="http://schemas.openxmlformats.org/officeDocument/2006/customXml" ds:itemID="{EA520744-49F6-48C5-870D-D28D297F5B56}">
  <ds:schemaRefs>
    <ds:schemaRef ds:uri="http://schemas.microsoft.com/office/infopath/2007/PartnerControls"/>
    <ds:schemaRef ds:uri="http://purl.org/dc/elements/1.1/"/>
    <ds:schemaRef ds:uri="http://schemas.microsoft.com/office/2006/metadata/properties"/>
    <ds:schemaRef ds:uri="e58fabb6-9446-4bf5-a05e-fa4e6ef88448"/>
    <ds:schemaRef ds:uri="http://purl.org/dc/terms/"/>
    <ds:schemaRef ds:uri="9f684ec6-0857-4470-8cdd-d47a3c7eb6af"/>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37817</TotalTime>
  <Words>308</Words>
  <Application>Microsoft Macintosh PowerPoint</Application>
  <PresentationFormat>Letter Paper (8.5x11 in)</PresentationFormat>
  <Paragraphs>26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Gotham HTF</vt:lpstr>
      <vt:lpstr>Gotham HTF Black</vt:lpstr>
      <vt:lpstr>Gotham HTF Book</vt:lpstr>
      <vt:lpstr>Advent_Internal-Conference-Template_MASTER_V005 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Ghassan Al-ouf</cp:lastModifiedBy>
  <cp:revision>549</cp:revision>
  <dcterms:created xsi:type="dcterms:W3CDTF">2018-04-12T15:48:13Z</dcterms:created>
  <dcterms:modified xsi:type="dcterms:W3CDTF">2021-04-05T08:20:41Z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