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7"/>
  </p:notesMasterIdLst>
  <p:sldIdLst>
    <p:sldId id="304" r:id="rId5"/>
    <p:sldId id="303" r:id="rId6"/>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816" userDrawn="1">
          <p15:clr>
            <a:srgbClr val="A4A3A4"/>
          </p15:clr>
        </p15:guide>
        <p15:guide id="4" orient="horz" pos="5216" userDrawn="1">
          <p15:clr>
            <a:srgbClr val="A4A3A4"/>
          </p15:clr>
        </p15:guide>
        <p15:guide id="5" pos="2001" userDrawn="1">
          <p15:clr>
            <a:srgbClr val="A4A3A4"/>
          </p15:clr>
        </p15:guide>
        <p15:guide id="6" pos="23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7"/>
    <a:srgbClr val="25473C"/>
    <a:srgbClr val="1F8264"/>
    <a:srgbClr val="216350"/>
    <a:srgbClr val="20795D"/>
    <a:srgbClr val="FAB831"/>
    <a:srgbClr val="1E8565"/>
    <a:srgbClr val="24493D"/>
    <a:srgbClr val="1BA27A"/>
    <a:srgbClr val="FAB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1" autoAdjust="0"/>
    <p:restoredTop sz="95952" autoAdjust="0"/>
  </p:normalViewPr>
  <p:slideViewPr>
    <p:cSldViewPr snapToGrid="0">
      <p:cViewPr>
        <p:scale>
          <a:sx n="111" d="100"/>
          <a:sy n="111" d="100"/>
        </p:scale>
        <p:origin x="1176" y="168"/>
      </p:cViewPr>
      <p:guideLst>
        <p:guide pos="2160"/>
        <p:guide orient="horz" pos="816"/>
        <p:guide orient="horz" pos="5216"/>
        <p:guide pos="2001"/>
        <p:guide pos="2319"/>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A9518-A6F0-41B7-BAA2-12C228E5F127}" type="datetimeFigureOut">
              <a:rPr lang="en-US" smtClean="0"/>
              <a:t>4/24/21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8F627-D2E9-4B61-95B4-541160A89C9D}" type="slidenum">
              <a:rPr lang="en-US" smtClean="0"/>
              <a:t>‹#›</a:t>
            </a:fld>
            <a:endParaRPr lang="en-US"/>
          </a:p>
        </p:txBody>
      </p:sp>
    </p:spTree>
    <p:extLst>
      <p:ext uri="{BB962C8B-B14F-4D97-AF65-F5344CB8AC3E}">
        <p14:creationId xmlns:p14="http://schemas.microsoft.com/office/powerpoint/2010/main" val="154113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13" name="Rectangle 12"/>
          <p:cNvSpPr/>
          <p:nvPr userDrawn="1"/>
        </p:nvSpPr>
        <p:spPr>
          <a:xfrm>
            <a:off x="0" y="0"/>
            <a:ext cx="4563071" cy="9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5" name="Rectangle 24">
            <a:extLst>
              <a:ext uri="{FF2B5EF4-FFF2-40B4-BE49-F238E27FC236}">
                <a16:creationId xmlns:a16="http://schemas.microsoft.com/office/drawing/2014/main" id="{CCCEE8D5-DDC9-B249-B648-0D1312B51E45}"/>
              </a:ext>
            </a:extLst>
          </p:cNvPr>
          <p:cNvSpPr/>
          <p:nvPr userDrawn="1"/>
        </p:nvSpPr>
        <p:spPr bwMode="white">
          <a:xfrm>
            <a:off x="3047167" y="3672945"/>
            <a:ext cx="1659376" cy="18171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9" name="Rectangle 8"/>
          <p:cNvSpPr/>
          <p:nvPr userDrawn="1"/>
        </p:nvSpPr>
        <p:spPr bwMode="white">
          <a:xfrm>
            <a:off x="0" y="1820334"/>
            <a:ext cx="1525191" cy="367135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1" name="Rectangle 10">
            <a:extLst>
              <a:ext uri="{FF2B5EF4-FFF2-40B4-BE49-F238E27FC236}">
                <a16:creationId xmlns:a16="http://schemas.microsoft.com/office/drawing/2014/main" id="{D8FB4AC4-00FE-6345-812F-F7D914B3113A}"/>
              </a:ext>
            </a:extLst>
          </p:cNvPr>
          <p:cNvSpPr/>
          <p:nvPr userDrawn="1"/>
        </p:nvSpPr>
        <p:spPr bwMode="white">
          <a:xfrm>
            <a:off x="1518940" y="3659717"/>
            <a:ext cx="1525191" cy="3649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2" name="Rectangle 11">
            <a:extLst>
              <a:ext uri="{FF2B5EF4-FFF2-40B4-BE49-F238E27FC236}">
                <a16:creationId xmlns:a16="http://schemas.microsoft.com/office/drawing/2014/main" id="{CC3C3ECC-1F7B-5F42-AF38-D7A8E0566EC7}"/>
              </a:ext>
            </a:extLst>
          </p:cNvPr>
          <p:cNvSpPr/>
          <p:nvPr userDrawn="1"/>
        </p:nvSpPr>
        <p:spPr bwMode="white">
          <a:xfrm>
            <a:off x="1525191" y="1827743"/>
            <a:ext cx="769739" cy="183197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5" name="Rectangle 14">
            <a:extLst>
              <a:ext uri="{FF2B5EF4-FFF2-40B4-BE49-F238E27FC236}">
                <a16:creationId xmlns:a16="http://schemas.microsoft.com/office/drawing/2014/main" id="{7CD735F9-5F1E-2C4D-8AD7-9530BDBB5E7D}"/>
              </a:ext>
            </a:extLst>
          </p:cNvPr>
          <p:cNvSpPr/>
          <p:nvPr userDrawn="1"/>
        </p:nvSpPr>
        <p:spPr bwMode="white">
          <a:xfrm>
            <a:off x="3044131" y="0"/>
            <a:ext cx="1518940" cy="366394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6" name="Rectangle 15">
            <a:extLst>
              <a:ext uri="{FF2B5EF4-FFF2-40B4-BE49-F238E27FC236}">
                <a16:creationId xmlns:a16="http://schemas.microsoft.com/office/drawing/2014/main" id="{8E6A670E-E298-9349-B9E8-B1DC1E7DC4B4}"/>
              </a:ext>
            </a:extLst>
          </p:cNvPr>
          <p:cNvSpPr/>
          <p:nvPr userDrawn="1"/>
        </p:nvSpPr>
        <p:spPr bwMode="white">
          <a:xfrm>
            <a:off x="3044131" y="5491693"/>
            <a:ext cx="769739" cy="1817159"/>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7" name="Rectangle 16">
            <a:extLst>
              <a:ext uri="{FF2B5EF4-FFF2-40B4-BE49-F238E27FC236}">
                <a16:creationId xmlns:a16="http://schemas.microsoft.com/office/drawing/2014/main" id="{E6ED52AD-3D25-0148-BB55-14C5D9A4A4B4}"/>
              </a:ext>
            </a:extLst>
          </p:cNvPr>
          <p:cNvSpPr/>
          <p:nvPr userDrawn="1"/>
        </p:nvSpPr>
        <p:spPr bwMode="white">
          <a:xfrm>
            <a:off x="2294023" y="2956"/>
            <a:ext cx="750108" cy="1817379"/>
          </a:xfrm>
          <a:prstGeom prst="rect">
            <a:avLst/>
          </a:prstGeom>
          <a:solidFill>
            <a:srgbClr val="CCD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19" name="Rectangle 18">
            <a:extLst>
              <a:ext uri="{FF2B5EF4-FFF2-40B4-BE49-F238E27FC236}">
                <a16:creationId xmlns:a16="http://schemas.microsoft.com/office/drawing/2014/main" id="{9A3CD551-6BB9-7340-B531-66B01F8C57FE}"/>
              </a:ext>
            </a:extLst>
          </p:cNvPr>
          <p:cNvSpPr/>
          <p:nvPr userDrawn="1"/>
        </p:nvSpPr>
        <p:spPr bwMode="white">
          <a:xfrm>
            <a:off x="1913849" y="911755"/>
            <a:ext cx="384870" cy="9159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sp>
        <p:nvSpPr>
          <p:cNvPr id="20" name="Rectangle 19">
            <a:extLst>
              <a:ext uri="{FF2B5EF4-FFF2-40B4-BE49-F238E27FC236}">
                <a16:creationId xmlns:a16="http://schemas.microsoft.com/office/drawing/2014/main" id="{77111DCF-5E23-E849-A307-A25DC8839825}"/>
              </a:ext>
            </a:extLst>
          </p:cNvPr>
          <p:cNvSpPr/>
          <p:nvPr userDrawn="1"/>
        </p:nvSpPr>
        <p:spPr bwMode="white">
          <a:xfrm>
            <a:off x="1140321" y="7308851"/>
            <a:ext cx="384870" cy="915988"/>
          </a:xfrm>
          <a:prstGeom prst="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1" name="Rectangle 20">
            <a:extLst>
              <a:ext uri="{FF2B5EF4-FFF2-40B4-BE49-F238E27FC236}">
                <a16:creationId xmlns:a16="http://schemas.microsoft.com/office/drawing/2014/main" id="{3AF2650C-86F3-C641-AF7E-0EAB6895DA8F}"/>
              </a:ext>
            </a:extLst>
          </p:cNvPr>
          <p:cNvSpPr/>
          <p:nvPr userDrawn="1"/>
        </p:nvSpPr>
        <p:spPr bwMode="white">
          <a:xfrm>
            <a:off x="2296286" y="7302845"/>
            <a:ext cx="747845" cy="1841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solidFill>
                <a:prstClr val="white"/>
              </a:solidFill>
            </a:endParaRPr>
          </a:p>
        </p:txBody>
      </p:sp>
      <p:grpSp>
        <p:nvGrpSpPr>
          <p:cNvPr id="5" name="Group 4">
            <a:extLst>
              <a:ext uri="{FF2B5EF4-FFF2-40B4-BE49-F238E27FC236}">
                <a16:creationId xmlns:a16="http://schemas.microsoft.com/office/drawing/2014/main" id="{043ABAC8-A258-C444-8BDE-0E2B06C2C61B}"/>
              </a:ext>
            </a:extLst>
          </p:cNvPr>
          <p:cNvGrpSpPr/>
          <p:nvPr userDrawn="1"/>
        </p:nvGrpSpPr>
        <p:grpSpPr>
          <a:xfrm>
            <a:off x="3815892" y="7308849"/>
            <a:ext cx="747178" cy="1835151"/>
            <a:chOff x="6783808" y="5481637"/>
            <a:chExt cx="1368426" cy="1374438"/>
          </a:xfrm>
        </p:grpSpPr>
        <p:sp>
          <p:nvSpPr>
            <p:cNvPr id="22" name="Rectangle 21">
              <a:extLst>
                <a:ext uri="{FF2B5EF4-FFF2-40B4-BE49-F238E27FC236}">
                  <a16:creationId xmlns:a16="http://schemas.microsoft.com/office/drawing/2014/main" id="{F078722B-5212-8840-9340-46D316C74B8C}"/>
                </a:ext>
              </a:extLst>
            </p:cNvPr>
            <p:cNvSpPr/>
            <p:nvPr userDrawn="1"/>
          </p:nvSpPr>
          <p:spPr bwMode="white">
            <a:xfrm>
              <a:off x="6783809" y="5481638"/>
              <a:ext cx="684213" cy="6869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3" name="Rectangle 22">
              <a:extLst>
                <a:ext uri="{FF2B5EF4-FFF2-40B4-BE49-F238E27FC236}">
                  <a16:creationId xmlns:a16="http://schemas.microsoft.com/office/drawing/2014/main" id="{B43C1EBE-D789-104C-8A87-E01215FF7799}"/>
                </a:ext>
              </a:extLst>
            </p:cNvPr>
            <p:cNvSpPr/>
            <p:nvPr userDrawn="1"/>
          </p:nvSpPr>
          <p:spPr bwMode="white">
            <a:xfrm>
              <a:off x="6783808" y="6169084"/>
              <a:ext cx="684213" cy="6869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sp>
          <p:nvSpPr>
            <p:cNvPr id="24" name="Rectangle 23">
              <a:extLst>
                <a:ext uri="{FF2B5EF4-FFF2-40B4-BE49-F238E27FC236}">
                  <a16:creationId xmlns:a16="http://schemas.microsoft.com/office/drawing/2014/main" id="{06C62208-AE41-BC4A-AA78-CA58645C234E}"/>
                </a:ext>
              </a:extLst>
            </p:cNvPr>
            <p:cNvSpPr/>
            <p:nvPr userDrawn="1"/>
          </p:nvSpPr>
          <p:spPr bwMode="white">
            <a:xfrm>
              <a:off x="7468021" y="5481637"/>
              <a:ext cx="684213" cy="68699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013" dirty="0">
                <a:solidFill>
                  <a:prstClr val="white"/>
                </a:solidFill>
              </a:endParaRPr>
            </a:p>
          </p:txBody>
        </p:sp>
      </p:grpSp>
      <p:sp>
        <p:nvSpPr>
          <p:cNvPr id="2" name="Title 1"/>
          <p:cNvSpPr>
            <a:spLocks noGrp="1"/>
          </p:cNvSpPr>
          <p:nvPr>
            <p:ph type="title" hasCustomPrompt="1"/>
          </p:nvPr>
        </p:nvSpPr>
        <p:spPr bwMode="white">
          <a:xfrm>
            <a:off x="3187603" y="4001500"/>
            <a:ext cx="3582388" cy="683029"/>
          </a:xfrm>
          <a:noFill/>
        </p:spPr>
        <p:txBody>
          <a:bodyPr anchor="t"/>
          <a:lstStyle>
            <a:lvl1pPr>
              <a:lnSpc>
                <a:spcPts val="1913"/>
              </a:lnSpc>
              <a:tabLst>
                <a:tab pos="161628" algn="l"/>
              </a:tabLst>
              <a:defRPr sz="1800" b="1" i="0" cap="all" baseline="0">
                <a:solidFill>
                  <a:schemeClr val="accent2"/>
                </a:solidFill>
                <a:latin typeface="Gotham HTF Black" pitchFamily="2" charset="77"/>
              </a:defRPr>
            </a:lvl1pPr>
          </a:lstStyle>
          <a:p>
            <a:r>
              <a:rPr lang="en-US" dirty="0"/>
              <a:t>Click to Add Title</a:t>
            </a:r>
          </a:p>
        </p:txBody>
      </p:sp>
      <p:sp>
        <p:nvSpPr>
          <p:cNvPr id="18" name="Text Placeholder 17"/>
          <p:cNvSpPr>
            <a:spLocks noGrp="1"/>
          </p:cNvSpPr>
          <p:nvPr>
            <p:ph type="body" sz="quarter" idx="15" hasCustomPrompt="1"/>
          </p:nvPr>
        </p:nvSpPr>
        <p:spPr>
          <a:xfrm>
            <a:off x="3190639" y="4693524"/>
            <a:ext cx="3576314" cy="487680"/>
          </a:xfrm>
        </p:spPr>
        <p:txBody>
          <a:bodyPr>
            <a:noAutofit/>
          </a:bodyPr>
          <a:lstStyle>
            <a:lvl1pPr marL="0" indent="0">
              <a:buNone/>
              <a:defRPr sz="1013" b="0" i="0" cap="all" baseline="0">
                <a:solidFill>
                  <a:schemeClr val="bg1"/>
                </a:solidFill>
                <a:latin typeface="Gotham HTF Book" pitchFamily="2" charset="77"/>
              </a:defRPr>
            </a:lvl1pPr>
            <a:lvl2pPr marL="97334" indent="0">
              <a:buNone/>
              <a:defRPr sz="900" b="0">
                <a:latin typeface="+mn-lt"/>
              </a:defRPr>
            </a:lvl2pPr>
            <a:lvl3pPr marL="223242" indent="0">
              <a:buNone/>
              <a:defRPr sz="900" b="0">
                <a:latin typeface="+mn-lt"/>
              </a:defRPr>
            </a:lvl3pPr>
            <a:lvl4pPr marL="354509" indent="0">
              <a:buNone/>
              <a:defRPr sz="900" b="0">
                <a:latin typeface="+mn-lt"/>
              </a:defRPr>
            </a:lvl4pPr>
            <a:lvl5pPr marL="480417" indent="0">
              <a:buNone/>
              <a:defRPr sz="900" b="0">
                <a:latin typeface="+mn-lt"/>
              </a:defRPr>
            </a:lvl5pPr>
          </a:lstStyle>
          <a:p>
            <a:pPr lvl="0"/>
            <a:r>
              <a:rPr lang="en-US" dirty="0"/>
              <a:t>Subtitle / Date goes here</a:t>
            </a:r>
          </a:p>
        </p:txBody>
      </p:sp>
      <p:pic>
        <p:nvPicPr>
          <p:cNvPr id="26" name="Graphic 25">
            <a:extLst>
              <a:ext uri="{FF2B5EF4-FFF2-40B4-BE49-F238E27FC236}">
                <a16:creationId xmlns:a16="http://schemas.microsoft.com/office/drawing/2014/main" id="{4940ABFB-398F-9B48-A0E1-18DDA3C76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59725" y="7681809"/>
            <a:ext cx="1559468" cy="1083227"/>
          </a:xfrm>
          <a:prstGeom prst="rect">
            <a:avLst/>
          </a:prstGeom>
        </p:spPr>
      </p:pic>
    </p:spTree>
    <p:extLst>
      <p:ext uri="{BB962C8B-B14F-4D97-AF65-F5344CB8AC3E}">
        <p14:creationId xmlns:p14="http://schemas.microsoft.com/office/powerpoint/2010/main" val="2536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FCA-151F-C541-9AD2-E23FD70480D7}"/>
              </a:ext>
            </a:extLst>
          </p:cNvPr>
          <p:cNvSpPr>
            <a:spLocks noGrp="1"/>
          </p:cNvSpPr>
          <p:nvPr>
            <p:ph type="title"/>
          </p:nvPr>
        </p:nvSpPr>
        <p:spPr/>
        <p:txBody>
          <a:bodyPr anchor="b"/>
          <a:lstStyle/>
          <a:p>
            <a:r>
              <a:rPr lang="en-GB"/>
              <a:t>Click to edit Master title style</a:t>
            </a:r>
            <a:endParaRPr lang="en-US"/>
          </a:p>
        </p:txBody>
      </p:sp>
      <p:sp>
        <p:nvSpPr>
          <p:cNvPr id="3" name="Slide Number Placeholder 2">
            <a:extLst>
              <a:ext uri="{FF2B5EF4-FFF2-40B4-BE49-F238E27FC236}">
                <a16:creationId xmlns:a16="http://schemas.microsoft.com/office/drawing/2014/main" id="{CCCA8EC8-0597-8D46-A3D6-14301C74E023}"/>
              </a:ext>
            </a:extLst>
          </p:cNvPr>
          <p:cNvSpPr>
            <a:spLocks noGrp="1"/>
          </p:cNvSpPr>
          <p:nvPr>
            <p:ph type="sldNum" sz="quarter" idx="10"/>
          </p:nvPr>
        </p:nvSpPr>
        <p:spPr/>
        <p:txBody>
          <a:bodyPr/>
          <a:lstStyle/>
          <a:p>
            <a:fld id="{01EC1BC0-C4E4-1248-9539-942F5F23DC83}" type="slidenum">
              <a:rPr lang="en-US" smtClean="0"/>
              <a:t>‹#›</a:t>
            </a:fld>
            <a:endParaRPr lang="en-US"/>
          </a:p>
        </p:txBody>
      </p:sp>
    </p:spTree>
    <p:extLst>
      <p:ext uri="{BB962C8B-B14F-4D97-AF65-F5344CB8AC3E}">
        <p14:creationId xmlns:p14="http://schemas.microsoft.com/office/powerpoint/2010/main" val="21101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_ withtitle_longtitle">
    <p:spTree>
      <p:nvGrpSpPr>
        <p:cNvPr id="1" name=""/>
        <p:cNvGrpSpPr/>
        <p:nvPr/>
      </p:nvGrpSpPr>
      <p:grpSpPr>
        <a:xfrm>
          <a:off x="0" y="0"/>
          <a:ext cx="0" cy="0"/>
          <a:chOff x="0" y="0"/>
          <a:chExt cx="0" cy="0"/>
        </a:xfrm>
      </p:grpSpPr>
      <p:sp>
        <p:nvSpPr>
          <p:cNvPr id="3" name="Text Placeholder 2"/>
          <p:cNvSpPr>
            <a:spLocks noGrp="1"/>
          </p:cNvSpPr>
          <p:nvPr>
            <p:ph idx="1"/>
          </p:nvPr>
        </p:nvSpPr>
        <p:spPr>
          <a:xfrm>
            <a:off x="296863" y="1820864"/>
            <a:ext cx="6264276" cy="6819900"/>
          </a:xfrm>
          <a:prstGeom prst="rect">
            <a:avLst/>
          </a:prstGeom>
        </p:spPr>
        <p:txBody>
          <a:bodyPr vert="horz" lIns="73152" tIns="0" rIns="73152" bIns="73152" rtlCol="0">
            <a:noAutofit/>
          </a:bodyPr>
          <a:lstStyle>
            <a:lvl2pPr marL="97334" indent="-97334">
              <a:spcBef>
                <a:spcPts val="338"/>
              </a:spcBef>
              <a:defRPr/>
            </a:lvl2pPr>
            <a:lvl3pPr marL="227707" indent="-97334">
              <a:defRPr/>
            </a:lvl3pPr>
            <a:lvl4pPr marL="351830" indent="-91976">
              <a:defRPr/>
            </a:lvl4pPr>
            <a:lvl5pPr marL="482203" indent="-9822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hasCustomPrompt="1"/>
          </p:nvPr>
        </p:nvSpPr>
        <p:spPr>
          <a:xfrm>
            <a:off x="296863" y="468314"/>
            <a:ext cx="6264276" cy="480432"/>
          </a:xfrm>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241361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6863" y="468313"/>
            <a:ext cx="6264276" cy="477463"/>
          </a:xfrm>
          <a:noFill/>
        </p:spPr>
        <p:txBody>
          <a:bodyPr vert="horz" lIns="72000" tIns="54000" rIns="72000" bIns="36000" rtlCol="0" anchor="b" anchorCtr="0">
            <a:noAutofit/>
          </a:bodyPr>
          <a:lstStyle>
            <a:lvl1pPr>
              <a:defRPr lang="en-US" dirty="0"/>
            </a:lvl1pPr>
          </a:lstStyle>
          <a:p>
            <a:pPr lvl="0"/>
            <a:r>
              <a:rPr lang="en-US" dirty="0"/>
              <a:t>Click to add title</a:t>
            </a:r>
          </a:p>
        </p:txBody>
      </p:sp>
    </p:spTree>
    <p:extLst>
      <p:ext uri="{BB962C8B-B14F-4D97-AF65-F5344CB8AC3E}">
        <p14:creationId xmlns:p14="http://schemas.microsoft.com/office/powerpoint/2010/main" val="169489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6862" y="468313"/>
            <a:ext cx="6264277" cy="475615"/>
          </a:xfrm>
          <a:prstGeom prst="rect">
            <a:avLst/>
          </a:prstGeom>
          <a:noFill/>
        </p:spPr>
        <p:txBody>
          <a:bodyPr vert="horz" lIns="72000" tIns="54000" rIns="72000" bIns="36000" rtlCol="0" anchor="b" anchorCtr="0">
            <a:noAutofit/>
          </a:bodyPr>
          <a:lstStyle/>
          <a:p>
            <a:r>
              <a:rPr lang="en-US" dirty="0"/>
              <a:t>CLICK TO ADD TITLE</a:t>
            </a:r>
          </a:p>
        </p:txBody>
      </p:sp>
      <p:sp>
        <p:nvSpPr>
          <p:cNvPr id="3" name="Text Placeholder 2"/>
          <p:cNvSpPr>
            <a:spLocks noGrp="1"/>
          </p:cNvSpPr>
          <p:nvPr>
            <p:ph type="body" idx="1"/>
          </p:nvPr>
        </p:nvSpPr>
        <p:spPr>
          <a:xfrm>
            <a:off x="296863" y="1820863"/>
            <a:ext cx="6264276" cy="6819900"/>
          </a:xfrm>
          <a:prstGeom prst="rect">
            <a:avLst/>
          </a:prstGeom>
        </p:spPr>
        <p:txBody>
          <a:bodyPr vert="horz" lIns="73152" tIns="0" rIns="73152" bIns="73152"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214909" y="877824"/>
            <a:ext cx="6428184" cy="7315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algn="ctr"/>
            <a:endParaRPr lang="en-US" sz="1013" dirty="0">
              <a:solidFill>
                <a:prstClr val="white"/>
              </a:solidFill>
            </a:endParaRPr>
          </a:p>
        </p:txBody>
      </p:sp>
      <p:sp>
        <p:nvSpPr>
          <p:cNvPr id="4" name="Slide Number Placeholder 3">
            <a:extLst>
              <a:ext uri="{FF2B5EF4-FFF2-40B4-BE49-F238E27FC236}">
                <a16:creationId xmlns:a16="http://schemas.microsoft.com/office/drawing/2014/main" id="{F38990FB-0950-7A4B-B2F5-4CF2AB113053}"/>
              </a:ext>
            </a:extLst>
          </p:cNvPr>
          <p:cNvSpPr>
            <a:spLocks noGrp="1"/>
          </p:cNvSpPr>
          <p:nvPr>
            <p:ph type="sldNum" sz="quarter" idx="4"/>
          </p:nvPr>
        </p:nvSpPr>
        <p:spPr>
          <a:xfrm>
            <a:off x="5242659" y="8531566"/>
            <a:ext cx="1543050" cy="486833"/>
          </a:xfrm>
          <a:prstGeom prst="rect">
            <a:avLst/>
          </a:prstGeom>
        </p:spPr>
        <p:txBody>
          <a:bodyPr vert="horz" lIns="91440" tIns="45720" rIns="91440" bIns="45720" rtlCol="0" anchor="ctr"/>
          <a:lstStyle>
            <a:lvl1pPr algn="r">
              <a:defRPr sz="591">
                <a:solidFill>
                  <a:schemeClr val="bg1"/>
                </a:solidFill>
              </a:defRPr>
            </a:lvl1pPr>
          </a:lstStyle>
          <a:p>
            <a:fld id="{01EC1BC0-C4E4-1248-9539-942F5F23DC83}" type="slidenum">
              <a:rPr lang="en-US" smtClean="0"/>
              <a:pPr/>
              <a:t>‹#›</a:t>
            </a:fld>
            <a:endParaRPr lang="en-US"/>
          </a:p>
        </p:txBody>
      </p:sp>
    </p:spTree>
    <p:extLst>
      <p:ext uri="{BB962C8B-B14F-4D97-AF65-F5344CB8AC3E}">
        <p14:creationId xmlns:p14="http://schemas.microsoft.com/office/powerpoint/2010/main" val="437053441"/>
      </p:ext>
    </p:extLst>
  </p:cSld>
  <p:clrMap bg1="lt1" tx1="dk1" bg2="lt2" tx2="dk2" accent1="accent1" accent2="accent2" accent3="accent3" accent4="accent4" accent5="accent5" accent6="accent6" hlink="hlink" folHlink="folHlink"/>
  <p:sldLayoutIdLst>
    <p:sldLayoutId id="2147483673" r:id="rId1"/>
    <p:sldLayoutId id="2147483681" r:id="rId2"/>
    <p:sldLayoutId id="2147483679" r:id="rId3"/>
    <p:sldLayoutId id="2147483680"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p:titleStyle>
    <p:bodyStyle>
      <a:lvl1pPr marL="0" indent="0" algn="l" defTabSz="514350" rtl="0" eaLnBrk="1" latinLnBrk="0" hangingPunct="1">
        <a:lnSpc>
          <a:spcPct val="100000"/>
        </a:lnSpc>
        <a:spcBef>
          <a:spcPts val="675"/>
        </a:spcBef>
        <a:spcAft>
          <a:spcPts val="169"/>
        </a:spcAft>
        <a:buClr>
          <a:schemeClr val="tx1"/>
        </a:buClr>
        <a:buSzPct val="100000"/>
        <a:buFont typeface="Arial" panose="020B0604020202020204" pitchFamily="34" charset="0"/>
        <a:buNone/>
        <a:defRPr sz="1125" b="0" i="0" kern="1200">
          <a:solidFill>
            <a:schemeClr val="bg1"/>
          </a:solidFill>
          <a:latin typeface="Gotham HTF Book" pitchFamily="2" charset="77"/>
          <a:ea typeface="+mn-ea"/>
          <a:cs typeface="Arial" pitchFamily="34" charset="0"/>
        </a:defRPr>
      </a:lvl1pPr>
      <a:lvl2pPr marL="97334" indent="-97334" algn="l" defTabSz="514350" rtl="0" eaLnBrk="1" latinLnBrk="0" hangingPunct="1">
        <a:lnSpc>
          <a:spcPct val="100000"/>
        </a:lnSpc>
        <a:spcBef>
          <a:spcPts val="0"/>
        </a:spcBef>
        <a:spcAft>
          <a:spcPts val="169"/>
        </a:spcAft>
        <a:buClr>
          <a:schemeClr val="accent2"/>
        </a:buClr>
        <a:buFont typeface="Arial" pitchFamily="34" charset="0"/>
        <a:buChar char="•"/>
        <a:defRPr sz="1013" b="0" i="0" kern="1200">
          <a:solidFill>
            <a:schemeClr val="bg1"/>
          </a:solidFill>
          <a:latin typeface="Gotham HTF Book" pitchFamily="2" charset="77"/>
          <a:ea typeface="+mn-ea"/>
          <a:cs typeface="Arial" pitchFamily="34" charset="0"/>
        </a:defRPr>
      </a:lvl2pPr>
      <a:lvl3pPr marL="227707" indent="-97334" algn="l" defTabSz="514350" rtl="0" eaLnBrk="1" latinLnBrk="0" hangingPunct="1">
        <a:lnSpc>
          <a:spcPct val="100000"/>
        </a:lnSpc>
        <a:spcBef>
          <a:spcPts val="0"/>
        </a:spcBef>
        <a:spcAft>
          <a:spcPts val="169"/>
        </a:spcAft>
        <a:buClr>
          <a:schemeClr val="accent2"/>
        </a:buClr>
        <a:buSzPct val="112000"/>
        <a:buFont typeface="Arial" panose="020B0604020202020204" pitchFamily="34" charset="0"/>
        <a:buChar char="◦"/>
        <a:defRPr sz="900" b="0" i="0" kern="1200">
          <a:solidFill>
            <a:schemeClr val="bg1"/>
          </a:solidFill>
          <a:latin typeface="Gotham HTF Book" pitchFamily="2" charset="77"/>
          <a:ea typeface="+mn-ea"/>
          <a:cs typeface="Arial" pitchFamily="34" charset="0"/>
        </a:defRPr>
      </a:lvl3pPr>
      <a:lvl4pPr marL="351830" indent="-91976" algn="l" defTabSz="514350" rtl="0" eaLnBrk="1" latinLnBrk="0" hangingPunct="1">
        <a:lnSpc>
          <a:spcPct val="100000"/>
        </a:lnSpc>
        <a:spcBef>
          <a:spcPts val="0"/>
        </a:spcBef>
        <a:spcAft>
          <a:spcPts val="169"/>
        </a:spcAft>
        <a:buClr>
          <a:schemeClr val="accent2"/>
        </a:buClr>
        <a:buFont typeface="Arial" pitchFamily="34" charset="0"/>
        <a:buChar char="•"/>
        <a:defRPr sz="788" b="0" i="0" kern="1200">
          <a:solidFill>
            <a:schemeClr val="bg1"/>
          </a:solidFill>
          <a:latin typeface="Gotham HTF Book" pitchFamily="2" charset="77"/>
          <a:ea typeface="+mn-ea"/>
          <a:cs typeface="Arial" pitchFamily="34" charset="0"/>
        </a:defRPr>
      </a:lvl4pPr>
      <a:lvl5pPr marL="482203" indent="-98227" algn="l" defTabSz="514350" rtl="0" eaLnBrk="1" latinLnBrk="0" hangingPunct="1">
        <a:lnSpc>
          <a:spcPct val="100000"/>
        </a:lnSpc>
        <a:spcBef>
          <a:spcPts val="0"/>
        </a:spcBef>
        <a:spcAft>
          <a:spcPts val="169"/>
        </a:spcAft>
        <a:buClr>
          <a:schemeClr val="accent2"/>
        </a:buClr>
        <a:buFont typeface="Arial" pitchFamily="34" charset="0"/>
        <a:buChar char="-"/>
        <a:defRPr sz="675" b="0" i="0" kern="1200">
          <a:solidFill>
            <a:schemeClr val="bg1"/>
          </a:solidFill>
          <a:latin typeface="Gotham HTF Book" pitchFamily="2" charset="77"/>
          <a:ea typeface="+mn-ea"/>
          <a:cs typeface="Arial"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3" pos="4320" userDrawn="1">
          <p15:clr>
            <a:srgbClr val="F26B43"/>
          </p15:clr>
        </p15:guide>
        <p15:guide id="4" pos="476" userDrawn="1">
          <p15:clr>
            <a:srgbClr val="F26B43"/>
          </p15:clr>
        </p15:guide>
        <p15:guide id="5" pos="961" userDrawn="1">
          <p15:clr>
            <a:srgbClr val="F26B43"/>
          </p15:clr>
        </p15:guide>
        <p15:guide id="6" pos="1446" userDrawn="1">
          <p15:clr>
            <a:srgbClr val="F26B43"/>
          </p15:clr>
        </p15:guide>
        <p15:guide id="7" pos="1918" userDrawn="1">
          <p15:clr>
            <a:srgbClr val="F26B43"/>
          </p15:clr>
        </p15:guide>
        <p15:guide id="8" pos="2415" userDrawn="1">
          <p15:clr>
            <a:srgbClr val="F26B43"/>
          </p15:clr>
        </p15:guide>
        <p15:guide id="9" pos="2874" userDrawn="1">
          <p15:clr>
            <a:srgbClr val="F26B43"/>
          </p15:clr>
        </p15:guide>
        <p15:guide id="10" pos="3359" userDrawn="1">
          <p15:clr>
            <a:srgbClr val="F26B43"/>
          </p15:clr>
        </p15:guide>
        <p15:guide id="11" pos="3844" userDrawn="1">
          <p15:clr>
            <a:srgbClr val="F26B43"/>
          </p15:clr>
        </p15:guide>
        <p15:guide id="12" orient="horz" pos="1147" userDrawn="1">
          <p15:clr>
            <a:srgbClr val="F26B43"/>
          </p15:clr>
        </p15:guide>
        <p15:guide id="13" orient="horz" pos="2305" userDrawn="1">
          <p15:clr>
            <a:srgbClr val="F26B43"/>
          </p15:clr>
        </p15:guide>
        <p15:guide id="14" orient="horz" pos="3455" userDrawn="1">
          <p15:clr>
            <a:srgbClr val="F26B43"/>
          </p15:clr>
        </p15:guide>
        <p15:guide id="15" orient="horz" pos="4604" userDrawn="1">
          <p15:clr>
            <a:srgbClr val="F26B43"/>
          </p15:clr>
        </p15:guide>
        <p15:guide id="16" orient="horz" pos="5760" userDrawn="1">
          <p15:clr>
            <a:srgbClr val="F26B43"/>
          </p15:clr>
        </p15:guide>
        <p15:guide id="17" orient="horz" userDrawn="1">
          <p15:clr>
            <a:srgbClr val="F26B43"/>
          </p15:clr>
        </p15:guide>
        <p15:guide id="18" orient="horz" pos="544" userDrawn="1">
          <p15:clr>
            <a:srgbClr val="F26B43"/>
          </p15:clr>
        </p15:guide>
        <p15:guide id="19" pos="187" userDrawn="1">
          <p15:clr>
            <a:srgbClr val="F26B43"/>
          </p15:clr>
        </p15:guide>
        <p15:guide id="20" pos="4133" userDrawn="1">
          <p15:clr>
            <a:srgbClr val="F26B43"/>
          </p15:clr>
        </p15:guide>
        <p15:guide id="21" orient="horz" pos="5443" userDrawn="1">
          <p15:clr>
            <a:srgbClr val="F26B43"/>
          </p15:clr>
        </p15:guide>
        <p15:guide id="22" orient="horz" pos="2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Shape&#10;&#10;Description automatically generated with low confidence">
            <a:extLst>
              <a:ext uri="{FF2B5EF4-FFF2-40B4-BE49-F238E27FC236}">
                <a16:creationId xmlns:a16="http://schemas.microsoft.com/office/drawing/2014/main" id="{4ED8F448-E5CB-CF44-BD96-1B150C7D85A8}"/>
              </a:ext>
            </a:extLst>
          </p:cNvPr>
          <p:cNvPicPr>
            <a:picLocks noChangeAspect="1"/>
          </p:cNvPicPr>
          <p:nvPr/>
        </p:nvPicPr>
        <p:blipFill rotWithShape="1">
          <a:blip r:embed="rId2"/>
          <a:srcRect t="4580"/>
          <a:stretch/>
        </p:blipFill>
        <p:spPr>
          <a:xfrm>
            <a:off x="0" y="2773105"/>
            <a:ext cx="6858000" cy="4911484"/>
          </a:xfrm>
          <a:prstGeom prst="rect">
            <a:avLst/>
          </a:prstGeom>
        </p:spPr>
      </p:pic>
      <p:sp>
        <p:nvSpPr>
          <p:cNvPr id="148" name="Rectangle 147">
            <a:extLst>
              <a:ext uri="{FF2B5EF4-FFF2-40B4-BE49-F238E27FC236}">
                <a16:creationId xmlns:a16="http://schemas.microsoft.com/office/drawing/2014/main" id="{3E38F7CD-C901-4730-8733-E5BA97626248}"/>
              </a:ext>
            </a:extLst>
          </p:cNvPr>
          <p:cNvSpPr/>
          <p:nvPr/>
        </p:nvSpPr>
        <p:spPr>
          <a:xfrm>
            <a:off x="0" y="0"/>
            <a:ext cx="6858000" cy="4572000"/>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GB" sz="1400" dirty="0" err="1">
              <a:solidFill>
                <a:schemeClr val="tx1"/>
              </a:solidFill>
            </a:endParaRPr>
          </a:p>
        </p:txBody>
      </p:sp>
      <p:sp>
        <p:nvSpPr>
          <p:cNvPr id="18" name="Rounded Rectangle 17">
            <a:extLst>
              <a:ext uri="{FF2B5EF4-FFF2-40B4-BE49-F238E27FC236}">
                <a16:creationId xmlns:a16="http://schemas.microsoft.com/office/drawing/2014/main" id="{C4F5D660-63AE-B444-99DB-6536585F46E5}"/>
              </a:ext>
            </a:extLst>
          </p:cNvPr>
          <p:cNvSpPr/>
          <p:nvPr/>
        </p:nvSpPr>
        <p:spPr>
          <a:xfrm>
            <a:off x="-28893" y="0"/>
            <a:ext cx="6886893" cy="4136353"/>
          </a:xfrm>
          <a:prstGeom prst="roundRect">
            <a:avLst>
              <a:gd name="adj" fmla="val 0"/>
            </a:avLst>
          </a:prstGeom>
          <a:solidFill>
            <a:schemeClr val="tx1">
              <a:lumMod val="65000"/>
              <a:lumOff val="35000"/>
              <a:alpha val="74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grpSp>
        <p:nvGrpSpPr>
          <p:cNvPr id="20" name="Group 19">
            <a:extLst>
              <a:ext uri="{FF2B5EF4-FFF2-40B4-BE49-F238E27FC236}">
                <a16:creationId xmlns:a16="http://schemas.microsoft.com/office/drawing/2014/main" id="{22984F0B-1BDC-B44B-AB39-8F7B3ADF9ED2}"/>
              </a:ext>
            </a:extLst>
          </p:cNvPr>
          <p:cNvGrpSpPr/>
          <p:nvPr/>
        </p:nvGrpSpPr>
        <p:grpSpPr>
          <a:xfrm>
            <a:off x="-608195" y="1225557"/>
            <a:ext cx="7996363" cy="3770263"/>
            <a:chOff x="261616" y="1756842"/>
            <a:chExt cx="6404191" cy="3770263"/>
          </a:xfrm>
        </p:grpSpPr>
        <p:sp>
          <p:nvSpPr>
            <p:cNvPr id="19" name="TextBox 18">
              <a:extLst>
                <a:ext uri="{FF2B5EF4-FFF2-40B4-BE49-F238E27FC236}">
                  <a16:creationId xmlns:a16="http://schemas.microsoft.com/office/drawing/2014/main" id="{4E280158-659A-0841-A838-2CAB78EE1161}"/>
                </a:ext>
              </a:extLst>
            </p:cNvPr>
            <p:cNvSpPr txBox="1"/>
            <p:nvPr/>
          </p:nvSpPr>
          <p:spPr bwMode="auto">
            <a:xfrm>
              <a:off x="261616"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5" name="TextBox 94">
              <a:extLst>
                <a:ext uri="{FF2B5EF4-FFF2-40B4-BE49-F238E27FC236}">
                  <a16:creationId xmlns:a16="http://schemas.microsoft.com/office/drawing/2014/main" id="{E3CBA881-31F2-CB43-A6EA-CF5AD70CB769}"/>
                </a:ext>
              </a:extLst>
            </p:cNvPr>
            <p:cNvSpPr txBox="1"/>
            <p:nvPr/>
          </p:nvSpPr>
          <p:spPr bwMode="auto">
            <a:xfrm>
              <a:off x="1417112"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6" name="TextBox 95">
              <a:extLst>
                <a:ext uri="{FF2B5EF4-FFF2-40B4-BE49-F238E27FC236}">
                  <a16:creationId xmlns:a16="http://schemas.microsoft.com/office/drawing/2014/main" id="{EECFB6A6-63F2-324D-8D48-DB5B617FC9FC}"/>
                </a:ext>
              </a:extLst>
            </p:cNvPr>
            <p:cNvSpPr txBox="1"/>
            <p:nvPr/>
          </p:nvSpPr>
          <p:spPr bwMode="auto">
            <a:xfrm>
              <a:off x="2572608"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7" name="TextBox 96">
              <a:extLst>
                <a:ext uri="{FF2B5EF4-FFF2-40B4-BE49-F238E27FC236}">
                  <a16:creationId xmlns:a16="http://schemas.microsoft.com/office/drawing/2014/main" id="{58F55E2C-9398-4F47-990C-20D9BFF86DBE}"/>
                </a:ext>
              </a:extLst>
            </p:cNvPr>
            <p:cNvSpPr txBox="1"/>
            <p:nvPr/>
          </p:nvSpPr>
          <p:spPr bwMode="auto">
            <a:xfrm>
              <a:off x="3728104"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sp>
          <p:nvSpPr>
            <p:cNvPr id="98" name="TextBox 97">
              <a:extLst>
                <a:ext uri="{FF2B5EF4-FFF2-40B4-BE49-F238E27FC236}">
                  <a16:creationId xmlns:a16="http://schemas.microsoft.com/office/drawing/2014/main" id="{919ACEDC-64B4-0647-97B5-5F1114268FBA}"/>
                </a:ext>
              </a:extLst>
            </p:cNvPr>
            <p:cNvSpPr txBox="1"/>
            <p:nvPr/>
          </p:nvSpPr>
          <p:spPr bwMode="auto">
            <a:xfrm>
              <a:off x="4883600" y="1756842"/>
              <a:ext cx="1782207" cy="3770263"/>
            </a:xfrm>
            <a:prstGeom prst="rect">
              <a:avLst/>
            </a:prstGeom>
            <a:noFill/>
            <a:ln w="9525">
              <a:noFill/>
              <a:miter lim="800000"/>
              <a:headEnd/>
              <a:tailEnd/>
            </a:ln>
          </p:spPr>
          <p:txBody>
            <a:bodyPr wrap="none" rtlCol="0" anchor="t" anchorCtr="0">
              <a:spAutoFit/>
            </a:bodyPr>
            <a:lstStyle/>
            <a:p>
              <a:pPr fontAlgn="b">
                <a:spcAft>
                  <a:spcPts val="300"/>
                </a:spcAft>
              </a:pPr>
              <a:r>
                <a:rPr lang="en-US" sz="23900" b="1" dirty="0">
                  <a:latin typeface="Gotham HTF Black" pitchFamily="2" charset="77"/>
                  <a:cs typeface="Arial" pitchFamily="34" charset="0"/>
                </a:rPr>
                <a:t>$</a:t>
              </a:r>
            </a:p>
          </p:txBody>
        </p:sp>
      </p:grpSp>
      <p:sp>
        <p:nvSpPr>
          <p:cNvPr id="107" name="Rectangle 106">
            <a:extLst>
              <a:ext uri="{FF2B5EF4-FFF2-40B4-BE49-F238E27FC236}">
                <a16:creationId xmlns:a16="http://schemas.microsoft.com/office/drawing/2014/main" id="{342903B2-7EA7-4550-A774-945C7B5AAD2C}"/>
              </a:ext>
            </a:extLst>
          </p:cNvPr>
          <p:cNvSpPr/>
          <p:nvPr/>
        </p:nvSpPr>
        <p:spPr>
          <a:xfrm>
            <a:off x="0" y="215042"/>
            <a:ext cx="6858000"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800" b="1" dirty="0">
                <a:solidFill>
                  <a:schemeClr val="bg1"/>
                </a:solidFill>
                <a:latin typeface="Gotham HTF Black" pitchFamily="2" charset="77"/>
              </a:rPr>
              <a:t>WHY HAVE I NOT HEARD ABOUT</a:t>
            </a:r>
            <a:endParaRPr lang="en-US" sz="2800" b="1" dirty="0">
              <a:solidFill>
                <a:schemeClr val="bg1"/>
              </a:solidFill>
              <a:latin typeface="Gotham HTF Black" pitchFamily="2" charset="77"/>
            </a:endParaRPr>
          </a:p>
        </p:txBody>
      </p:sp>
      <p:sp>
        <p:nvSpPr>
          <p:cNvPr id="119" name="TextBox 118">
            <a:extLst>
              <a:ext uri="{FF2B5EF4-FFF2-40B4-BE49-F238E27FC236}">
                <a16:creationId xmlns:a16="http://schemas.microsoft.com/office/drawing/2014/main" id="{17A8422B-D8CA-4740-A7D4-A99F2E86CD73}"/>
              </a:ext>
            </a:extLst>
          </p:cNvPr>
          <p:cNvSpPr txBox="1"/>
          <p:nvPr/>
        </p:nvSpPr>
        <p:spPr bwMode="auto">
          <a:xfrm>
            <a:off x="281426" y="7198155"/>
            <a:ext cx="6264275" cy="1620032"/>
          </a:xfrm>
          <a:prstGeom prst="rect">
            <a:avLst/>
          </a:prstGeom>
          <a:solidFill>
            <a:schemeClr val="bg1"/>
          </a:solid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latin typeface="Gotham HTF Book" pitchFamily="2" charset="77"/>
                <a:cs typeface="Arial" pitchFamily="34" charset="0"/>
              </a:rPr>
              <a:t>Epic Cash is anonymous P2P electronic cash on a blockchain that is open, public, permissionless, borderless and neutral. As an ”enhanced censorship resistance” implementation of the familiar Bitcoin monetary standard, users enjoy trustless operation, hold direct custody of coins, and transact directly with one another through the blockchain. Epic is secured by triple proof of work and prefigures quantum resistance by design.</a:t>
            </a:r>
          </a:p>
        </p:txBody>
      </p:sp>
      <p:sp>
        <p:nvSpPr>
          <p:cNvPr id="37" name="Rectangle 36">
            <a:extLst>
              <a:ext uri="{FF2B5EF4-FFF2-40B4-BE49-F238E27FC236}">
                <a16:creationId xmlns:a16="http://schemas.microsoft.com/office/drawing/2014/main" id="{FD6BBE24-B1C1-B845-A688-75AAB1F6A656}"/>
              </a:ext>
            </a:extLst>
          </p:cNvPr>
          <p:cNvSpPr/>
          <p:nvPr/>
        </p:nvSpPr>
        <p:spPr>
          <a:xfrm>
            <a:off x="-28894" y="8981995"/>
            <a:ext cx="6886893" cy="172068"/>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a:solidFill>
                <a:schemeClr val="tx1"/>
              </a:solidFill>
            </a:endParaRPr>
          </a:p>
        </p:txBody>
      </p:sp>
      <p:sp>
        <p:nvSpPr>
          <p:cNvPr id="38" name="Rectangle 37">
            <a:extLst>
              <a:ext uri="{FF2B5EF4-FFF2-40B4-BE49-F238E27FC236}">
                <a16:creationId xmlns:a16="http://schemas.microsoft.com/office/drawing/2014/main" id="{2A4CA06C-212C-9E41-9AD8-A370BF62523D}"/>
              </a:ext>
            </a:extLst>
          </p:cNvPr>
          <p:cNvSpPr/>
          <p:nvPr/>
        </p:nvSpPr>
        <p:spPr>
          <a:xfrm>
            <a:off x="281426" y="8958813"/>
            <a:ext cx="6029379" cy="184666"/>
          </a:xfrm>
          <a:prstGeom prst="rect">
            <a:avLst/>
          </a:prstGeom>
        </p:spPr>
        <p:txBody>
          <a:bodyPr wrap="square">
            <a:spAutoFit/>
          </a:bodyPr>
          <a:lstStyle/>
          <a:p>
            <a:pPr algn="just">
              <a:spcBef>
                <a:spcPts val="600"/>
              </a:spcBef>
              <a:spcAft>
                <a:spcPts val="600"/>
              </a:spcAft>
            </a:pPr>
            <a:r>
              <a:rPr lang="en-GB" sz="600" dirty="0">
                <a:solidFill>
                  <a:schemeClr val="bg1"/>
                </a:solidFill>
                <a:latin typeface="Gotham HTF Book" pitchFamily="2" charset="77"/>
                <a:cs typeface="Arial" pitchFamily="34" charset="0"/>
              </a:rPr>
              <a:t>EC 210403 - Why have I not heard about Epic Cash?</a:t>
            </a:r>
          </a:p>
        </p:txBody>
      </p:sp>
      <p:pic>
        <p:nvPicPr>
          <p:cNvPr id="10" name="Picture 9">
            <a:extLst>
              <a:ext uri="{FF2B5EF4-FFF2-40B4-BE49-F238E27FC236}">
                <a16:creationId xmlns:a16="http://schemas.microsoft.com/office/drawing/2014/main" id="{292B9F57-7340-9A45-B770-46499A1DE432}"/>
              </a:ext>
            </a:extLst>
          </p:cNvPr>
          <p:cNvPicPr>
            <a:picLocks noChangeAspect="1"/>
          </p:cNvPicPr>
          <p:nvPr/>
        </p:nvPicPr>
        <p:blipFill>
          <a:blip r:embed="rId3"/>
          <a:stretch>
            <a:fillRect/>
          </a:stretch>
        </p:blipFill>
        <p:spPr>
          <a:xfrm>
            <a:off x="1795256" y="848324"/>
            <a:ext cx="2404561" cy="960169"/>
          </a:xfrm>
          <a:prstGeom prst="rect">
            <a:avLst/>
          </a:prstGeom>
        </p:spPr>
      </p:pic>
      <p:sp>
        <p:nvSpPr>
          <p:cNvPr id="48" name="Rectangle 47">
            <a:extLst>
              <a:ext uri="{FF2B5EF4-FFF2-40B4-BE49-F238E27FC236}">
                <a16:creationId xmlns:a16="http://schemas.microsoft.com/office/drawing/2014/main" id="{F0226F07-AC48-2146-899F-4E3B3C8080B2}"/>
              </a:ext>
            </a:extLst>
          </p:cNvPr>
          <p:cNvSpPr/>
          <p:nvPr/>
        </p:nvSpPr>
        <p:spPr>
          <a:xfrm>
            <a:off x="2781357" y="300138"/>
            <a:ext cx="3723529" cy="199135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9600" dirty="0">
                <a:solidFill>
                  <a:schemeClr val="bg1"/>
                </a:solidFill>
                <a:latin typeface="Gotham HTF Book" pitchFamily="2" charset="77"/>
              </a:rPr>
              <a:t>?</a:t>
            </a:r>
            <a:endParaRPr lang="en-US" sz="9600" dirty="0">
              <a:solidFill>
                <a:schemeClr val="bg1"/>
              </a:solidFill>
              <a:latin typeface="Gotham HTF Book" pitchFamily="2" charset="77"/>
            </a:endParaRPr>
          </a:p>
        </p:txBody>
      </p:sp>
      <p:sp>
        <p:nvSpPr>
          <p:cNvPr id="81" name="&quot;No&quot; Symbol 80">
            <a:extLst>
              <a:ext uri="{FF2B5EF4-FFF2-40B4-BE49-F238E27FC236}">
                <a16:creationId xmlns:a16="http://schemas.microsoft.com/office/drawing/2014/main" id="{38F06540-5D57-4A43-8318-B0A1C93F8C45}"/>
              </a:ext>
            </a:extLst>
          </p:cNvPr>
          <p:cNvSpPr/>
          <p:nvPr/>
        </p:nvSpPr>
        <p:spPr>
          <a:xfrm>
            <a:off x="489072" y="4513723"/>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2" name="&quot;No&quot; Symbol 81">
            <a:extLst>
              <a:ext uri="{FF2B5EF4-FFF2-40B4-BE49-F238E27FC236}">
                <a16:creationId xmlns:a16="http://schemas.microsoft.com/office/drawing/2014/main" id="{EB9470BC-66C6-6243-83B3-D9EF7FD48A39}"/>
              </a:ext>
            </a:extLst>
          </p:cNvPr>
          <p:cNvSpPr/>
          <p:nvPr/>
        </p:nvSpPr>
        <p:spPr>
          <a:xfrm>
            <a:off x="2781224" y="4490942"/>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3" name="&quot;No&quot; Symbol 82">
            <a:extLst>
              <a:ext uri="{FF2B5EF4-FFF2-40B4-BE49-F238E27FC236}">
                <a16:creationId xmlns:a16="http://schemas.microsoft.com/office/drawing/2014/main" id="{38B1627B-4374-C949-8865-7B25F40E8804}"/>
              </a:ext>
            </a:extLst>
          </p:cNvPr>
          <p:cNvSpPr/>
          <p:nvPr/>
        </p:nvSpPr>
        <p:spPr>
          <a:xfrm>
            <a:off x="5086334" y="4490942"/>
            <a:ext cx="1217526" cy="1217526"/>
          </a:xfrm>
          <a:prstGeom prst="noSmoking">
            <a:avLst>
              <a:gd name="adj" fmla="val 10610"/>
            </a:avLst>
          </a:prstGeom>
          <a:solidFill>
            <a:schemeClr val="tx1">
              <a:lumMod val="50000"/>
              <a:lumOff val="50000"/>
              <a:alpha val="51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84" name="Rectangle 83">
            <a:extLst>
              <a:ext uri="{FF2B5EF4-FFF2-40B4-BE49-F238E27FC236}">
                <a16:creationId xmlns:a16="http://schemas.microsoft.com/office/drawing/2014/main" id="{430D5176-D193-F946-9C29-63053C3EFB86}"/>
              </a:ext>
            </a:extLst>
          </p:cNvPr>
          <p:cNvSpPr/>
          <p:nvPr/>
        </p:nvSpPr>
        <p:spPr>
          <a:xfrm>
            <a:off x="130264" y="4642473"/>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85" name="Rectangle 84">
            <a:extLst>
              <a:ext uri="{FF2B5EF4-FFF2-40B4-BE49-F238E27FC236}">
                <a16:creationId xmlns:a16="http://schemas.microsoft.com/office/drawing/2014/main" id="{1311A6F3-08DE-5842-B83B-CC5BB67EB5D4}"/>
              </a:ext>
            </a:extLst>
          </p:cNvPr>
          <p:cNvSpPr/>
          <p:nvPr/>
        </p:nvSpPr>
        <p:spPr>
          <a:xfrm>
            <a:off x="2450645" y="4653182"/>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86" name="Rectangle 85">
            <a:extLst>
              <a:ext uri="{FF2B5EF4-FFF2-40B4-BE49-F238E27FC236}">
                <a16:creationId xmlns:a16="http://schemas.microsoft.com/office/drawing/2014/main" id="{522B18D5-3192-5440-A6D3-7A55DB1232D0}"/>
              </a:ext>
            </a:extLst>
          </p:cNvPr>
          <p:cNvSpPr/>
          <p:nvPr/>
        </p:nvSpPr>
        <p:spPr>
          <a:xfrm>
            <a:off x="4722882" y="4665987"/>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4400" b="1" dirty="0">
                <a:solidFill>
                  <a:schemeClr val="accent2"/>
                </a:solidFill>
                <a:latin typeface="Gotham HTF Black" pitchFamily="2" charset="77"/>
              </a:rPr>
              <a:t>NO</a:t>
            </a:r>
            <a:endParaRPr lang="en-US" sz="4400" b="1" dirty="0">
              <a:solidFill>
                <a:schemeClr val="accent2"/>
              </a:solidFill>
              <a:latin typeface="Gotham HTF Black" pitchFamily="2" charset="77"/>
            </a:endParaRPr>
          </a:p>
        </p:txBody>
      </p:sp>
      <p:sp>
        <p:nvSpPr>
          <p:cNvPr id="66" name="Rectangle 65">
            <a:extLst>
              <a:ext uri="{FF2B5EF4-FFF2-40B4-BE49-F238E27FC236}">
                <a16:creationId xmlns:a16="http://schemas.microsoft.com/office/drawing/2014/main" id="{9B0C80AE-806C-C449-BB6B-5C830205D582}"/>
              </a:ext>
            </a:extLst>
          </p:cNvPr>
          <p:cNvSpPr/>
          <p:nvPr/>
        </p:nvSpPr>
        <p:spPr>
          <a:xfrm>
            <a:off x="194565" y="2352167"/>
            <a:ext cx="1190198"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7" name="Rectangle 66">
            <a:extLst>
              <a:ext uri="{FF2B5EF4-FFF2-40B4-BE49-F238E27FC236}">
                <a16:creationId xmlns:a16="http://schemas.microsoft.com/office/drawing/2014/main" id="{8D4D09AB-95D6-E645-91FC-D20235793EF7}"/>
              </a:ext>
            </a:extLst>
          </p:cNvPr>
          <p:cNvSpPr/>
          <p:nvPr/>
        </p:nvSpPr>
        <p:spPr>
          <a:xfrm>
            <a:off x="1610622" y="2362876"/>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8" name="Rectangle 67">
            <a:extLst>
              <a:ext uri="{FF2B5EF4-FFF2-40B4-BE49-F238E27FC236}">
                <a16:creationId xmlns:a16="http://schemas.microsoft.com/office/drawing/2014/main" id="{A2522391-C0AE-6D4A-BE64-CCAE5716318A}"/>
              </a:ext>
            </a:extLst>
          </p:cNvPr>
          <p:cNvSpPr/>
          <p:nvPr/>
        </p:nvSpPr>
        <p:spPr>
          <a:xfrm>
            <a:off x="3966919" y="2375681"/>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69" name="Rectangle 68">
            <a:extLst>
              <a:ext uri="{FF2B5EF4-FFF2-40B4-BE49-F238E27FC236}">
                <a16:creationId xmlns:a16="http://schemas.microsoft.com/office/drawing/2014/main" id="{6CCA64FE-B87C-F94F-97DF-6A5FC6B42026}"/>
              </a:ext>
            </a:extLst>
          </p:cNvPr>
          <p:cNvSpPr/>
          <p:nvPr/>
        </p:nvSpPr>
        <p:spPr>
          <a:xfrm>
            <a:off x="684364" y="3268520"/>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70" name="Rectangle 69">
            <a:extLst>
              <a:ext uri="{FF2B5EF4-FFF2-40B4-BE49-F238E27FC236}">
                <a16:creationId xmlns:a16="http://schemas.microsoft.com/office/drawing/2014/main" id="{01F1C918-CE59-C64E-9BCE-DD9AAD5860AF}"/>
              </a:ext>
            </a:extLst>
          </p:cNvPr>
          <p:cNvSpPr/>
          <p:nvPr/>
        </p:nvSpPr>
        <p:spPr>
          <a:xfrm>
            <a:off x="3089739" y="3279229"/>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3200" b="1" dirty="0">
                <a:solidFill>
                  <a:schemeClr val="accent2"/>
                </a:solidFill>
                <a:latin typeface="Gotham HTF Black" pitchFamily="2" charset="77"/>
              </a:rPr>
              <a:t>NO</a:t>
            </a:r>
            <a:endParaRPr lang="en-US" sz="3200" b="1" dirty="0">
              <a:solidFill>
                <a:schemeClr val="accent2"/>
              </a:solidFill>
              <a:latin typeface="Gotham HTF Black" pitchFamily="2" charset="77"/>
            </a:endParaRPr>
          </a:p>
        </p:txBody>
      </p:sp>
      <p:sp>
        <p:nvSpPr>
          <p:cNvPr id="87" name="Rectangle 86">
            <a:extLst>
              <a:ext uri="{FF2B5EF4-FFF2-40B4-BE49-F238E27FC236}">
                <a16:creationId xmlns:a16="http://schemas.microsoft.com/office/drawing/2014/main" id="{D4905369-8DE8-8048-B3ED-ECA7626B36BD}"/>
              </a:ext>
            </a:extLst>
          </p:cNvPr>
          <p:cNvSpPr/>
          <p:nvPr/>
        </p:nvSpPr>
        <p:spPr>
          <a:xfrm>
            <a:off x="124097" y="2866254"/>
            <a:ext cx="1190198"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PAID</a:t>
            </a:r>
            <a:br>
              <a:rPr lang="en-GB" sz="1100" dirty="0">
                <a:solidFill>
                  <a:schemeClr val="bg1"/>
                </a:solidFill>
                <a:latin typeface="Gotham HTF Book" pitchFamily="2" charset="77"/>
              </a:rPr>
            </a:br>
            <a:r>
              <a:rPr lang="en-GB" sz="1100" dirty="0">
                <a:solidFill>
                  <a:schemeClr val="bg1"/>
                </a:solidFill>
                <a:latin typeface="Gotham HTF Book" pitchFamily="2" charset="77"/>
              </a:rPr>
              <a:t>MARKETING</a:t>
            </a:r>
            <a:endParaRPr lang="en-US" sz="1100" dirty="0">
              <a:solidFill>
                <a:schemeClr val="bg1"/>
              </a:solidFill>
              <a:latin typeface="Gotham HTF Book" pitchFamily="2" charset="77"/>
            </a:endParaRPr>
          </a:p>
        </p:txBody>
      </p:sp>
      <p:sp>
        <p:nvSpPr>
          <p:cNvPr id="88" name="Rectangle 87">
            <a:extLst>
              <a:ext uri="{FF2B5EF4-FFF2-40B4-BE49-F238E27FC236}">
                <a16:creationId xmlns:a16="http://schemas.microsoft.com/office/drawing/2014/main" id="{AFBF42EA-2E2E-0141-B389-26CACEA82165}"/>
              </a:ext>
            </a:extLst>
          </p:cNvPr>
          <p:cNvSpPr/>
          <p:nvPr/>
        </p:nvSpPr>
        <p:spPr>
          <a:xfrm>
            <a:off x="1540154" y="2876963"/>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INFLUENCER</a:t>
            </a:r>
            <a:br>
              <a:rPr lang="en-GB" sz="1100" dirty="0">
                <a:solidFill>
                  <a:schemeClr val="bg1"/>
                </a:solidFill>
                <a:latin typeface="Gotham HTF Book" pitchFamily="2" charset="77"/>
              </a:rPr>
            </a:br>
            <a:r>
              <a:rPr lang="en-GB" sz="1100" dirty="0">
                <a:solidFill>
                  <a:schemeClr val="bg1"/>
                </a:solidFill>
                <a:latin typeface="Gotham HTF Book" pitchFamily="2" charset="77"/>
              </a:rPr>
              <a:t>SHILLS</a:t>
            </a:r>
            <a:endParaRPr lang="en-US" sz="1100" dirty="0">
              <a:solidFill>
                <a:schemeClr val="bg1"/>
              </a:solidFill>
              <a:latin typeface="Gotham HTF Book" pitchFamily="2" charset="77"/>
            </a:endParaRPr>
          </a:p>
        </p:txBody>
      </p:sp>
      <p:sp>
        <p:nvSpPr>
          <p:cNvPr id="89" name="Rectangle 88">
            <a:extLst>
              <a:ext uri="{FF2B5EF4-FFF2-40B4-BE49-F238E27FC236}">
                <a16:creationId xmlns:a16="http://schemas.microsoft.com/office/drawing/2014/main" id="{1EC57622-47FE-5541-9A47-A9A7B5CA393D}"/>
              </a:ext>
            </a:extLst>
          </p:cNvPr>
          <p:cNvSpPr/>
          <p:nvPr/>
        </p:nvSpPr>
        <p:spPr>
          <a:xfrm>
            <a:off x="3896451" y="2889768"/>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PAID EXCHANGE LISTINGS</a:t>
            </a:r>
            <a:endParaRPr lang="en-US" sz="1100" dirty="0">
              <a:solidFill>
                <a:schemeClr val="bg1"/>
              </a:solidFill>
              <a:latin typeface="Gotham HTF Book" pitchFamily="2" charset="77"/>
            </a:endParaRPr>
          </a:p>
        </p:txBody>
      </p:sp>
      <p:sp>
        <p:nvSpPr>
          <p:cNvPr id="90" name="Rectangle 89">
            <a:extLst>
              <a:ext uri="{FF2B5EF4-FFF2-40B4-BE49-F238E27FC236}">
                <a16:creationId xmlns:a16="http://schemas.microsoft.com/office/drawing/2014/main" id="{039047C1-3D92-DD41-BE30-FD6B8A6AC2BE}"/>
              </a:ext>
            </a:extLst>
          </p:cNvPr>
          <p:cNvSpPr/>
          <p:nvPr/>
        </p:nvSpPr>
        <p:spPr>
          <a:xfrm>
            <a:off x="613896" y="3761342"/>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CORPORATE</a:t>
            </a:r>
            <a:br>
              <a:rPr lang="en-GB" sz="1100" dirty="0">
                <a:solidFill>
                  <a:schemeClr val="bg1"/>
                </a:solidFill>
                <a:latin typeface="Gotham HTF Book" pitchFamily="2" charset="77"/>
              </a:rPr>
            </a:br>
            <a:r>
              <a:rPr lang="en-GB" sz="1100" dirty="0">
                <a:solidFill>
                  <a:schemeClr val="bg1"/>
                </a:solidFill>
                <a:latin typeface="Gotham HTF Book" pitchFamily="2" charset="77"/>
              </a:rPr>
              <a:t>PR</a:t>
            </a:r>
            <a:endParaRPr lang="en-US" sz="1100" dirty="0">
              <a:solidFill>
                <a:schemeClr val="bg1"/>
              </a:solidFill>
              <a:latin typeface="Gotham HTF Book" pitchFamily="2" charset="77"/>
            </a:endParaRPr>
          </a:p>
        </p:txBody>
      </p:sp>
      <p:sp>
        <p:nvSpPr>
          <p:cNvPr id="91" name="Rectangle 90">
            <a:extLst>
              <a:ext uri="{FF2B5EF4-FFF2-40B4-BE49-F238E27FC236}">
                <a16:creationId xmlns:a16="http://schemas.microsoft.com/office/drawing/2014/main" id="{7AA6D4B1-8D56-244B-994A-6DB8DD33E558}"/>
              </a:ext>
            </a:extLst>
          </p:cNvPr>
          <p:cNvSpPr/>
          <p:nvPr/>
        </p:nvSpPr>
        <p:spPr>
          <a:xfrm>
            <a:off x="3019404" y="3772051"/>
            <a:ext cx="1947571"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r" fontAlgn="auto">
              <a:lnSpc>
                <a:spcPct val="100000"/>
              </a:lnSpc>
              <a:spcBef>
                <a:spcPts val="0"/>
              </a:spcBef>
              <a:spcAft>
                <a:spcPts val="300"/>
              </a:spcAft>
              <a:buClrTx/>
              <a:buSzTx/>
              <a:buFontTx/>
              <a:buNone/>
              <a:defRPr/>
            </a:pPr>
            <a:r>
              <a:rPr lang="en-GB" sz="1100" dirty="0">
                <a:solidFill>
                  <a:schemeClr val="bg1"/>
                </a:solidFill>
                <a:latin typeface="Gotham HTF Book" pitchFamily="2" charset="77"/>
              </a:rPr>
              <a:t>VENTURE</a:t>
            </a:r>
            <a:br>
              <a:rPr lang="en-GB" sz="1100" dirty="0">
                <a:solidFill>
                  <a:schemeClr val="bg1"/>
                </a:solidFill>
                <a:latin typeface="Gotham HTF Book" pitchFamily="2" charset="77"/>
              </a:rPr>
            </a:br>
            <a:r>
              <a:rPr lang="en-GB" sz="1100" dirty="0">
                <a:solidFill>
                  <a:schemeClr val="bg1"/>
                </a:solidFill>
                <a:latin typeface="Gotham HTF Book" pitchFamily="2" charset="77"/>
              </a:rPr>
              <a:t>CAPITALISTS</a:t>
            </a:r>
            <a:endParaRPr lang="en-US" sz="1100" dirty="0">
              <a:solidFill>
                <a:schemeClr val="bg1"/>
              </a:solidFill>
              <a:latin typeface="Gotham HTF Book" pitchFamily="2" charset="77"/>
            </a:endParaRPr>
          </a:p>
        </p:txBody>
      </p:sp>
      <p:sp>
        <p:nvSpPr>
          <p:cNvPr id="2" name="Multiply 1">
            <a:extLst>
              <a:ext uri="{FF2B5EF4-FFF2-40B4-BE49-F238E27FC236}">
                <a16:creationId xmlns:a16="http://schemas.microsoft.com/office/drawing/2014/main" id="{3A7C6926-006D-6142-B8C1-DCC00E3D9FD5}"/>
              </a:ext>
            </a:extLst>
          </p:cNvPr>
          <p:cNvSpPr/>
          <p:nvPr/>
        </p:nvSpPr>
        <p:spPr>
          <a:xfrm>
            <a:off x="1194788"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9" name="Multiply 48">
            <a:extLst>
              <a:ext uri="{FF2B5EF4-FFF2-40B4-BE49-F238E27FC236}">
                <a16:creationId xmlns:a16="http://schemas.microsoft.com/office/drawing/2014/main" id="{1C09A0ED-C694-7040-A5C7-305CC8828AB0}"/>
              </a:ext>
            </a:extLst>
          </p:cNvPr>
          <p:cNvSpPr/>
          <p:nvPr/>
        </p:nvSpPr>
        <p:spPr>
          <a:xfrm>
            <a:off x="3375227"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0" name="Multiply 49">
            <a:extLst>
              <a:ext uri="{FF2B5EF4-FFF2-40B4-BE49-F238E27FC236}">
                <a16:creationId xmlns:a16="http://schemas.microsoft.com/office/drawing/2014/main" id="{493009F4-3639-584B-80D2-B4B96C616D96}"/>
              </a:ext>
            </a:extLst>
          </p:cNvPr>
          <p:cNvSpPr/>
          <p:nvPr/>
        </p:nvSpPr>
        <p:spPr>
          <a:xfrm>
            <a:off x="5762234" y="2312744"/>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1" name="Multiply 50">
            <a:extLst>
              <a:ext uri="{FF2B5EF4-FFF2-40B4-BE49-F238E27FC236}">
                <a16:creationId xmlns:a16="http://schemas.microsoft.com/office/drawing/2014/main" id="{312BE5E5-C06F-F84A-A699-DB50831A9F56}"/>
              </a:ext>
            </a:extLst>
          </p:cNvPr>
          <p:cNvSpPr/>
          <p:nvPr/>
        </p:nvSpPr>
        <p:spPr>
          <a:xfrm>
            <a:off x="2502765" y="3236619"/>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2" name="Multiply 51">
            <a:extLst>
              <a:ext uri="{FF2B5EF4-FFF2-40B4-BE49-F238E27FC236}">
                <a16:creationId xmlns:a16="http://schemas.microsoft.com/office/drawing/2014/main" id="{32D12B76-4308-5E42-B421-074E89E0C7D4}"/>
              </a:ext>
            </a:extLst>
          </p:cNvPr>
          <p:cNvSpPr/>
          <p:nvPr/>
        </p:nvSpPr>
        <p:spPr>
          <a:xfrm>
            <a:off x="4920586" y="3236619"/>
            <a:ext cx="1070998" cy="1070998"/>
          </a:xfrm>
          <a:prstGeom prst="mathMultiply">
            <a:avLst>
              <a:gd name="adj1" fmla="val 17780"/>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53" name="Rectangle 52">
            <a:extLst>
              <a:ext uri="{FF2B5EF4-FFF2-40B4-BE49-F238E27FC236}">
                <a16:creationId xmlns:a16="http://schemas.microsoft.com/office/drawing/2014/main" id="{F3156813-405C-4944-BF6E-6D16E2342122}"/>
              </a:ext>
            </a:extLst>
          </p:cNvPr>
          <p:cNvSpPr/>
          <p:nvPr/>
        </p:nvSpPr>
        <p:spPr>
          <a:xfrm>
            <a:off x="279377" y="5190604"/>
            <a:ext cx="1617127"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ICO</a:t>
            </a:r>
            <a:endParaRPr lang="en-US" sz="2000" dirty="0">
              <a:solidFill>
                <a:schemeClr val="bg1"/>
              </a:solidFill>
              <a:latin typeface="Gotham HTF Book" pitchFamily="2" charset="77"/>
            </a:endParaRPr>
          </a:p>
        </p:txBody>
      </p:sp>
      <p:sp>
        <p:nvSpPr>
          <p:cNvPr id="54" name="Rectangle 53">
            <a:extLst>
              <a:ext uri="{FF2B5EF4-FFF2-40B4-BE49-F238E27FC236}">
                <a16:creationId xmlns:a16="http://schemas.microsoft.com/office/drawing/2014/main" id="{DD7CF6E1-D38F-B843-BE40-2E4671A27A54}"/>
              </a:ext>
            </a:extLst>
          </p:cNvPr>
          <p:cNvSpPr/>
          <p:nvPr/>
        </p:nvSpPr>
        <p:spPr>
          <a:xfrm>
            <a:off x="2585411" y="5197593"/>
            <a:ext cx="1617127" cy="56382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PREMINE</a:t>
            </a:r>
            <a:endParaRPr lang="en-US" sz="2000" dirty="0">
              <a:solidFill>
                <a:schemeClr val="bg1"/>
              </a:solidFill>
              <a:latin typeface="Gotham HTF Book" pitchFamily="2" charset="77"/>
            </a:endParaRPr>
          </a:p>
        </p:txBody>
      </p:sp>
      <p:sp>
        <p:nvSpPr>
          <p:cNvPr id="55" name="Rectangle 54">
            <a:extLst>
              <a:ext uri="{FF2B5EF4-FFF2-40B4-BE49-F238E27FC236}">
                <a16:creationId xmlns:a16="http://schemas.microsoft.com/office/drawing/2014/main" id="{463AF922-FF6A-A641-A1C6-706F9E9F077E}"/>
              </a:ext>
            </a:extLst>
          </p:cNvPr>
          <p:cNvSpPr/>
          <p:nvPr/>
        </p:nvSpPr>
        <p:spPr>
          <a:xfrm>
            <a:off x="4897274" y="5191748"/>
            <a:ext cx="1617127" cy="3626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2000" dirty="0">
                <a:solidFill>
                  <a:schemeClr val="bg1"/>
                </a:solidFill>
                <a:latin typeface="Gotham HTF Book" pitchFamily="2" charset="77"/>
              </a:rPr>
              <a:t>COMPANY</a:t>
            </a:r>
            <a:endParaRPr lang="en-US" sz="2000" dirty="0">
              <a:solidFill>
                <a:schemeClr val="bg1"/>
              </a:solidFill>
              <a:latin typeface="Gotham HTF Book" pitchFamily="2" charset="77"/>
            </a:endParaRPr>
          </a:p>
        </p:txBody>
      </p:sp>
      <p:sp>
        <p:nvSpPr>
          <p:cNvPr id="56" name="Rectangle 55">
            <a:extLst>
              <a:ext uri="{FF2B5EF4-FFF2-40B4-BE49-F238E27FC236}">
                <a16:creationId xmlns:a16="http://schemas.microsoft.com/office/drawing/2014/main" id="{4A3A4D8B-6DE2-744B-8180-1D94A0FFBD07}"/>
              </a:ext>
            </a:extLst>
          </p:cNvPr>
          <p:cNvSpPr/>
          <p:nvPr/>
        </p:nvSpPr>
        <p:spPr>
          <a:xfrm>
            <a:off x="4874208" y="5442327"/>
            <a:ext cx="1617127" cy="3626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0" rIns="72000" bIns="0" numCol="1" spcCol="0" rtlCol="0" fromWordArt="0" anchor="t" anchorCtr="0" forceAA="0" compatLnSpc="1">
            <a:prstTxWarp prst="textNoShape">
              <a:avLst/>
            </a:prstTxWarp>
            <a:noAutofit/>
          </a:bodyPr>
          <a:lstStyle/>
          <a:p>
            <a:pPr marL="14288" marR="0" lvl="0" indent="-14288" algn="ctr" fontAlgn="auto">
              <a:lnSpc>
                <a:spcPct val="100000"/>
              </a:lnSpc>
              <a:spcBef>
                <a:spcPts val="0"/>
              </a:spcBef>
              <a:spcAft>
                <a:spcPts val="300"/>
              </a:spcAft>
              <a:buClrTx/>
              <a:buSzTx/>
              <a:buFontTx/>
              <a:buNone/>
              <a:defRPr/>
            </a:pPr>
            <a:r>
              <a:rPr lang="en-GB" sz="1200" dirty="0">
                <a:solidFill>
                  <a:schemeClr val="bg1"/>
                </a:solidFill>
                <a:latin typeface="Gotham HTF Book" pitchFamily="2" charset="77"/>
              </a:rPr>
              <a:t>BEHIND IT</a:t>
            </a:r>
            <a:endParaRPr lang="en-US" sz="1200" dirty="0">
              <a:solidFill>
                <a:schemeClr val="bg1"/>
              </a:solidFill>
              <a:latin typeface="Gotham HTF Book" pitchFamily="2" charset="77"/>
            </a:endParaRPr>
          </a:p>
        </p:txBody>
      </p:sp>
    </p:spTree>
    <p:extLst>
      <p:ext uri="{BB962C8B-B14F-4D97-AF65-F5344CB8AC3E}">
        <p14:creationId xmlns:p14="http://schemas.microsoft.com/office/powerpoint/2010/main" val="116152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FB3EE7CE-2926-6A4E-BDA2-9D87E64EF03D}"/>
              </a:ext>
            </a:extLst>
          </p:cNvPr>
          <p:cNvSpPr/>
          <p:nvPr/>
        </p:nvSpPr>
        <p:spPr>
          <a:xfrm>
            <a:off x="0" y="1729859"/>
            <a:ext cx="6858000" cy="3127743"/>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2" name="Rectangle 41">
            <a:extLst>
              <a:ext uri="{FF2B5EF4-FFF2-40B4-BE49-F238E27FC236}">
                <a16:creationId xmlns:a16="http://schemas.microsoft.com/office/drawing/2014/main" id="{547FFD31-65EE-8A4F-87E2-C03683F3AA12}"/>
              </a:ext>
            </a:extLst>
          </p:cNvPr>
          <p:cNvSpPr/>
          <p:nvPr/>
        </p:nvSpPr>
        <p:spPr>
          <a:xfrm>
            <a:off x="-2" y="4855591"/>
            <a:ext cx="6858000" cy="1196561"/>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3" name="Rectangle 42">
            <a:extLst>
              <a:ext uri="{FF2B5EF4-FFF2-40B4-BE49-F238E27FC236}">
                <a16:creationId xmlns:a16="http://schemas.microsoft.com/office/drawing/2014/main" id="{EF2B1EBF-060B-404D-8297-7BB6916A08A2}"/>
              </a:ext>
            </a:extLst>
          </p:cNvPr>
          <p:cNvSpPr/>
          <p:nvPr/>
        </p:nvSpPr>
        <p:spPr>
          <a:xfrm>
            <a:off x="-2" y="6045650"/>
            <a:ext cx="6867912" cy="1515842"/>
          </a:xfrm>
          <a:prstGeom prst="rect">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44" name="Rectangle 43">
            <a:extLst>
              <a:ext uri="{FF2B5EF4-FFF2-40B4-BE49-F238E27FC236}">
                <a16:creationId xmlns:a16="http://schemas.microsoft.com/office/drawing/2014/main" id="{18777EF4-0BCD-1A4B-997F-CC9F88AFFBFC}"/>
              </a:ext>
            </a:extLst>
          </p:cNvPr>
          <p:cNvSpPr/>
          <p:nvPr/>
        </p:nvSpPr>
        <p:spPr>
          <a:xfrm>
            <a:off x="-2" y="7488145"/>
            <a:ext cx="6867912" cy="1655855"/>
          </a:xfrm>
          <a:prstGeom prst="rect">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Aft>
                <a:spcPts val="300"/>
              </a:spcAft>
            </a:pPr>
            <a:endParaRPr lang="en-US" sz="1400" dirty="0" err="1">
              <a:solidFill>
                <a:schemeClr val="tx1"/>
              </a:solidFill>
            </a:endParaRPr>
          </a:p>
        </p:txBody>
      </p:sp>
      <p:sp>
        <p:nvSpPr>
          <p:cNvPr id="3" name="Title 2">
            <a:extLst>
              <a:ext uri="{FF2B5EF4-FFF2-40B4-BE49-F238E27FC236}">
                <a16:creationId xmlns:a16="http://schemas.microsoft.com/office/drawing/2014/main" id="{A107B4AF-8411-E640-90A8-F94895114705}"/>
              </a:ext>
            </a:extLst>
          </p:cNvPr>
          <p:cNvSpPr>
            <a:spLocks noGrp="1"/>
          </p:cNvSpPr>
          <p:nvPr>
            <p:ph type="title"/>
          </p:nvPr>
        </p:nvSpPr>
        <p:spPr>
          <a:xfrm>
            <a:off x="296863" y="-34769"/>
            <a:ext cx="6264276" cy="480432"/>
          </a:xfrm>
        </p:spPr>
        <p:txBody>
          <a:bodyPr/>
          <a:lstStyle/>
          <a:p>
            <a:r>
              <a:rPr lang="en-US" dirty="0"/>
              <a:t>TECHNICAL SECURITY</a:t>
            </a:r>
          </a:p>
        </p:txBody>
      </p:sp>
      <p:sp>
        <p:nvSpPr>
          <p:cNvPr id="10" name="TextBox 9">
            <a:extLst>
              <a:ext uri="{FF2B5EF4-FFF2-40B4-BE49-F238E27FC236}">
                <a16:creationId xmlns:a16="http://schemas.microsoft.com/office/drawing/2014/main" id="{76D526A7-3626-DA4C-A282-D393F92C1BAD}"/>
              </a:ext>
            </a:extLst>
          </p:cNvPr>
          <p:cNvSpPr txBox="1"/>
          <p:nvPr/>
        </p:nvSpPr>
        <p:spPr bwMode="auto">
          <a:xfrm>
            <a:off x="296861" y="7605614"/>
            <a:ext cx="6264275" cy="854080"/>
          </a:xfrm>
          <a:prstGeom prst="rect">
            <a:avLst/>
          </a:prstGeom>
          <a:noFill/>
          <a:ln w="9525">
            <a:noFill/>
            <a:miter lim="800000"/>
            <a:headEnd/>
            <a:tailEnd/>
          </a:ln>
        </p:spPr>
        <p:txBody>
          <a:bodyPr wrap="square" lIns="72000" rtlCol="0" anchor="t" anchorCtr="0">
            <a:spAutoFit/>
          </a:bodyPr>
          <a:lstStyle/>
          <a:p>
            <a:pPr fontAlgn="b">
              <a:spcBef>
                <a:spcPts val="600"/>
              </a:spcBef>
              <a:spcAft>
                <a:spcPts val="300"/>
              </a:spcAft>
              <a:defRPr/>
            </a:pPr>
            <a:r>
              <a:rPr lang="en-GB" sz="1050" dirty="0">
                <a:latin typeface="Gotham HTF Book" pitchFamily="2" charset="77"/>
                <a:cs typeface="Arial" pitchFamily="34" charset="0"/>
              </a:rPr>
              <a:t>EDXL LLC, through its regional operating partners supports markets by providing “buyer of last resort” immediate spot liquidity to hundreds of digital asset revenues worldwide.</a:t>
            </a:r>
          </a:p>
          <a:p>
            <a:pPr fontAlgn="b">
              <a:spcBef>
                <a:spcPts val="600"/>
              </a:spcBef>
              <a:spcAft>
                <a:spcPts val="300"/>
              </a:spcAft>
              <a:defRPr/>
            </a:pPr>
            <a:r>
              <a:rPr lang="en-GB" sz="1050" dirty="0">
                <a:latin typeface="Gotham HTF Book" pitchFamily="2" charset="77"/>
                <a:cs typeface="Arial" pitchFamily="34" charset="0"/>
              </a:rPr>
              <a:t>EDXC dedicates a portion* of cash flows to fund a daily buyback and burn initiative of the EDXC token.</a:t>
            </a:r>
          </a:p>
        </p:txBody>
      </p:sp>
      <p:sp>
        <p:nvSpPr>
          <p:cNvPr id="37" name="Title 2">
            <a:extLst>
              <a:ext uri="{FF2B5EF4-FFF2-40B4-BE49-F238E27FC236}">
                <a16:creationId xmlns:a16="http://schemas.microsoft.com/office/drawing/2014/main" id="{5D8EA101-F4C3-4447-B8F3-BC6B0CC3CA0F}"/>
              </a:ext>
            </a:extLst>
          </p:cNvPr>
          <p:cNvSpPr txBox="1">
            <a:spLocks/>
          </p:cNvSpPr>
          <p:nvPr/>
        </p:nvSpPr>
        <p:spPr>
          <a:xfrm>
            <a:off x="306772" y="1722794"/>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ECONOMIC SECURITY</a:t>
            </a:r>
          </a:p>
        </p:txBody>
      </p:sp>
      <p:sp>
        <p:nvSpPr>
          <p:cNvPr id="38" name="Title 2">
            <a:extLst>
              <a:ext uri="{FF2B5EF4-FFF2-40B4-BE49-F238E27FC236}">
                <a16:creationId xmlns:a16="http://schemas.microsoft.com/office/drawing/2014/main" id="{28C1DCF4-B643-2041-98C9-483938AF114C}"/>
              </a:ext>
            </a:extLst>
          </p:cNvPr>
          <p:cNvSpPr txBox="1">
            <a:spLocks/>
          </p:cNvSpPr>
          <p:nvPr/>
        </p:nvSpPr>
        <p:spPr>
          <a:xfrm>
            <a:off x="306772" y="4885464"/>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solidFill>
                  <a:schemeClr val="bg1"/>
                </a:solidFill>
              </a:rPr>
              <a:t>REGULATORY SECURITY</a:t>
            </a:r>
          </a:p>
        </p:txBody>
      </p:sp>
      <p:sp>
        <p:nvSpPr>
          <p:cNvPr id="39" name="Title 2">
            <a:extLst>
              <a:ext uri="{FF2B5EF4-FFF2-40B4-BE49-F238E27FC236}">
                <a16:creationId xmlns:a16="http://schemas.microsoft.com/office/drawing/2014/main" id="{7194D610-37C9-3D40-A5C1-8D9D9AB8BDBA}"/>
              </a:ext>
            </a:extLst>
          </p:cNvPr>
          <p:cNvSpPr txBox="1">
            <a:spLocks/>
          </p:cNvSpPr>
          <p:nvPr/>
        </p:nvSpPr>
        <p:spPr>
          <a:xfrm>
            <a:off x="311191" y="6059370"/>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GOVERNANCE SECURITY</a:t>
            </a:r>
          </a:p>
        </p:txBody>
      </p:sp>
      <p:sp>
        <p:nvSpPr>
          <p:cNvPr id="40" name="Title 2">
            <a:extLst>
              <a:ext uri="{FF2B5EF4-FFF2-40B4-BE49-F238E27FC236}">
                <a16:creationId xmlns:a16="http://schemas.microsoft.com/office/drawing/2014/main" id="{ED16113D-D15D-E84C-9426-B321A9DDD1A6}"/>
              </a:ext>
            </a:extLst>
          </p:cNvPr>
          <p:cNvSpPr txBox="1">
            <a:spLocks/>
          </p:cNvSpPr>
          <p:nvPr/>
        </p:nvSpPr>
        <p:spPr>
          <a:xfrm>
            <a:off x="306772" y="7478068"/>
            <a:ext cx="6264276" cy="480432"/>
          </a:xfrm>
          <a:prstGeom prst="rect">
            <a:avLst/>
          </a:prstGeom>
          <a:noFill/>
        </p:spPr>
        <p:txBody>
          <a:bodyPr vert="horz" lIns="72000" tIns="54000" rIns="72000" bIns="36000" rtlCol="0" anchor="b" anchorCtr="0">
            <a:noAutofit/>
          </a:bodyPr>
          <a:lstStyle>
            <a:lvl1pPr algn="l" defTabSz="514350" rtl="0" eaLnBrk="1" latinLnBrk="0" hangingPunct="1">
              <a:lnSpc>
                <a:spcPct val="90000"/>
              </a:lnSpc>
              <a:spcBef>
                <a:spcPct val="0"/>
              </a:spcBef>
              <a:buNone/>
              <a:defRPr lang="en-US" sz="1800" b="1" i="0" kern="1200" cap="all" baseline="0" dirty="0">
                <a:solidFill>
                  <a:schemeClr val="accent2"/>
                </a:solidFill>
                <a:latin typeface="Gotham HTF Black" pitchFamily="2" charset="77"/>
                <a:ea typeface="+mj-ea"/>
                <a:cs typeface="Arial" pitchFamily="34" charset="0"/>
              </a:defRPr>
            </a:lvl1pPr>
          </a:lstStyle>
          <a:p>
            <a:r>
              <a:rPr lang="en-GB" dirty="0"/>
              <a:t>SOCIAL SECURITY</a:t>
            </a:r>
          </a:p>
        </p:txBody>
      </p:sp>
      <p:sp>
        <p:nvSpPr>
          <p:cNvPr id="45" name="TextBox 44">
            <a:extLst>
              <a:ext uri="{FF2B5EF4-FFF2-40B4-BE49-F238E27FC236}">
                <a16:creationId xmlns:a16="http://schemas.microsoft.com/office/drawing/2014/main" id="{4F4557AA-E3C9-5245-B88C-8F8D266D790F}"/>
              </a:ext>
            </a:extLst>
          </p:cNvPr>
          <p:cNvSpPr txBox="1"/>
          <p:nvPr/>
        </p:nvSpPr>
        <p:spPr bwMode="auto">
          <a:xfrm>
            <a:off x="306772" y="5397363"/>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Howey Compliant – No ICO, No pre-mine, no investors, no control. Respected US attorney opinion letter: “Epic Cash is not a security”</a:t>
            </a:r>
          </a:p>
        </p:txBody>
      </p:sp>
      <p:sp>
        <p:nvSpPr>
          <p:cNvPr id="46" name="TextBox 45">
            <a:extLst>
              <a:ext uri="{FF2B5EF4-FFF2-40B4-BE49-F238E27FC236}">
                <a16:creationId xmlns:a16="http://schemas.microsoft.com/office/drawing/2014/main" id="{D8D21E76-C1C6-DC45-B518-FCDA02F22FF3}"/>
              </a:ext>
            </a:extLst>
          </p:cNvPr>
          <p:cNvSpPr txBox="1"/>
          <p:nvPr/>
        </p:nvSpPr>
        <p:spPr bwMode="auto">
          <a:xfrm>
            <a:off x="306772" y="6567663"/>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Transparent open community, all decisions made out in the open. ECR token with proven governance modules from Compound. </a:t>
            </a:r>
            <a:r>
              <a:rPr lang="en-GB" sz="1400" dirty="0">
                <a:solidFill>
                  <a:schemeClr val="accent2">
                    <a:lumMod val="60000"/>
                    <a:lumOff val="40000"/>
                  </a:schemeClr>
                </a:solidFill>
                <a:latin typeface="Gotham HTF Book" pitchFamily="2" charset="77"/>
                <a:cs typeface="Arial" pitchFamily="34" charset="0"/>
              </a:rPr>
              <a:t>https://</a:t>
            </a:r>
            <a:r>
              <a:rPr lang="en-GB" sz="1400" dirty="0" err="1">
                <a:solidFill>
                  <a:schemeClr val="accent2">
                    <a:lumMod val="60000"/>
                    <a:lumOff val="40000"/>
                  </a:schemeClr>
                </a:solidFill>
                <a:latin typeface="Gotham HTF Book" pitchFamily="2" charset="77"/>
                <a:cs typeface="Arial" pitchFamily="34" charset="0"/>
              </a:rPr>
              <a:t>labs.epic.tech</a:t>
            </a:r>
            <a:endParaRPr lang="en-GB" sz="1400" dirty="0">
              <a:solidFill>
                <a:schemeClr val="accent2">
                  <a:lumMod val="60000"/>
                  <a:lumOff val="40000"/>
                </a:schemeClr>
              </a:solidFill>
              <a:latin typeface="Gotham HTF Book" pitchFamily="2" charset="77"/>
              <a:cs typeface="Arial" pitchFamily="34" charset="0"/>
            </a:endParaRPr>
          </a:p>
        </p:txBody>
      </p:sp>
      <p:sp>
        <p:nvSpPr>
          <p:cNvPr id="47" name="TextBox 46">
            <a:extLst>
              <a:ext uri="{FF2B5EF4-FFF2-40B4-BE49-F238E27FC236}">
                <a16:creationId xmlns:a16="http://schemas.microsoft.com/office/drawing/2014/main" id="{66A51BE6-4717-BB4F-A3BA-FAFB1F473F22}"/>
              </a:ext>
            </a:extLst>
          </p:cNvPr>
          <p:cNvSpPr txBox="1"/>
          <p:nvPr/>
        </p:nvSpPr>
        <p:spPr bwMode="auto">
          <a:xfrm>
            <a:off x="306771" y="7985542"/>
            <a:ext cx="6264275"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solidFill>
                  <a:schemeClr val="bg1"/>
                </a:solidFill>
                <a:latin typeface="Gotham HTF Book" pitchFamily="2" charset="77"/>
                <a:cs typeface="Arial" pitchFamily="34" charset="0"/>
              </a:rPr>
              <a:t>Fair &amp; accessible – anyone can mine. BTC is almost 90% already emitted. EPIC is only 50% emitted. Mining is open to anyone, meaning you too can get your share. Low barriers to entry promise “pitchfork and torch” protection</a:t>
            </a:r>
          </a:p>
        </p:txBody>
      </p:sp>
      <p:grpSp>
        <p:nvGrpSpPr>
          <p:cNvPr id="51" name="Group 50">
            <a:extLst>
              <a:ext uri="{FF2B5EF4-FFF2-40B4-BE49-F238E27FC236}">
                <a16:creationId xmlns:a16="http://schemas.microsoft.com/office/drawing/2014/main" id="{40705C4C-0805-374B-939C-D2A28BAA8B7C}"/>
              </a:ext>
            </a:extLst>
          </p:cNvPr>
          <p:cNvGrpSpPr/>
          <p:nvPr/>
        </p:nvGrpSpPr>
        <p:grpSpPr>
          <a:xfrm>
            <a:off x="384261" y="649686"/>
            <a:ext cx="1958199" cy="546077"/>
            <a:chOff x="384261" y="773670"/>
            <a:chExt cx="1958199" cy="546077"/>
          </a:xfrm>
        </p:grpSpPr>
        <p:sp>
          <p:nvSpPr>
            <p:cNvPr id="48" name="Oval 47">
              <a:extLst>
                <a:ext uri="{FF2B5EF4-FFF2-40B4-BE49-F238E27FC236}">
                  <a16:creationId xmlns:a16="http://schemas.microsoft.com/office/drawing/2014/main" id="{E3D16062-8914-074E-AADF-9D3A9924AC2A}"/>
                </a:ext>
              </a:extLst>
            </p:cNvPr>
            <p:cNvSpPr/>
            <p:nvPr/>
          </p:nvSpPr>
          <p:spPr>
            <a:xfrm>
              <a:off x="384261" y="773670"/>
              <a:ext cx="546077" cy="546077"/>
            </a:xfrm>
            <a:prstGeom prst="ellips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tx1"/>
                  </a:solidFill>
                  <a:latin typeface="Gotham HTF Black" pitchFamily="2" charset="77"/>
                </a:rPr>
                <a:t>CPU</a:t>
              </a:r>
            </a:p>
          </p:txBody>
        </p:sp>
        <p:sp>
          <p:nvSpPr>
            <p:cNvPr id="49" name="Oval 48">
              <a:extLst>
                <a:ext uri="{FF2B5EF4-FFF2-40B4-BE49-F238E27FC236}">
                  <a16:creationId xmlns:a16="http://schemas.microsoft.com/office/drawing/2014/main" id="{EDCC4921-7CAC-B342-8316-C172E3BD9C0D}"/>
                </a:ext>
              </a:extLst>
            </p:cNvPr>
            <p:cNvSpPr/>
            <p:nvPr/>
          </p:nvSpPr>
          <p:spPr>
            <a:xfrm>
              <a:off x="1090322" y="773670"/>
              <a:ext cx="546077" cy="546077"/>
            </a:xfrm>
            <a:prstGeom prst="ellipse">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bg1"/>
                  </a:solidFill>
                  <a:latin typeface="Gotham HTF Black" pitchFamily="2" charset="77"/>
                </a:rPr>
                <a:t>GPU</a:t>
              </a:r>
            </a:p>
          </p:txBody>
        </p:sp>
        <p:sp>
          <p:nvSpPr>
            <p:cNvPr id="50" name="Oval 49">
              <a:extLst>
                <a:ext uri="{FF2B5EF4-FFF2-40B4-BE49-F238E27FC236}">
                  <a16:creationId xmlns:a16="http://schemas.microsoft.com/office/drawing/2014/main" id="{AB0D7202-FC5B-7243-A219-1F73651D7ADD}"/>
                </a:ext>
              </a:extLst>
            </p:cNvPr>
            <p:cNvSpPr/>
            <p:nvPr/>
          </p:nvSpPr>
          <p:spPr>
            <a:xfrm>
              <a:off x="1796383" y="773670"/>
              <a:ext cx="546077" cy="546077"/>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1200" b="1" dirty="0">
                  <a:solidFill>
                    <a:schemeClr val="bg1"/>
                  </a:solidFill>
                  <a:latin typeface="Gotham HTF Black" pitchFamily="2" charset="77"/>
                </a:rPr>
                <a:t>ASIC</a:t>
              </a:r>
            </a:p>
          </p:txBody>
        </p:sp>
      </p:grpSp>
      <p:sp>
        <p:nvSpPr>
          <p:cNvPr id="52" name="TextBox 51">
            <a:extLst>
              <a:ext uri="{FF2B5EF4-FFF2-40B4-BE49-F238E27FC236}">
                <a16:creationId xmlns:a16="http://schemas.microsoft.com/office/drawing/2014/main" id="{D1D9C1F7-585A-D940-8C02-CB819263196C}"/>
              </a:ext>
            </a:extLst>
          </p:cNvPr>
          <p:cNvSpPr txBox="1"/>
          <p:nvPr/>
        </p:nvSpPr>
        <p:spPr bwMode="auto">
          <a:xfrm>
            <a:off x="322269" y="1213261"/>
            <a:ext cx="2035690" cy="415353"/>
          </a:xfrm>
          <a:prstGeom prst="rect">
            <a:avLst/>
          </a:prstGeom>
          <a:noFill/>
          <a:ln w="9525">
            <a:noFill/>
            <a:miter lim="800000"/>
            <a:headEnd/>
            <a:tailEnd/>
          </a:ln>
        </p:spPr>
        <p:txBody>
          <a:bodyPr wrap="square" lIns="72000" rtlCol="0" anchor="t" anchorCtr="0">
            <a:noAutofit/>
          </a:bodyPr>
          <a:lstStyle/>
          <a:p>
            <a:pPr marR="0" lvl="0" indent="0" algn="ctr" fontAlgn="b">
              <a:lnSpc>
                <a:spcPct val="100000"/>
              </a:lnSpc>
              <a:spcBef>
                <a:spcPts val="600"/>
              </a:spcBef>
              <a:spcAft>
                <a:spcPts val="300"/>
              </a:spcAft>
              <a:buClrTx/>
              <a:buSzTx/>
              <a:buFontTx/>
              <a:buNone/>
              <a:tabLst/>
              <a:defRPr/>
            </a:pPr>
            <a:r>
              <a:rPr lang="en-GB" sz="1600" dirty="0">
                <a:latin typeface="Gotham HTF Book" pitchFamily="2" charset="77"/>
                <a:cs typeface="Arial" pitchFamily="34" charset="0"/>
              </a:rPr>
              <a:t>Multi–algo Mining</a:t>
            </a:r>
          </a:p>
        </p:txBody>
      </p:sp>
      <p:sp>
        <p:nvSpPr>
          <p:cNvPr id="53" name="TextBox 52">
            <a:extLst>
              <a:ext uri="{FF2B5EF4-FFF2-40B4-BE49-F238E27FC236}">
                <a16:creationId xmlns:a16="http://schemas.microsoft.com/office/drawing/2014/main" id="{DBCC8D7E-C182-D34C-999B-9C64234F1927}"/>
              </a:ext>
            </a:extLst>
          </p:cNvPr>
          <p:cNvSpPr txBox="1"/>
          <p:nvPr/>
        </p:nvSpPr>
        <p:spPr bwMode="auto">
          <a:xfrm>
            <a:off x="3254899" y="669694"/>
            <a:ext cx="2035690" cy="415353"/>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2000" b="1" dirty="0">
                <a:solidFill>
                  <a:schemeClr val="accent2"/>
                </a:solidFill>
                <a:latin typeface="Gotham HTF Black" pitchFamily="2" charset="77"/>
                <a:cs typeface="Arial" pitchFamily="34" charset="0"/>
              </a:rPr>
              <a:t>proof-of-work</a:t>
            </a:r>
          </a:p>
        </p:txBody>
      </p:sp>
      <p:sp>
        <p:nvSpPr>
          <p:cNvPr id="55" name="Oval 54">
            <a:extLst>
              <a:ext uri="{FF2B5EF4-FFF2-40B4-BE49-F238E27FC236}">
                <a16:creationId xmlns:a16="http://schemas.microsoft.com/office/drawing/2014/main" id="{B04D775E-656D-9A40-B691-8460FDA035A4}"/>
              </a:ext>
            </a:extLst>
          </p:cNvPr>
          <p:cNvSpPr/>
          <p:nvPr/>
        </p:nvSpPr>
        <p:spPr>
          <a:xfrm>
            <a:off x="2727490" y="573559"/>
            <a:ext cx="546077" cy="546077"/>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72000" numCol="1" spcCol="0" rtlCol="0" fromWordArt="0" anchor="ctr" anchorCtr="0" forceAA="0" compatLnSpc="1">
            <a:prstTxWarp prst="textNoShape">
              <a:avLst/>
            </a:prstTxWarp>
            <a:noAutofit/>
          </a:bodyPr>
          <a:lstStyle/>
          <a:p>
            <a:pPr algn="ctr">
              <a:spcAft>
                <a:spcPts val="300"/>
              </a:spcAft>
            </a:pPr>
            <a:r>
              <a:rPr lang="en-US" sz="3200" b="1" dirty="0">
                <a:solidFill>
                  <a:schemeClr val="accent2"/>
                </a:solidFill>
                <a:latin typeface="Gotham HTF Black" pitchFamily="2" charset="77"/>
              </a:rPr>
              <a:t>3x</a:t>
            </a:r>
          </a:p>
        </p:txBody>
      </p:sp>
      <p:sp>
        <p:nvSpPr>
          <p:cNvPr id="56" name="TextBox 55">
            <a:extLst>
              <a:ext uri="{FF2B5EF4-FFF2-40B4-BE49-F238E27FC236}">
                <a16:creationId xmlns:a16="http://schemas.microsoft.com/office/drawing/2014/main" id="{6951FAF9-402C-9D43-BDC8-1CADB1C9A429}"/>
              </a:ext>
            </a:extLst>
          </p:cNvPr>
          <p:cNvSpPr txBox="1"/>
          <p:nvPr/>
        </p:nvSpPr>
        <p:spPr bwMode="auto">
          <a:xfrm>
            <a:off x="2705374" y="1045624"/>
            <a:ext cx="4162536" cy="691606"/>
          </a:xfrm>
          <a:prstGeom prst="rect">
            <a:avLst/>
          </a:prstGeom>
          <a:noFill/>
          <a:ln w="9525">
            <a:noFill/>
            <a:miter lim="800000"/>
            <a:headEnd/>
            <a:tailEnd/>
          </a:ln>
        </p:spPr>
        <p:txBody>
          <a:bodyPr wrap="square" lIns="72000" rtlCol="0" anchor="t" anchorCtr="0">
            <a:noAutofit/>
          </a:bodyPr>
          <a:lstStyle/>
          <a:p>
            <a:pPr marR="0" lvl="0" indent="0" fontAlgn="b">
              <a:lnSpc>
                <a:spcPct val="100000"/>
              </a:lnSpc>
              <a:spcBef>
                <a:spcPts val="600"/>
              </a:spcBef>
              <a:spcAft>
                <a:spcPts val="300"/>
              </a:spcAft>
              <a:buClrTx/>
              <a:buSzTx/>
              <a:buFontTx/>
              <a:buNone/>
              <a:tabLst/>
              <a:defRPr/>
            </a:pPr>
            <a:r>
              <a:rPr lang="en-GB" sz="1400" dirty="0">
                <a:latin typeface="Gotham HTF Book" pitchFamily="2" charset="77"/>
                <a:cs typeface="Arial" pitchFamily="34" charset="0"/>
              </a:rPr>
              <a:t>Quantum protection + future-proofing protection against compromised algorithms</a:t>
            </a:r>
          </a:p>
        </p:txBody>
      </p:sp>
      <p:grpSp>
        <p:nvGrpSpPr>
          <p:cNvPr id="59" name="Group 58">
            <a:extLst>
              <a:ext uri="{FF2B5EF4-FFF2-40B4-BE49-F238E27FC236}">
                <a16:creationId xmlns:a16="http://schemas.microsoft.com/office/drawing/2014/main" id="{DF76CFF8-B8BB-624E-B4EB-AB6198C99653}"/>
              </a:ext>
            </a:extLst>
          </p:cNvPr>
          <p:cNvGrpSpPr/>
          <p:nvPr/>
        </p:nvGrpSpPr>
        <p:grpSpPr>
          <a:xfrm>
            <a:off x="395144" y="2253052"/>
            <a:ext cx="3141622" cy="1329327"/>
            <a:chOff x="343384" y="2160364"/>
            <a:chExt cx="2650596" cy="1121557"/>
          </a:xfrm>
        </p:grpSpPr>
        <p:pic>
          <p:nvPicPr>
            <p:cNvPr id="57" name="Graphic 56">
              <a:extLst>
                <a:ext uri="{FF2B5EF4-FFF2-40B4-BE49-F238E27FC236}">
                  <a16:creationId xmlns:a16="http://schemas.microsoft.com/office/drawing/2014/main" id="{3AA260DE-27F5-B24F-A01E-852499E5FE4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5989" b="24997"/>
            <a:stretch/>
          </p:blipFill>
          <p:spPr>
            <a:xfrm>
              <a:off x="343384" y="2276582"/>
              <a:ext cx="2586029" cy="1005339"/>
            </a:xfrm>
            <a:prstGeom prst="rect">
              <a:avLst/>
            </a:prstGeom>
          </p:spPr>
        </p:pic>
        <p:sp>
          <p:nvSpPr>
            <p:cNvPr id="58" name="TextBox 57">
              <a:extLst>
                <a:ext uri="{FF2B5EF4-FFF2-40B4-BE49-F238E27FC236}">
                  <a16:creationId xmlns:a16="http://schemas.microsoft.com/office/drawing/2014/main" id="{191AE899-B7DC-F64C-827B-8E75D162B606}"/>
                </a:ext>
              </a:extLst>
            </p:cNvPr>
            <p:cNvSpPr txBox="1"/>
            <p:nvPr/>
          </p:nvSpPr>
          <p:spPr>
            <a:xfrm>
              <a:off x="1447992" y="2160364"/>
              <a:ext cx="1545988" cy="174394"/>
            </a:xfrm>
            <a:prstGeom prst="rect">
              <a:avLst/>
            </a:prstGeom>
            <a:noFill/>
          </p:spPr>
          <p:txBody>
            <a:bodyPr wrap="none" lIns="0" rtlCol="0" anchor="b">
              <a:noAutofit/>
            </a:bodyPr>
            <a:lstStyle/>
            <a:p>
              <a:pPr algn="r"/>
              <a:r>
                <a:rPr lang="en-US" sz="700" b="1" dirty="0">
                  <a:latin typeface="Gotham HTF Black" pitchFamily="2" charset="77"/>
                </a:rPr>
                <a:t>21M MAXIMUM</a:t>
              </a:r>
              <a:br>
                <a:rPr lang="en-US" sz="700" b="1" dirty="0">
                  <a:latin typeface="Gotham HTF Black" pitchFamily="2" charset="77"/>
                </a:rPr>
              </a:br>
              <a:r>
                <a:rPr lang="en-US" sz="700" b="1" dirty="0">
                  <a:latin typeface="Gotham HTF Black" pitchFamily="2" charset="77"/>
                </a:rPr>
                <a:t>SUPPLY DEC 2140</a:t>
              </a:r>
            </a:p>
          </p:txBody>
        </p:sp>
      </p:grpSp>
      <p:sp>
        <p:nvSpPr>
          <p:cNvPr id="60" name="TextBox 59">
            <a:extLst>
              <a:ext uri="{FF2B5EF4-FFF2-40B4-BE49-F238E27FC236}">
                <a16:creationId xmlns:a16="http://schemas.microsoft.com/office/drawing/2014/main" id="{42BA69CB-2AE1-944F-A753-FD62B1CF79B3}"/>
              </a:ext>
            </a:extLst>
          </p:cNvPr>
          <p:cNvSpPr txBox="1"/>
          <p:nvPr/>
        </p:nvSpPr>
        <p:spPr bwMode="auto">
          <a:xfrm>
            <a:off x="306771" y="3647281"/>
            <a:ext cx="6387328" cy="691606"/>
          </a:xfrm>
          <a:prstGeom prst="rect">
            <a:avLst/>
          </a:prstGeom>
          <a:noFill/>
          <a:ln w="9525">
            <a:noFill/>
            <a:miter lim="800000"/>
            <a:headEnd/>
            <a:tailEnd/>
          </a:ln>
        </p:spPr>
        <p:txBody>
          <a:bodyPr wrap="square" lIns="72000" rtlCol="0" anchor="t" anchorCtr="0">
            <a:noAutofit/>
          </a:bodyPr>
          <a:lstStyle/>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100% backwards compatible </a:t>
            </a:r>
            <a:r>
              <a:rPr lang="en-GB" sz="1400" dirty="0">
                <a:latin typeface="Gotham HTF Book" pitchFamily="2" charset="77"/>
                <a:cs typeface="Arial" pitchFamily="34" charset="0"/>
              </a:rPr>
              <a:t>with BTC.</a:t>
            </a:r>
          </a:p>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4 </a:t>
            </a:r>
            <a:r>
              <a:rPr lang="en-GB" sz="1400" b="1" dirty="0" err="1">
                <a:latin typeface="Gotham HTF" pitchFamily="2" charset="77"/>
                <a:cs typeface="Arial" pitchFamily="34" charset="0"/>
              </a:rPr>
              <a:t>halvings</a:t>
            </a:r>
            <a:r>
              <a:rPr lang="en-GB" sz="1400" b="1" dirty="0">
                <a:latin typeface="Gotham HTF" pitchFamily="2" charset="77"/>
                <a:cs typeface="Arial" pitchFamily="34" charset="0"/>
              </a:rPr>
              <a:t> in 8 years </a:t>
            </a:r>
            <a:r>
              <a:rPr lang="en-GB" sz="1400" dirty="0">
                <a:latin typeface="Gotham HTF Book" pitchFamily="2" charset="77"/>
                <a:cs typeface="Arial" pitchFamily="34" charset="0"/>
              </a:rPr>
              <a:t>– most aggressive of any crypto asset.</a:t>
            </a:r>
          </a:p>
          <a:p>
            <a:pPr marR="0" lvl="0" indent="0" fontAlgn="b">
              <a:spcBef>
                <a:spcPts val="300"/>
              </a:spcBef>
              <a:spcAft>
                <a:spcPts val="300"/>
              </a:spcAft>
              <a:buClrTx/>
              <a:buSzTx/>
              <a:buFontTx/>
              <a:buNone/>
              <a:tabLst/>
              <a:defRPr/>
            </a:pPr>
            <a:r>
              <a:rPr lang="en-GB" sz="1400" b="1" dirty="0">
                <a:latin typeface="Gotham HTF" pitchFamily="2" charset="77"/>
                <a:cs typeface="Arial" pitchFamily="34" charset="0"/>
              </a:rPr>
              <a:t>Consider this: </a:t>
            </a:r>
            <a:r>
              <a:rPr lang="en-GB" sz="1400" dirty="0">
                <a:latin typeface="Gotham HTF Book" pitchFamily="2" charset="77"/>
                <a:cs typeface="Arial" pitchFamily="34" charset="0"/>
              </a:rPr>
              <a:t>in 7 years there will only be 210 coins per day created for 8 billion people. Can you afford not to own one?</a:t>
            </a:r>
          </a:p>
        </p:txBody>
      </p:sp>
      <p:pic>
        <p:nvPicPr>
          <p:cNvPr id="63" name="Picture 62">
            <a:extLst>
              <a:ext uri="{FF2B5EF4-FFF2-40B4-BE49-F238E27FC236}">
                <a16:creationId xmlns:a16="http://schemas.microsoft.com/office/drawing/2014/main" id="{6D89F67A-80C7-EE41-9C76-B4F1765C4979}"/>
              </a:ext>
            </a:extLst>
          </p:cNvPr>
          <p:cNvPicPr>
            <a:picLocks noChangeAspect="1"/>
          </p:cNvPicPr>
          <p:nvPr/>
        </p:nvPicPr>
        <p:blipFill>
          <a:blip r:embed="rId4"/>
          <a:stretch>
            <a:fillRect/>
          </a:stretch>
        </p:blipFill>
        <p:spPr>
          <a:xfrm>
            <a:off x="3561907" y="2137784"/>
            <a:ext cx="3065094" cy="1553891"/>
          </a:xfrm>
          <a:prstGeom prst="rect">
            <a:avLst/>
          </a:prstGeom>
        </p:spPr>
      </p:pic>
      <p:grpSp>
        <p:nvGrpSpPr>
          <p:cNvPr id="2" name="Group 1">
            <a:extLst>
              <a:ext uri="{FF2B5EF4-FFF2-40B4-BE49-F238E27FC236}">
                <a16:creationId xmlns:a16="http://schemas.microsoft.com/office/drawing/2014/main" id="{0E03B24F-227A-4A43-BFFE-F7B84708188F}"/>
              </a:ext>
            </a:extLst>
          </p:cNvPr>
          <p:cNvGrpSpPr/>
          <p:nvPr/>
        </p:nvGrpSpPr>
        <p:grpSpPr>
          <a:xfrm>
            <a:off x="3781400" y="3490280"/>
            <a:ext cx="2397650" cy="223138"/>
            <a:chOff x="606971" y="5749180"/>
            <a:chExt cx="5420650" cy="504476"/>
          </a:xfrm>
          <a:noFill/>
        </p:grpSpPr>
        <p:sp>
          <p:nvSpPr>
            <p:cNvPr id="28" name="TextBox 27">
              <a:extLst>
                <a:ext uri="{FF2B5EF4-FFF2-40B4-BE49-F238E27FC236}">
                  <a16:creationId xmlns:a16="http://schemas.microsoft.com/office/drawing/2014/main" id="{F081FAB2-B6BD-E94B-81DB-97ED5779158A}"/>
                </a:ext>
              </a:extLst>
            </p:cNvPr>
            <p:cNvSpPr txBox="1"/>
            <p:nvPr/>
          </p:nvSpPr>
          <p:spPr bwMode="auto">
            <a:xfrm>
              <a:off x="606971" y="5749180"/>
              <a:ext cx="729168" cy="504476"/>
            </a:xfrm>
            <a:prstGeom prst="rect">
              <a:avLst/>
            </a:prstGeom>
            <a:grpFill/>
            <a:ln w="9525">
              <a:noFill/>
              <a:miter lim="800000"/>
              <a:headEnd/>
              <a:tailEnd/>
            </a:ln>
          </p:spPr>
          <p:txBody>
            <a:bodyPr wrap="none" rtlCol="0" anchor="t" anchorCtr="0">
              <a:spAutoFit/>
            </a:bodyPr>
            <a:lstStyle/>
            <a:p>
              <a:pPr algn="ctr" fontAlgn="b">
                <a:lnSpc>
                  <a:spcPct val="85000"/>
                </a:lnSpc>
                <a:spcAft>
                  <a:spcPts val="300"/>
                </a:spcAft>
              </a:pPr>
              <a:r>
                <a:rPr lang="en-US" sz="500" dirty="0">
                  <a:solidFill>
                    <a:schemeClr val="tx2"/>
                  </a:solidFill>
                  <a:latin typeface="Gotham HTF Book" pitchFamily="2" charset="77"/>
                  <a:cs typeface="Arial" pitchFamily="34" charset="0"/>
                </a:rPr>
                <a:t>T1</a:t>
              </a:r>
              <a:br>
                <a:rPr lang="en-US" sz="500" dirty="0">
                  <a:solidFill>
                    <a:schemeClr val="tx2"/>
                  </a:solidFill>
                  <a:latin typeface="Gotham HTF Book" pitchFamily="2" charset="77"/>
                  <a:cs typeface="Arial" pitchFamily="34" charset="0"/>
                </a:rPr>
              </a:br>
              <a:r>
                <a:rPr lang="en-US" sz="500" dirty="0">
                  <a:solidFill>
                    <a:schemeClr val="tx2"/>
                  </a:solidFill>
                  <a:latin typeface="Gotham HTF Book" pitchFamily="2" charset="77"/>
                  <a:cs typeface="Arial" pitchFamily="34" charset="0"/>
                </a:rPr>
                <a:t>11/21</a:t>
              </a:r>
            </a:p>
          </p:txBody>
        </p:sp>
        <p:sp>
          <p:nvSpPr>
            <p:cNvPr id="29" name="TextBox 28">
              <a:extLst>
                <a:ext uri="{FF2B5EF4-FFF2-40B4-BE49-F238E27FC236}">
                  <a16:creationId xmlns:a16="http://schemas.microsoft.com/office/drawing/2014/main" id="{ECE78A10-1B4A-4943-9867-D1D660B3A94F}"/>
                </a:ext>
              </a:extLst>
            </p:cNvPr>
            <p:cNvSpPr txBox="1"/>
            <p:nvPr/>
          </p:nvSpPr>
          <p:spPr bwMode="auto">
            <a:xfrm>
              <a:off x="1767205" y="5749180"/>
              <a:ext cx="754539" cy="504476"/>
            </a:xfrm>
            <a:prstGeom prst="rect">
              <a:avLst/>
            </a:prstGeom>
            <a:grpFill/>
            <a:ln w="9525">
              <a:noFill/>
              <a:miter lim="800000"/>
              <a:headEnd/>
              <a:tailEnd/>
            </a:ln>
          </p:spPr>
          <p:txBody>
            <a:bodyPr wrap="none" rtlCol="0" anchor="t" anchorCtr="0">
              <a:spAutoFit/>
            </a:bodyPr>
            <a:lstStyle/>
            <a:p>
              <a:pPr algn="ctr" fontAlgn="b">
                <a:lnSpc>
                  <a:spcPct val="85000"/>
                </a:lnSpc>
                <a:spcAft>
                  <a:spcPts val="300"/>
                </a:spcAft>
              </a:pPr>
              <a:r>
                <a:rPr lang="en-US" sz="500" dirty="0">
                  <a:solidFill>
                    <a:schemeClr val="tx2"/>
                  </a:solidFill>
                  <a:latin typeface="Gotham HTF Book" pitchFamily="2" charset="77"/>
                  <a:cs typeface="Arial" pitchFamily="34" charset="0"/>
                </a:rPr>
                <a:t>T2</a:t>
              </a:r>
              <a:br>
                <a:rPr lang="en-US" sz="500" dirty="0">
                  <a:solidFill>
                    <a:schemeClr val="tx2"/>
                  </a:solidFill>
                  <a:latin typeface="Gotham HTF Book" pitchFamily="2" charset="77"/>
                  <a:cs typeface="Arial" pitchFamily="34" charset="0"/>
                </a:rPr>
              </a:br>
              <a:r>
                <a:rPr lang="en-US" sz="500" dirty="0">
                  <a:solidFill>
                    <a:schemeClr val="tx2"/>
                  </a:solidFill>
                  <a:latin typeface="Gotham HTF Book" pitchFamily="2" charset="77"/>
                  <a:cs typeface="Arial" pitchFamily="34" charset="0"/>
                </a:rPr>
                <a:t>7/23</a:t>
              </a:r>
            </a:p>
          </p:txBody>
        </p:sp>
        <p:sp>
          <p:nvSpPr>
            <p:cNvPr id="30" name="TextBox 29">
              <a:extLst>
                <a:ext uri="{FF2B5EF4-FFF2-40B4-BE49-F238E27FC236}">
                  <a16:creationId xmlns:a16="http://schemas.microsoft.com/office/drawing/2014/main" id="{DCBA6313-78F8-FC4F-B8AC-70093A6E0F03}"/>
                </a:ext>
              </a:extLst>
            </p:cNvPr>
            <p:cNvSpPr txBox="1"/>
            <p:nvPr/>
          </p:nvSpPr>
          <p:spPr bwMode="auto">
            <a:xfrm>
              <a:off x="3354213" y="5749180"/>
              <a:ext cx="758161" cy="504476"/>
            </a:xfrm>
            <a:prstGeom prst="rect">
              <a:avLst/>
            </a:prstGeom>
            <a:grpFill/>
            <a:ln w="9525">
              <a:noFill/>
              <a:miter lim="800000"/>
              <a:headEnd/>
              <a:tailEnd/>
            </a:ln>
          </p:spPr>
          <p:txBody>
            <a:bodyPr wrap="none" rtlCol="0" anchor="t" anchorCtr="0">
              <a:spAutoFit/>
            </a:bodyPr>
            <a:lstStyle/>
            <a:p>
              <a:pPr algn="ctr" fontAlgn="b">
                <a:lnSpc>
                  <a:spcPct val="85000"/>
                </a:lnSpc>
                <a:spcAft>
                  <a:spcPts val="300"/>
                </a:spcAft>
              </a:pPr>
              <a:r>
                <a:rPr lang="en-US" sz="500" dirty="0">
                  <a:solidFill>
                    <a:schemeClr val="tx2"/>
                  </a:solidFill>
                  <a:latin typeface="Gotham HTF Book" pitchFamily="2" charset="77"/>
                  <a:cs typeface="Arial" pitchFamily="34" charset="0"/>
                </a:rPr>
                <a:t>T3</a:t>
              </a:r>
              <a:br>
                <a:rPr lang="en-US" sz="500" dirty="0">
                  <a:solidFill>
                    <a:schemeClr val="tx2"/>
                  </a:solidFill>
                  <a:latin typeface="Gotham HTF Book" pitchFamily="2" charset="77"/>
                  <a:cs typeface="Arial" pitchFamily="34" charset="0"/>
                </a:rPr>
              </a:br>
              <a:r>
                <a:rPr lang="en-US" sz="500" dirty="0">
                  <a:solidFill>
                    <a:schemeClr val="tx2"/>
                  </a:solidFill>
                  <a:latin typeface="Gotham HTF Book" pitchFamily="2" charset="77"/>
                  <a:cs typeface="Arial" pitchFamily="34" charset="0"/>
                </a:rPr>
                <a:t>9/25</a:t>
              </a:r>
            </a:p>
          </p:txBody>
        </p:sp>
        <p:sp>
          <p:nvSpPr>
            <p:cNvPr id="31" name="TextBox 30">
              <a:extLst>
                <a:ext uri="{FF2B5EF4-FFF2-40B4-BE49-F238E27FC236}">
                  <a16:creationId xmlns:a16="http://schemas.microsoft.com/office/drawing/2014/main" id="{A9F05060-FC09-C24F-9379-1E56B097F9FC}"/>
                </a:ext>
              </a:extLst>
            </p:cNvPr>
            <p:cNvSpPr txBox="1"/>
            <p:nvPr/>
          </p:nvSpPr>
          <p:spPr bwMode="auto">
            <a:xfrm>
              <a:off x="5265834" y="5749180"/>
              <a:ext cx="761787" cy="504476"/>
            </a:xfrm>
            <a:prstGeom prst="rect">
              <a:avLst/>
            </a:prstGeom>
            <a:grpFill/>
            <a:ln w="9525">
              <a:noFill/>
              <a:miter lim="800000"/>
              <a:headEnd/>
              <a:tailEnd/>
            </a:ln>
          </p:spPr>
          <p:txBody>
            <a:bodyPr wrap="none" rtlCol="0" anchor="t" anchorCtr="0">
              <a:spAutoFit/>
            </a:bodyPr>
            <a:lstStyle/>
            <a:p>
              <a:pPr algn="ctr" fontAlgn="b">
                <a:lnSpc>
                  <a:spcPct val="85000"/>
                </a:lnSpc>
                <a:spcAft>
                  <a:spcPts val="300"/>
                </a:spcAft>
              </a:pPr>
              <a:r>
                <a:rPr lang="en-US" sz="500" dirty="0">
                  <a:solidFill>
                    <a:schemeClr val="tx2"/>
                  </a:solidFill>
                  <a:latin typeface="Gotham HTF Book" pitchFamily="2" charset="77"/>
                  <a:cs typeface="Arial" pitchFamily="34" charset="0"/>
                </a:rPr>
                <a:t>T4</a:t>
              </a:r>
              <a:br>
                <a:rPr lang="en-US" sz="500" dirty="0">
                  <a:solidFill>
                    <a:schemeClr val="tx2"/>
                  </a:solidFill>
                  <a:latin typeface="Gotham HTF Book" pitchFamily="2" charset="77"/>
                  <a:cs typeface="Arial" pitchFamily="34" charset="0"/>
                </a:rPr>
              </a:br>
              <a:r>
                <a:rPr lang="en-US" sz="500" dirty="0">
                  <a:solidFill>
                    <a:schemeClr val="tx2"/>
                  </a:solidFill>
                  <a:latin typeface="Gotham HTF Book" pitchFamily="2" charset="77"/>
                  <a:cs typeface="Arial" pitchFamily="34" charset="0"/>
                </a:rPr>
                <a:t>6/28</a:t>
              </a:r>
            </a:p>
          </p:txBody>
        </p:sp>
      </p:grpSp>
      <p:sp>
        <p:nvSpPr>
          <p:cNvPr id="33" name="TextBox 32">
            <a:extLst>
              <a:ext uri="{FF2B5EF4-FFF2-40B4-BE49-F238E27FC236}">
                <a16:creationId xmlns:a16="http://schemas.microsoft.com/office/drawing/2014/main" id="{E4B95532-3EAF-244C-A593-8726A1F3215E}"/>
              </a:ext>
            </a:extLst>
          </p:cNvPr>
          <p:cNvSpPr txBox="1"/>
          <p:nvPr/>
        </p:nvSpPr>
        <p:spPr bwMode="auto">
          <a:xfrm>
            <a:off x="6154633" y="3486946"/>
            <a:ext cx="492443" cy="223138"/>
          </a:xfrm>
          <a:prstGeom prst="rect">
            <a:avLst/>
          </a:prstGeom>
          <a:noFill/>
          <a:ln w="9525">
            <a:noFill/>
            <a:miter lim="800000"/>
            <a:headEnd/>
            <a:tailEnd/>
          </a:ln>
        </p:spPr>
        <p:txBody>
          <a:bodyPr wrap="none" rtlCol="0" anchor="t" anchorCtr="0">
            <a:spAutoFit/>
          </a:bodyPr>
          <a:lstStyle/>
          <a:p>
            <a:pPr algn="r" fontAlgn="b">
              <a:lnSpc>
                <a:spcPct val="85000"/>
              </a:lnSpc>
              <a:spcAft>
                <a:spcPts val="300"/>
              </a:spcAft>
            </a:pPr>
            <a:r>
              <a:rPr lang="en-US" sz="500" dirty="0">
                <a:solidFill>
                  <a:schemeClr val="tx2"/>
                </a:solidFill>
                <a:latin typeface="Gotham HTF Book" pitchFamily="2" charset="77"/>
                <a:cs typeface="Arial" pitchFamily="34" charset="0"/>
              </a:rPr>
              <a:t>HALVING</a:t>
            </a:r>
            <a:br>
              <a:rPr lang="en-US" sz="500" dirty="0">
                <a:solidFill>
                  <a:schemeClr val="tx2"/>
                </a:solidFill>
                <a:latin typeface="Gotham HTF Book" pitchFamily="2" charset="77"/>
                <a:cs typeface="Arial" pitchFamily="34" charset="0"/>
              </a:rPr>
            </a:br>
            <a:r>
              <a:rPr lang="en-US" sz="500" dirty="0">
                <a:solidFill>
                  <a:schemeClr val="tx2"/>
                </a:solidFill>
                <a:latin typeface="Gotham HTF Book" pitchFamily="2" charset="77"/>
                <a:cs typeface="Arial" pitchFamily="34" charset="0"/>
              </a:rPr>
              <a:t>DATES</a:t>
            </a:r>
          </a:p>
        </p:txBody>
      </p:sp>
    </p:spTree>
    <p:extLst>
      <p:ext uri="{BB962C8B-B14F-4D97-AF65-F5344CB8AC3E}">
        <p14:creationId xmlns:p14="http://schemas.microsoft.com/office/powerpoint/2010/main" val="83528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dvent_Internal-Conference-Template_MASTER_V005 ts">
  <a:themeElements>
    <a:clrScheme name="Custom 15">
      <a:dk1>
        <a:srgbClr val="000000"/>
      </a:dk1>
      <a:lt1>
        <a:srgbClr val="FFFFFF"/>
      </a:lt1>
      <a:dk2>
        <a:srgbClr val="44546A"/>
      </a:dk2>
      <a:lt2>
        <a:srgbClr val="E7E6E6"/>
      </a:lt2>
      <a:accent1>
        <a:srgbClr val="3048BE"/>
      </a:accent1>
      <a:accent2>
        <a:srgbClr val="D49E4E"/>
      </a:accent2>
      <a:accent3>
        <a:srgbClr val="9B7D28"/>
      </a:accent3>
      <a:accent4>
        <a:srgbClr val="282827"/>
      </a:accent4>
      <a:accent5>
        <a:srgbClr val="BBBBBB"/>
      </a:accent5>
      <a:accent6>
        <a:srgbClr val="E3E3E3"/>
      </a:accent6>
      <a:hlink>
        <a:srgbClr val="BD9A30"/>
      </a:hlink>
      <a:folHlink>
        <a:srgbClr val="BD9B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Aft>
            <a:spcPts val="300"/>
          </a:spcAft>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square" rtlCol="0" anchor="t" anchorCtr="0">
        <a:spAutoFit/>
      </a:bodyPr>
      <a:lstStyle>
        <a:defPPr fontAlgn="b">
          <a:spcAft>
            <a:spcPts val="300"/>
          </a:spcAft>
          <a:defRPr sz="14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7576D6F8EB8245B708F7A17FD81F5F" ma:contentTypeVersion="21" ma:contentTypeDescription="Create a new document." ma:contentTypeScope="" ma:versionID="de168e4dcbc3f581b1ae023475bb759b">
  <xsd:schema xmlns:xsd="http://www.w3.org/2001/XMLSchema" xmlns:xs="http://www.w3.org/2001/XMLSchema" xmlns:p="http://schemas.microsoft.com/office/2006/metadata/properties" xmlns:ns2="e58fabb6-9446-4bf5-a05e-fa4e6ef88448" xmlns:ns3="9f684ec6-0857-4470-8cdd-d47a3c7eb6af" targetNamespace="http://schemas.microsoft.com/office/2006/metadata/properties" ma:root="true" ma:fieldsID="1378702afda969161111c22e1aadef58" ns2:_="" ns3:_="">
    <xsd:import namespace="e58fabb6-9446-4bf5-a05e-fa4e6ef88448"/>
    <xsd:import namespace="9f684ec6-0857-4470-8cdd-d47a3c7eb6af"/>
    <xsd:element name="properties">
      <xsd:complexType>
        <xsd:sequence>
          <xsd:element name="documentManagement">
            <xsd:complexType>
              <xsd:all>
                <xsd:element ref="ns2:Category" minOccurs="0"/>
                <xsd:element ref="ns2:Display_x0020_Order" minOccurs="0"/>
                <xsd:element ref="ns2:ImageDownloadLink" minOccurs="0"/>
                <xsd:element ref="ns2:fullURL" minOccurs="0"/>
                <xsd:element ref="ns2:Meeting_x0020_Type" minOccurs="0"/>
                <xsd:element ref="ns2:Surface_x0020_on_x0020_KC_x0020_Home" minOccurs="0"/>
                <xsd:element ref="ns2:Meeting_x0020_Category" minOccurs="0"/>
                <xsd:element ref="ns2:Show_x0020_as_x0020_Quick_x0020_Link"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b6-9446-4bf5-a05e-fa4e6ef88448" elementFormDefault="qualified">
    <xsd:import namespace="http://schemas.microsoft.com/office/2006/documentManagement/types"/>
    <xsd:import namespace="http://schemas.microsoft.com/office/infopath/2007/PartnerControls"/>
    <xsd:element name="Category" ma:index="2" nillable="true" ma:displayName="Category" ma:format="Dropdown" ma:internalName="Category">
      <xsd:simpleType>
        <xsd:restriction base="dms:Choice">
          <xsd:enumeration value="Advent Fact Sheet"/>
          <xsd:enumeration value="Technology, Media and Telecom"/>
          <xsd:enumeration value="Business and Financial Services"/>
          <xsd:enumeration value="Healthcare"/>
          <xsd:enumeration value="Industrial"/>
          <xsd:enumeration value="Retail, Consumer and Leisure"/>
          <xsd:enumeration value="Advent Overview - NA"/>
          <xsd:enumeration value="Advent Overview - EU"/>
          <xsd:enumeration value="Case Studies - BFS"/>
          <xsd:enumeration value="Case Studies - HLC"/>
          <xsd:enumeration value="Case Studies - IND"/>
          <xsd:enumeration value="Case Studies - RCL"/>
          <xsd:enumeration value="Case Studies - TMT"/>
          <xsd:enumeration value="Placeholder1"/>
          <xsd:enumeration value="Placeholder2"/>
          <xsd:enumeration value="Inv. Prof.- Asia"/>
          <xsd:enumeration value="Inv. Prof. - EU"/>
          <xsd:enumeration value="Inv. Prof.- LatAm"/>
          <xsd:enumeration value="Inv. Prof. - NA"/>
          <xsd:enumeration value="OP - Asia"/>
          <xsd:enumeration value="Operating Partners - EU"/>
          <xsd:enumeration value="Operating Partners - LatAm"/>
          <xsd:enumeration value="Operating Partners - NA"/>
          <xsd:enumeration value="Sector Investment Lists"/>
          <xsd:enumeration value="Advent Logos"/>
          <xsd:enumeration value="Portfolio Company Logos"/>
          <xsd:enumeration value="European Deal Group - 2014"/>
          <xsd:enumeration value="European Deal Group - 2015"/>
          <xsd:enumeration value="European Deal Group - 2016"/>
          <xsd:enumeration value="European Deal Group - 2017"/>
          <xsd:enumeration value="European Deal Group - 2018"/>
          <xsd:enumeration value="Placeholder4"/>
          <xsd:enumeration value="Placeholder5"/>
          <xsd:enumeration value="Placeholder6"/>
          <xsd:enumeration value="Placeholder7"/>
          <xsd:enumeration value="NALACDGM"/>
          <xsd:enumeration value="Placeholder9"/>
          <xsd:enumeration value="Placeholder10"/>
          <xsd:enumeration value="CEO/OP Summits - 2014"/>
          <xsd:enumeration value="CEO/OP Summits - 2016"/>
          <xsd:enumeration value="CEO/OP Summits - 2017"/>
          <xsd:enumeration value="Placeholder14"/>
          <xsd:enumeration value="Placeholder15"/>
          <xsd:enumeration value="Placeholder16"/>
          <xsd:enumeration value="Placeholder17"/>
          <xsd:enumeration value="LPM - 2011"/>
          <xsd:enumeration value="LPM - 2012"/>
          <xsd:enumeration value="LPM - 2013"/>
          <xsd:enumeration value="LPM - 2014"/>
          <xsd:enumeration value="LPM - 2015"/>
          <xsd:enumeration value="LPM - 2016"/>
          <xsd:enumeration value="Placeholder24"/>
          <xsd:enumeration value="Placeholder25"/>
          <xsd:enumeration value="Placeholder26"/>
          <xsd:enumeration value="Placeholder27"/>
          <xsd:enumeration value="WWM - 2011"/>
          <xsd:enumeration value="WWM - 2012"/>
          <xsd:enumeration value="WWM - 2013"/>
          <xsd:enumeration value="WWM - 2014"/>
          <xsd:enumeration value="WWM - 2015"/>
          <xsd:enumeration value="WWM - 2016"/>
          <xsd:enumeration value="WWM - 2017"/>
          <xsd:enumeration value="WWM - 2018"/>
          <xsd:enumeration value="North America Offsites"/>
          <xsd:enumeration value="Latin America Offsites"/>
          <xsd:enumeration value="China Offsites"/>
          <xsd:enumeration value="Employee Color"/>
          <xsd:enumeration value="Employee B&amp;W"/>
          <xsd:enumeration value="Operating Partners"/>
          <xsd:enumeration value="ESG Case Studies"/>
          <xsd:enumeration value="Global Highlights Review"/>
          <xsd:enumeration value="Internal Templates"/>
          <xsd:enumeration value="Operating Partner Newsletters"/>
          <xsd:enumeration value="Press Releases"/>
          <xsd:enumeration value="Stationary"/>
        </xsd:restriction>
      </xsd:simpleType>
    </xsd:element>
    <xsd:element name="Display_x0020_Order" ma:index="3" nillable="true" ma:displayName="Display Order" ma:internalName="Display_x0020_Order">
      <xsd:simpleType>
        <xsd:restriction base="dms:Number"/>
      </xsd:simpleType>
    </xsd:element>
    <xsd:element name="ImageDownloadLink" ma:index="4" nillable="true" ma:displayName="ImageDownloadLink" ma:format="Hyperlink" ma:internalName="ImageDownloadLink">
      <xsd:complexType>
        <xsd:complexContent>
          <xsd:extension base="dms:URL">
            <xsd:sequence>
              <xsd:element name="Url" type="dms:ValidUrl" minOccurs="0" nillable="true"/>
              <xsd:element name="Description" type="xsd:string" nillable="true"/>
            </xsd:sequence>
          </xsd:extension>
        </xsd:complexContent>
      </xsd:complexType>
    </xsd:element>
    <xsd:element name="fullURL" ma:index="6" nillable="true" ma:displayName="fullURL" ma:internalName="fullURL">
      <xsd:simpleType>
        <xsd:restriction base="dms:Text">
          <xsd:maxLength value="255"/>
        </xsd:restriction>
      </xsd:simpleType>
    </xsd:element>
    <xsd:element name="Meeting_x0020_Type" ma:index="8" nillable="true" ma:displayName="Meeting Type" ma:format="Dropdown" ma:internalName="Meeting_x0020_Type">
      <xsd:simpleType>
        <xsd:restriction base="dms:Choice">
          <xsd:enumeration value="Deal Group Meeting 2014"/>
          <xsd:enumeration value="Deal Group Meeting September 2015"/>
          <xsd:enumeration value="Deal Group Meeting September 2016"/>
          <xsd:enumeration value="European Strategy Offsite January 2015"/>
          <xsd:enumeration value="European Strategy Offsite January 2016"/>
          <xsd:enumeration value="European Strategy Offsite January 2017"/>
          <xsd:enumeration value="Industrial Away Day March 2016"/>
        </xsd:restriction>
      </xsd:simpleType>
    </xsd:element>
    <xsd:element name="Surface_x0020_on_x0020_KC_x0020_Home" ma:index="9" nillable="true" ma:displayName="Surface on KC Home" ma:default="0" ma:internalName="Surface_x0020_on_x0020_KC_x0020_Home">
      <xsd:simpleType>
        <xsd:restriction base="dms:Boolean"/>
      </xsd:simpleType>
    </xsd:element>
    <xsd:element name="Meeting_x0020_Category" ma:index="10" nillable="true" ma:displayName="Meeting Category" ma:format="Dropdown" ma:internalName="Meeting_x0020_Category">
      <xsd:simpleType>
        <xsd:restriction base="dms:Choice">
          <xsd:enumeration value="Administrative Sessions"/>
          <xsd:enumeration value="Main Sessions"/>
        </xsd:restriction>
      </xsd:simpleType>
    </xsd:element>
    <xsd:element name="Show_x0020_as_x0020_Quick_x0020_Link" ma:index="11" nillable="true" ma:displayName="Show as Quick Link" ma:default="0" ma:internalName="Show_x0020_as_x0020_Quick_x0020_Link">
      <xsd:simpleType>
        <xsd:restriction base="dms:Boolean"/>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f684ec6-0857-4470-8cdd-d47a3c7eb6a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mageDownloadLink xmlns="e58fabb6-9446-4bf5-a05e-fa4e6ef88448">
      <Url xsi:nil="true"/>
      <Description xsi:nil="true"/>
    </ImageDownloadLink>
    <Meeting_x0020_Type xmlns="e58fabb6-9446-4bf5-a05e-fa4e6ef88448" xsi:nil="true"/>
    <Category xmlns="e58fabb6-9446-4bf5-a05e-fa4e6ef88448">Internal Templates</Category>
    <Surface_x0020_on_x0020_KC_x0020_Home xmlns="e58fabb6-9446-4bf5-a05e-fa4e6ef88448">false</Surface_x0020_on_x0020_KC_x0020_Home>
    <Display_x0020_Order xmlns="e58fabb6-9446-4bf5-a05e-fa4e6ef88448" xsi:nil="true"/>
    <Meeting_x0020_Category xmlns="e58fabb6-9446-4bf5-a05e-fa4e6ef88448" xsi:nil="true"/>
    <fullURL xmlns="e58fabb6-9446-4bf5-a05e-fa4e6ef88448" xsi:nil="true"/>
    <Show_x0020_as_x0020_Quick_x0020_Link xmlns="e58fabb6-9446-4bf5-a05e-fa4e6ef88448">false</Show_x0020_as_x0020_Quick_x0020_Link>
  </documentManagement>
</p:properties>
</file>

<file path=customXml/itemProps1.xml><?xml version="1.0" encoding="utf-8"?>
<ds:datastoreItem xmlns:ds="http://schemas.openxmlformats.org/officeDocument/2006/customXml" ds:itemID="{6E9B7BB3-0B5C-4AB0-BF58-BFF16BDDF3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8fabb6-9446-4bf5-a05e-fa4e6ef88448"/>
    <ds:schemaRef ds:uri="9f684ec6-0857-4470-8cdd-d47a3c7eb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660CEF-FDB7-4107-9D10-142604AF315F}">
  <ds:schemaRefs>
    <ds:schemaRef ds:uri="http://schemas.microsoft.com/sharepoint/v3/contenttype/forms"/>
  </ds:schemaRefs>
</ds:datastoreItem>
</file>

<file path=customXml/itemProps3.xml><?xml version="1.0" encoding="utf-8"?>
<ds:datastoreItem xmlns:ds="http://schemas.openxmlformats.org/officeDocument/2006/customXml" ds:itemID="{EA520744-49F6-48C5-870D-D28D297F5B56}">
  <ds:schemaRefs>
    <ds:schemaRef ds:uri="http://schemas.microsoft.com/office/2006/metadata/properties"/>
    <ds:schemaRef ds:uri="http://schemas.microsoft.com/office/infopath/2007/PartnerControls"/>
    <ds:schemaRef ds:uri="e58fabb6-9446-4bf5-a05e-fa4e6ef88448"/>
  </ds:schemaRefs>
</ds:datastoreItem>
</file>

<file path=docProps/app.xml><?xml version="1.0" encoding="utf-8"?>
<Properties xmlns="http://schemas.openxmlformats.org/officeDocument/2006/extended-properties" xmlns:vt="http://schemas.openxmlformats.org/officeDocument/2006/docPropsVTypes">
  <Template>Office Theme</Template>
  <TotalTime>29507</TotalTime>
  <Words>376</Words>
  <Application>Microsoft Macintosh PowerPoint</Application>
  <PresentationFormat>Letter Paper (8.5x11 in)</PresentationFormat>
  <Paragraphs>52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Gotham HTF</vt:lpstr>
      <vt:lpstr>Gotham HTF Black</vt:lpstr>
      <vt:lpstr>Gotham HTF Book</vt:lpstr>
      <vt:lpstr>Advent_Internal-Conference-Template_MASTER_V005 ts</vt:lpstr>
      <vt:lpstr>PowerPoint Presentation</vt:lpstr>
      <vt:lpstr>TECHNICAL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 Slide Template Master</dc:title>
  <dc:creator>Harris, Andrew</dc:creator>
  <cp:lastModifiedBy>Spencer Lambert</cp:lastModifiedBy>
  <cp:revision>475</cp:revision>
  <dcterms:created xsi:type="dcterms:W3CDTF">2018-04-12T15:48:13Z</dcterms:created>
  <dcterms:modified xsi:type="dcterms:W3CDTF">2021-04-24T18:04:05Z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0x0101007B7576D6F8EB8245B708F7A17FD81F5F</vt:lpwstr>
  </property>
</Properties>
</file>