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87" userDrawn="1">
          <p15:clr>
            <a:srgbClr val="A4A3A4"/>
          </p15:clr>
        </p15:guide>
        <p15:guide id="3" orient="horz" pos="1270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69" userDrawn="1">
          <p15:clr>
            <a:srgbClr val="A4A3A4"/>
          </p15:clr>
        </p15:guide>
        <p15:guide id="6" pos="4133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8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C65"/>
    <a:srgbClr val="000000"/>
    <a:srgbClr val="282827"/>
    <a:srgbClr val="D79E4D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 varScale="1">
        <p:scale>
          <a:sx n="77" d="100"/>
          <a:sy n="77" d="100"/>
        </p:scale>
        <p:origin x="2984" y="192"/>
      </p:cViewPr>
      <p:guideLst>
        <p:guide pos="187"/>
        <p:guide orient="horz" pos="1270"/>
        <p:guide orient="horz" pos="5171"/>
        <p:guide pos="2069"/>
        <p:guide pos="4133"/>
        <p:guide pos="2160"/>
        <p:guide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07/02/2022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07/02/2022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07/02/2022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07/02/2022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07/02/2022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07/02/2022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7CC9A-B737-4F44-B635-A5D75A4DFF96}"/>
              </a:ext>
            </a:extLst>
          </p:cNvPr>
          <p:cNvSpPr/>
          <p:nvPr/>
        </p:nvSpPr>
        <p:spPr>
          <a:xfrm>
            <a:off x="0" y="1315"/>
            <a:ext cx="6858000" cy="81148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A5A14-ED59-D244-95F3-BC420AF53BC8}"/>
              </a:ext>
            </a:extLst>
          </p:cNvPr>
          <p:cNvSpPr txBox="1"/>
          <p:nvPr/>
        </p:nvSpPr>
        <p:spPr>
          <a:xfrm>
            <a:off x="296864" y="2464824"/>
            <a:ext cx="3060700" cy="1509852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7AC65"/>
              </a:buClr>
            </a:pPr>
            <a:r>
              <a:rPr lang="en-US" sz="1400" dirty="0">
                <a:solidFill>
                  <a:schemeClr val="tx2"/>
                </a:solidFill>
                <a:latin typeface="Gotham HTF Book" pitchFamily="2" charset="77"/>
              </a:rPr>
              <a:t>Expressly designed for today’s challenging regulatory environment, $EPIC delivers enhanced censorship resistance without sacrificing on security, scalability, or decentralization.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7866D-B600-BF42-ADA5-B457796F0C72}"/>
              </a:ext>
            </a:extLst>
          </p:cNvPr>
          <p:cNvSpPr txBox="1"/>
          <p:nvPr/>
        </p:nvSpPr>
        <p:spPr>
          <a:xfrm>
            <a:off x="296862" y="1094693"/>
            <a:ext cx="3132137" cy="1325566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500" b="1" dirty="0">
                <a:solidFill>
                  <a:schemeClr val="bg1"/>
                </a:solidFill>
                <a:latin typeface="Gotham HTF Black" pitchFamily="2" charset="77"/>
              </a:rPr>
              <a:t>E</a:t>
            </a:r>
            <a:r>
              <a:rPr lang="en-US" sz="2500" b="1" dirty="0">
                <a:solidFill>
                  <a:schemeClr val="tx2"/>
                </a:solidFill>
                <a:latin typeface="Gotham HTF Black" pitchFamily="2" charset="77"/>
              </a:rPr>
              <a:t>ngineered for</a:t>
            </a:r>
            <a:br>
              <a:rPr lang="en-US" sz="25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2500" b="1" dirty="0">
                <a:solidFill>
                  <a:schemeClr val="bg1"/>
                </a:solidFill>
                <a:latin typeface="Gotham HTF Black" pitchFamily="2" charset="77"/>
              </a:rPr>
              <a:t>C</a:t>
            </a:r>
            <a:r>
              <a:rPr lang="en-US" sz="2500" b="1" dirty="0">
                <a:solidFill>
                  <a:schemeClr val="tx2"/>
                </a:solidFill>
                <a:latin typeface="Gotham HTF Black" pitchFamily="2" charset="77"/>
              </a:rPr>
              <a:t>ompatibility with</a:t>
            </a:r>
            <a:br>
              <a:rPr lang="en-US" sz="25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2500" b="1" dirty="0">
                <a:solidFill>
                  <a:schemeClr val="bg1"/>
                </a:solidFill>
                <a:latin typeface="Gotham HTF Black" pitchFamily="2" charset="77"/>
              </a:rPr>
              <a:t>R</a:t>
            </a:r>
            <a:r>
              <a:rPr lang="en-US" sz="2500" b="1" dirty="0">
                <a:solidFill>
                  <a:schemeClr val="tx2"/>
                </a:solidFill>
                <a:latin typeface="Gotham HTF Black" pitchFamily="2" charset="77"/>
              </a:rPr>
              <a:t>egulations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49F7E-E45B-7741-9BC0-FA63FB50F78F}"/>
              </a:ext>
            </a:extLst>
          </p:cNvPr>
          <p:cNvSpPr txBox="1"/>
          <p:nvPr/>
        </p:nvSpPr>
        <p:spPr>
          <a:xfrm>
            <a:off x="296863" y="8767072"/>
            <a:ext cx="2488425" cy="164034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600" dirty="0">
                <a:solidFill>
                  <a:schemeClr val="tx2"/>
                </a:solidFill>
                <a:latin typeface="Gotham HTF Book" pitchFamily="2" charset="77"/>
              </a:rPr>
              <a:t>Regulatory Compatibility v02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8BAC8E-660E-EB45-A299-A902D40E939D}"/>
              </a:ext>
            </a:extLst>
          </p:cNvPr>
          <p:cNvGrpSpPr/>
          <p:nvPr/>
        </p:nvGrpSpPr>
        <p:grpSpPr>
          <a:xfrm rot="21441438">
            <a:off x="349206" y="4583086"/>
            <a:ext cx="3867266" cy="2025989"/>
            <a:chOff x="304800" y="3207026"/>
            <a:chExt cx="4240696" cy="2221622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5CB33F-AC8B-8E4D-9436-007AF29B69F6}"/>
                </a:ext>
              </a:extLst>
            </p:cNvPr>
            <p:cNvSpPr/>
            <p:nvPr/>
          </p:nvSpPr>
          <p:spPr>
            <a:xfrm>
              <a:off x="304800" y="3207026"/>
              <a:ext cx="4240696" cy="2221622"/>
            </a:xfrm>
            <a:custGeom>
              <a:avLst/>
              <a:gdLst>
                <a:gd name="connsiteX0" fmla="*/ 0 w 4240696"/>
                <a:gd name="connsiteY0" fmla="*/ 0 h 2411896"/>
                <a:gd name="connsiteX1" fmla="*/ 4240696 w 4240696"/>
                <a:gd name="connsiteY1" fmla="*/ 0 h 2411896"/>
                <a:gd name="connsiteX2" fmla="*/ 4240696 w 4240696"/>
                <a:gd name="connsiteY2" fmla="*/ 2067339 h 2411896"/>
                <a:gd name="connsiteX3" fmla="*/ 4121426 w 4240696"/>
                <a:gd name="connsiteY3" fmla="*/ 2239617 h 2411896"/>
                <a:gd name="connsiteX4" fmla="*/ 3829878 w 4240696"/>
                <a:gd name="connsiteY4" fmla="*/ 2279374 h 2411896"/>
                <a:gd name="connsiteX5" fmla="*/ 3419061 w 4240696"/>
                <a:gd name="connsiteY5" fmla="*/ 2252870 h 2411896"/>
                <a:gd name="connsiteX6" fmla="*/ 3233530 w 4240696"/>
                <a:gd name="connsiteY6" fmla="*/ 2252870 h 2411896"/>
                <a:gd name="connsiteX7" fmla="*/ 3127513 w 4240696"/>
                <a:gd name="connsiteY7" fmla="*/ 2332383 h 2411896"/>
                <a:gd name="connsiteX8" fmla="*/ 3048000 w 4240696"/>
                <a:gd name="connsiteY8" fmla="*/ 2358887 h 2411896"/>
                <a:gd name="connsiteX9" fmla="*/ 2398643 w 4240696"/>
                <a:gd name="connsiteY9" fmla="*/ 2372139 h 2411896"/>
                <a:gd name="connsiteX10" fmla="*/ 2146852 w 4240696"/>
                <a:gd name="connsiteY10" fmla="*/ 2372139 h 2411896"/>
                <a:gd name="connsiteX11" fmla="*/ 2093843 w 4240696"/>
                <a:gd name="connsiteY11" fmla="*/ 2358887 h 2411896"/>
                <a:gd name="connsiteX12" fmla="*/ 1895061 w 4240696"/>
                <a:gd name="connsiteY12" fmla="*/ 2345635 h 2411896"/>
                <a:gd name="connsiteX13" fmla="*/ 1630017 w 4240696"/>
                <a:gd name="connsiteY13" fmla="*/ 2319131 h 2411896"/>
                <a:gd name="connsiteX14" fmla="*/ 1484243 w 4240696"/>
                <a:gd name="connsiteY14" fmla="*/ 2305878 h 2411896"/>
                <a:gd name="connsiteX15" fmla="*/ 1351722 w 4240696"/>
                <a:gd name="connsiteY15" fmla="*/ 2319131 h 2411896"/>
                <a:gd name="connsiteX16" fmla="*/ 1272209 w 4240696"/>
                <a:gd name="connsiteY16" fmla="*/ 2358887 h 2411896"/>
                <a:gd name="connsiteX17" fmla="*/ 1245704 w 4240696"/>
                <a:gd name="connsiteY17" fmla="*/ 2385391 h 2411896"/>
                <a:gd name="connsiteX18" fmla="*/ 1192696 w 4240696"/>
                <a:gd name="connsiteY18" fmla="*/ 2398644 h 2411896"/>
                <a:gd name="connsiteX19" fmla="*/ 1152939 w 4240696"/>
                <a:gd name="connsiteY19" fmla="*/ 2411896 h 2411896"/>
                <a:gd name="connsiteX20" fmla="*/ 1099930 w 4240696"/>
                <a:gd name="connsiteY20" fmla="*/ 2398644 h 2411896"/>
                <a:gd name="connsiteX21" fmla="*/ 1007165 w 4240696"/>
                <a:gd name="connsiteY21" fmla="*/ 2385391 h 2411896"/>
                <a:gd name="connsiteX22" fmla="*/ 927652 w 4240696"/>
                <a:gd name="connsiteY22" fmla="*/ 2358887 h 2411896"/>
                <a:gd name="connsiteX23" fmla="*/ 874643 w 4240696"/>
                <a:gd name="connsiteY23" fmla="*/ 2345635 h 2411896"/>
                <a:gd name="connsiteX24" fmla="*/ 781878 w 4240696"/>
                <a:gd name="connsiteY24" fmla="*/ 2292626 h 2411896"/>
                <a:gd name="connsiteX25" fmla="*/ 728870 w 4240696"/>
                <a:gd name="connsiteY25" fmla="*/ 2266122 h 2411896"/>
                <a:gd name="connsiteX26" fmla="*/ 636104 w 4240696"/>
                <a:gd name="connsiteY26" fmla="*/ 2213113 h 2411896"/>
                <a:gd name="connsiteX27" fmla="*/ 569843 w 4240696"/>
                <a:gd name="connsiteY27" fmla="*/ 2199861 h 2411896"/>
                <a:gd name="connsiteX28" fmla="*/ 410817 w 4240696"/>
                <a:gd name="connsiteY28" fmla="*/ 2213113 h 2411896"/>
                <a:gd name="connsiteX29" fmla="*/ 291548 w 4240696"/>
                <a:gd name="connsiteY29" fmla="*/ 2226365 h 2411896"/>
                <a:gd name="connsiteX30" fmla="*/ 0 w 4240696"/>
                <a:gd name="connsiteY30" fmla="*/ 2239617 h 2411896"/>
                <a:gd name="connsiteX31" fmla="*/ 0 w 4240696"/>
                <a:gd name="connsiteY31" fmla="*/ 0 h 2411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40696" h="2411896">
                  <a:moveTo>
                    <a:pt x="0" y="0"/>
                  </a:moveTo>
                  <a:lnTo>
                    <a:pt x="4240696" y="0"/>
                  </a:lnTo>
                  <a:lnTo>
                    <a:pt x="4240696" y="2067339"/>
                  </a:lnTo>
                  <a:lnTo>
                    <a:pt x="4121426" y="2239617"/>
                  </a:lnTo>
                  <a:cubicBezTo>
                    <a:pt x="4007169" y="2265008"/>
                    <a:pt x="3956161" y="2282244"/>
                    <a:pt x="3829878" y="2279374"/>
                  </a:cubicBezTo>
                  <a:cubicBezTo>
                    <a:pt x="3692690" y="2276256"/>
                    <a:pt x="3419061" y="2252870"/>
                    <a:pt x="3419061" y="2252870"/>
                  </a:cubicBezTo>
                  <a:cubicBezTo>
                    <a:pt x="3346331" y="2234686"/>
                    <a:pt x="3327268" y="2223577"/>
                    <a:pt x="3233530" y="2252870"/>
                  </a:cubicBezTo>
                  <a:cubicBezTo>
                    <a:pt x="2980105" y="2332065"/>
                    <a:pt x="3240678" y="2275800"/>
                    <a:pt x="3127513" y="2332383"/>
                  </a:cubicBezTo>
                  <a:cubicBezTo>
                    <a:pt x="3102525" y="2344877"/>
                    <a:pt x="3075932" y="2358317"/>
                    <a:pt x="3048000" y="2358887"/>
                  </a:cubicBezTo>
                  <a:lnTo>
                    <a:pt x="2398643" y="2372139"/>
                  </a:lnTo>
                  <a:cubicBezTo>
                    <a:pt x="2281224" y="2395623"/>
                    <a:pt x="2328320" y="2392302"/>
                    <a:pt x="2146852" y="2372139"/>
                  </a:cubicBezTo>
                  <a:cubicBezTo>
                    <a:pt x="2128750" y="2370128"/>
                    <a:pt x="2111956" y="2360794"/>
                    <a:pt x="2093843" y="2358887"/>
                  </a:cubicBezTo>
                  <a:cubicBezTo>
                    <a:pt x="2027800" y="2351935"/>
                    <a:pt x="1961273" y="2350728"/>
                    <a:pt x="1895061" y="2345635"/>
                  </a:cubicBezTo>
                  <a:cubicBezTo>
                    <a:pt x="1723448" y="2332434"/>
                    <a:pt x="1786304" y="2334760"/>
                    <a:pt x="1630017" y="2319131"/>
                  </a:cubicBezTo>
                  <a:lnTo>
                    <a:pt x="1484243" y="2305878"/>
                  </a:lnTo>
                  <a:cubicBezTo>
                    <a:pt x="1440069" y="2310296"/>
                    <a:pt x="1395600" y="2312380"/>
                    <a:pt x="1351722" y="2319131"/>
                  </a:cubicBezTo>
                  <a:cubicBezTo>
                    <a:pt x="1321394" y="2323797"/>
                    <a:pt x="1295611" y="2340166"/>
                    <a:pt x="1272209" y="2358887"/>
                  </a:cubicBezTo>
                  <a:cubicBezTo>
                    <a:pt x="1262453" y="2366692"/>
                    <a:pt x="1256879" y="2379803"/>
                    <a:pt x="1245704" y="2385391"/>
                  </a:cubicBezTo>
                  <a:cubicBezTo>
                    <a:pt x="1229414" y="2393536"/>
                    <a:pt x="1210208" y="2393640"/>
                    <a:pt x="1192696" y="2398644"/>
                  </a:cubicBezTo>
                  <a:cubicBezTo>
                    <a:pt x="1179264" y="2402482"/>
                    <a:pt x="1166191" y="2407479"/>
                    <a:pt x="1152939" y="2411896"/>
                  </a:cubicBezTo>
                  <a:cubicBezTo>
                    <a:pt x="1135269" y="2407479"/>
                    <a:pt x="1117850" y="2401902"/>
                    <a:pt x="1099930" y="2398644"/>
                  </a:cubicBezTo>
                  <a:cubicBezTo>
                    <a:pt x="1069198" y="2393056"/>
                    <a:pt x="1037601" y="2392415"/>
                    <a:pt x="1007165" y="2385391"/>
                  </a:cubicBezTo>
                  <a:cubicBezTo>
                    <a:pt x="979942" y="2379109"/>
                    <a:pt x="954756" y="2365663"/>
                    <a:pt x="927652" y="2358887"/>
                  </a:cubicBezTo>
                  <a:lnTo>
                    <a:pt x="874643" y="2345635"/>
                  </a:lnTo>
                  <a:cubicBezTo>
                    <a:pt x="714461" y="2265544"/>
                    <a:pt x="912995" y="2367551"/>
                    <a:pt x="781878" y="2292626"/>
                  </a:cubicBezTo>
                  <a:cubicBezTo>
                    <a:pt x="764726" y="2282825"/>
                    <a:pt x="746022" y="2275923"/>
                    <a:pt x="728870" y="2266122"/>
                  </a:cubicBezTo>
                  <a:cubicBezTo>
                    <a:pt x="688152" y="2242854"/>
                    <a:pt x="684163" y="2229132"/>
                    <a:pt x="636104" y="2213113"/>
                  </a:cubicBezTo>
                  <a:cubicBezTo>
                    <a:pt x="614735" y="2205990"/>
                    <a:pt x="591930" y="2204278"/>
                    <a:pt x="569843" y="2199861"/>
                  </a:cubicBezTo>
                  <a:lnTo>
                    <a:pt x="410817" y="2213113"/>
                  </a:lnTo>
                  <a:cubicBezTo>
                    <a:pt x="370996" y="2216905"/>
                    <a:pt x="331440" y="2223410"/>
                    <a:pt x="291548" y="2226365"/>
                  </a:cubicBezTo>
                  <a:cubicBezTo>
                    <a:pt x="99412" y="2240597"/>
                    <a:pt x="118434" y="2239617"/>
                    <a:pt x="0" y="22396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>
              <a:outerShdw blurRad="244529" dist="38100" dir="2700000" algn="tl" rotWithShape="0">
                <a:prstClr val="black">
                  <a:alpha val="25021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829955-9EB2-F947-9780-43B7F3BBD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23"/>
            <a:stretch/>
          </p:blipFill>
          <p:spPr>
            <a:xfrm>
              <a:off x="644442" y="3570972"/>
              <a:ext cx="3537807" cy="15698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8FA5FA-D519-2E41-9D0E-830C04E7A3DC}"/>
              </a:ext>
            </a:extLst>
          </p:cNvPr>
          <p:cNvSpPr txBox="1"/>
          <p:nvPr/>
        </p:nvSpPr>
        <p:spPr>
          <a:xfrm>
            <a:off x="4949458" y="4693691"/>
            <a:ext cx="1961865" cy="515388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Can your Bitcoin</a:t>
            </a:r>
            <a:b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</a:b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do this?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42DEA448-DD0D-3040-BE5C-5F3E2C8911D1}"/>
              </a:ext>
            </a:extLst>
          </p:cNvPr>
          <p:cNvSpPr>
            <a:spLocks/>
          </p:cNvSpPr>
          <p:nvPr/>
        </p:nvSpPr>
        <p:spPr bwMode="auto">
          <a:xfrm rot="1800000" flipV="1">
            <a:off x="3468584" y="4846611"/>
            <a:ext cx="1101553" cy="1233363"/>
          </a:xfrm>
          <a:custGeom>
            <a:avLst/>
            <a:gdLst/>
            <a:ahLst/>
            <a:cxnLst>
              <a:cxn ang="0">
                <a:pos x="940" y="1053"/>
              </a:cxn>
              <a:cxn ang="0">
                <a:pos x="103" y="300"/>
              </a:cxn>
              <a:cxn ang="0">
                <a:pos x="0" y="322"/>
              </a:cxn>
              <a:cxn ang="0">
                <a:pos x="200" y="0"/>
              </a:cxn>
              <a:cxn ang="0">
                <a:pos x="400" y="322"/>
              </a:cxn>
              <a:cxn ang="0">
                <a:pos x="297" y="300"/>
              </a:cxn>
              <a:cxn ang="0">
                <a:pos x="941" y="1053"/>
              </a:cxn>
            </a:cxnLst>
            <a:rect l="0" t="0" r="r" b="b"/>
            <a:pathLst>
              <a:path w="941" h="1054">
                <a:moveTo>
                  <a:pt x="940" y="1053"/>
                </a:moveTo>
                <a:cubicBezTo>
                  <a:pt x="191" y="1054"/>
                  <a:pt x="103" y="300"/>
                  <a:pt x="103" y="300"/>
                </a:cubicBezTo>
                <a:cubicBezTo>
                  <a:pt x="0" y="322"/>
                  <a:pt x="0" y="322"/>
                  <a:pt x="0" y="322"/>
                </a:cubicBezTo>
                <a:cubicBezTo>
                  <a:pt x="200" y="0"/>
                  <a:pt x="200" y="0"/>
                  <a:pt x="200" y="0"/>
                </a:cubicBezTo>
                <a:cubicBezTo>
                  <a:pt x="293" y="207"/>
                  <a:pt x="400" y="322"/>
                  <a:pt x="400" y="322"/>
                </a:cubicBezTo>
                <a:cubicBezTo>
                  <a:pt x="297" y="300"/>
                  <a:pt x="297" y="300"/>
                  <a:pt x="297" y="300"/>
                </a:cubicBezTo>
                <a:cubicBezTo>
                  <a:pt x="297" y="300"/>
                  <a:pt x="399" y="961"/>
                  <a:pt x="941" y="1053"/>
                </a:cubicBezTo>
              </a:path>
            </a:pathLst>
          </a:cu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36912E-BA3E-B949-AC32-AE83D8773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" y="242570"/>
            <a:ext cx="2077802" cy="3467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51E666-C2B0-5148-A673-E580DD2C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52" y="2866573"/>
            <a:ext cx="3082599" cy="124097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07EB5-63C8-4845-806F-01EF5774E3E5}"/>
              </a:ext>
            </a:extLst>
          </p:cNvPr>
          <p:cNvGrpSpPr/>
          <p:nvPr/>
        </p:nvGrpSpPr>
        <p:grpSpPr>
          <a:xfrm>
            <a:off x="3516088" y="1204798"/>
            <a:ext cx="2934841" cy="704089"/>
            <a:chOff x="697802" y="1936688"/>
            <a:chExt cx="5536691" cy="13282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9D37D2-0DC3-2840-932E-37C2474A385C}"/>
                </a:ext>
              </a:extLst>
            </p:cNvPr>
            <p:cNvSpPr txBox="1"/>
            <p:nvPr/>
          </p:nvSpPr>
          <p:spPr>
            <a:xfrm>
              <a:off x="697802" y="270312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6FA143-D931-D341-A752-A5BE8D098B77}"/>
                </a:ext>
              </a:extLst>
            </p:cNvPr>
            <p:cNvSpPr txBox="1"/>
            <p:nvPr/>
          </p:nvSpPr>
          <p:spPr>
            <a:xfrm>
              <a:off x="2235980" y="270312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Pre-mine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60811E-ACD8-DB43-9C16-1AFFE836F171}"/>
                </a:ext>
              </a:extLst>
            </p:cNvPr>
            <p:cNvSpPr txBox="1"/>
            <p:nvPr/>
          </p:nvSpPr>
          <p:spPr>
            <a:xfrm>
              <a:off x="3767480" y="270312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NO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93E7-8AF7-2D49-81F4-26E5F5CC7D5C}"/>
                </a:ext>
              </a:extLst>
            </p:cNvPr>
            <p:cNvSpPr txBox="1"/>
            <p:nvPr/>
          </p:nvSpPr>
          <p:spPr>
            <a:xfrm>
              <a:off x="5320093" y="270312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Gotham HTF Black" pitchFamily="2" charset="77"/>
                </a:rPr>
                <a:t>FAIR</a:t>
              </a:r>
              <a:br>
                <a:rPr lang="en-US" sz="14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1100" dirty="0">
                  <a:solidFill>
                    <a:schemeClr val="tx2"/>
                  </a:solidFill>
                  <a:latin typeface="Gotham HTF Book" pitchFamily="2" charset="77"/>
                </a:rPr>
                <a:t>Launched</a:t>
              </a:r>
              <a:endParaRPr lang="en-US" sz="1400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6A2F9EB-1531-FC41-A2FA-EABF38CB0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67573" y="2003789"/>
              <a:ext cx="657619" cy="657619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03AE1327-D5D0-7F4F-A7E5-A80DEB7F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1417" y="2003771"/>
              <a:ext cx="621207" cy="621207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7240F55-1D57-CB45-A7BA-AFC5A3A7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06893" y="1936688"/>
              <a:ext cx="827662" cy="827662"/>
            </a:xfrm>
            <a:prstGeom prst="rect">
              <a:avLst/>
            </a:prstGeom>
          </p:spPr>
        </p:pic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4F6E98F0-784B-BC4C-BC14-716A3B68A2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0275" y="1237795"/>
            <a:ext cx="390525" cy="3905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EAA3E67-901A-A74E-8183-3F515BBA962B}"/>
              </a:ext>
            </a:extLst>
          </p:cNvPr>
          <p:cNvSpPr txBox="1"/>
          <p:nvPr/>
        </p:nvSpPr>
        <p:spPr>
          <a:xfrm>
            <a:off x="5377543" y="2692402"/>
            <a:ext cx="1194477" cy="283030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21MM Maximum</a:t>
            </a:r>
            <a:b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54E939-0400-FA46-BAE2-B6F2C01573ED}"/>
              </a:ext>
            </a:extLst>
          </p:cNvPr>
          <p:cNvSpPr txBox="1"/>
          <p:nvPr/>
        </p:nvSpPr>
        <p:spPr>
          <a:xfrm>
            <a:off x="3592286" y="2190295"/>
            <a:ext cx="3045052" cy="29782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>
              <a:lnSpc>
                <a:spcPct val="85000"/>
              </a:lnSpc>
            </a:pPr>
            <a:r>
              <a:rPr lang="en-US" sz="1400" b="1" dirty="0">
                <a:solidFill>
                  <a:schemeClr val="tx2"/>
                </a:solidFill>
                <a:latin typeface="Gotham HTF Black" pitchFamily="2" charset="77"/>
              </a:rPr>
              <a:t>100% </a:t>
            </a:r>
            <a:r>
              <a:rPr lang="en-US" sz="1100" dirty="0">
                <a:solidFill>
                  <a:schemeClr val="tx2"/>
                </a:solidFill>
                <a:latin typeface="Gotham HTF Book" pitchFamily="2" charset="77"/>
              </a:rPr>
              <a:t>GPL3.0 free open-source software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B57096-B6AF-904F-A2F6-AA9D3FFB9AFF}"/>
              </a:ext>
            </a:extLst>
          </p:cNvPr>
          <p:cNvCxnSpPr>
            <a:cxnSpLocks/>
          </p:cNvCxnSpPr>
          <p:nvPr/>
        </p:nvCxnSpPr>
        <p:spPr>
          <a:xfrm>
            <a:off x="3429000" y="1155700"/>
            <a:ext cx="0" cy="304800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57233DC-FD90-3E4D-8521-0039BC0EACB5}"/>
              </a:ext>
            </a:extLst>
          </p:cNvPr>
          <p:cNvSpPr txBox="1"/>
          <p:nvPr/>
        </p:nvSpPr>
        <p:spPr>
          <a:xfrm>
            <a:off x="4825062" y="6699110"/>
            <a:ext cx="2379629" cy="2121039"/>
          </a:xfrm>
          <a:prstGeom prst="rect">
            <a:avLst/>
          </a:prstGeom>
          <a:noFill/>
        </p:spPr>
        <p:txBody>
          <a:bodyPr wrap="square" lIns="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Trustless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Permissionless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Immutable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Quantum-Ready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Carbon Negative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Community-Driven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Volunteer-Operated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Privacy-Preserving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Scalable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C7AC65"/>
              </a:buClr>
            </a:pP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Fungible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1C3DCD-11E0-BA49-86EF-7F378327AA0E}"/>
              </a:ext>
            </a:extLst>
          </p:cNvPr>
          <p:cNvCxnSpPr>
            <a:cxnSpLocks/>
          </p:cNvCxnSpPr>
          <p:nvPr/>
        </p:nvCxnSpPr>
        <p:spPr>
          <a:xfrm>
            <a:off x="4686300" y="6779172"/>
            <a:ext cx="0" cy="2040978"/>
          </a:xfrm>
          <a:prstGeom prst="line">
            <a:avLst/>
          </a:prstGeom>
          <a:ln w="254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1C3CB9-174F-4046-B532-1E937F557B24}"/>
              </a:ext>
            </a:extLst>
          </p:cNvPr>
          <p:cNvGrpSpPr/>
          <p:nvPr/>
        </p:nvGrpSpPr>
        <p:grpSpPr>
          <a:xfrm>
            <a:off x="558800" y="7073900"/>
            <a:ext cx="3673972" cy="1498600"/>
            <a:chOff x="558800" y="6921500"/>
            <a:chExt cx="3673972" cy="1498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E3A0CF-E730-064E-96AD-28E0ABA18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97" y="6975927"/>
              <a:ext cx="3408675" cy="136112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97562AE-09B8-6F4D-9F9D-6C16154E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" y="6921500"/>
              <a:ext cx="1498600" cy="14986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43DEC8-F1EC-A94D-8699-7CA7B25DEB8D}"/>
              </a:ext>
            </a:extLst>
          </p:cNvPr>
          <p:cNvCxnSpPr>
            <a:cxnSpLocks/>
          </p:cNvCxnSpPr>
          <p:nvPr/>
        </p:nvCxnSpPr>
        <p:spPr>
          <a:xfrm flipV="1">
            <a:off x="814552" y="6064624"/>
            <a:ext cx="2930454" cy="136479"/>
          </a:xfrm>
          <a:prstGeom prst="line">
            <a:avLst/>
          </a:prstGeom>
          <a:ln w="12700" cap="rnd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D37B3-A463-9343-B5FC-8F6CF4705F2C}"/>
              </a:ext>
            </a:extLst>
          </p:cNvPr>
          <p:cNvCxnSpPr>
            <a:cxnSpLocks/>
          </p:cNvCxnSpPr>
          <p:nvPr/>
        </p:nvCxnSpPr>
        <p:spPr>
          <a:xfrm flipV="1">
            <a:off x="821739" y="6271687"/>
            <a:ext cx="702261" cy="33980"/>
          </a:xfrm>
          <a:prstGeom prst="line">
            <a:avLst/>
          </a:prstGeom>
          <a:ln w="12700" cap="rnd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BCFAF4-4EB4-144A-BBD2-7A6112F8A43C}"/>
              </a:ext>
            </a:extLst>
          </p:cNvPr>
          <p:cNvSpPr txBox="1"/>
          <p:nvPr/>
        </p:nvSpPr>
        <p:spPr>
          <a:xfrm rot="21426230">
            <a:off x="3394841" y="4582510"/>
            <a:ext cx="709449" cy="18393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28, 2008</a:t>
            </a:r>
          </a:p>
        </p:txBody>
      </p:sp>
    </p:spTree>
    <p:extLst>
      <p:ext uri="{BB962C8B-B14F-4D97-AF65-F5344CB8AC3E}">
        <p14:creationId xmlns:p14="http://schemas.microsoft.com/office/powerpoint/2010/main" val="1730062083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42101</TotalTime>
  <Words>81</Words>
  <Application>Microsoft Macintosh PowerPoint</Application>
  <PresentationFormat>Letter Paper (8.5x11 in)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Gotham HTF</vt:lpstr>
      <vt:lpstr>Gotham HTF Black</vt:lpstr>
      <vt:lpstr>Gotham HTF Book</vt:lpstr>
      <vt:lpstr>Times New Roman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590</cp:revision>
  <dcterms:created xsi:type="dcterms:W3CDTF">2018-04-12T15:48:13Z</dcterms:created>
  <dcterms:modified xsi:type="dcterms:W3CDTF">2022-02-07T09:28:51Z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