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10944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41" userDrawn="1">
          <p15:clr>
            <a:srgbClr val="A4A3A4"/>
          </p15:clr>
        </p15:guide>
        <p15:guide id="4" orient="horz" pos="624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 autoAdjust="0"/>
    <p:restoredTop sz="95958" autoAdjust="0"/>
  </p:normalViewPr>
  <p:slideViewPr>
    <p:cSldViewPr snapToGrid="0">
      <p:cViewPr>
        <p:scale>
          <a:sx n="100" d="100"/>
          <a:sy n="100" d="100"/>
        </p:scale>
        <p:origin x="2400" y="152"/>
      </p:cViewPr>
      <p:guideLst>
        <p:guide pos="2160"/>
        <p:guide orient="horz" pos="841"/>
        <p:guide orient="horz" pos="6243"/>
        <p:guide pos="2001"/>
        <p:guide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2213" y="1143000"/>
            <a:ext cx="193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4563071" cy="1094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789296"/>
            <a:ext cx="3582388" cy="817500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5617562"/>
            <a:ext cx="3576314" cy="583692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2179347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3"/>
            <a:ext cx="6264276" cy="575017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2"/>
            <a:ext cx="6264276" cy="571464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3" y="560513"/>
            <a:ext cx="6264277" cy="56925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2179345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1050646"/>
            <a:ext cx="6428184" cy="8755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10211219"/>
            <a:ext cx="1543050" cy="582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373" userDrawn="1">
          <p15:clr>
            <a:srgbClr val="F26B43"/>
          </p15:clr>
        </p15:guide>
        <p15:guide id="13" orient="horz" pos="2759" userDrawn="1">
          <p15:clr>
            <a:srgbClr val="F26B43"/>
          </p15:clr>
        </p15:guide>
        <p15:guide id="14" orient="horz" pos="4135" userDrawn="1">
          <p15:clr>
            <a:srgbClr val="F26B43"/>
          </p15:clr>
        </p15:guide>
        <p15:guide id="15" orient="horz" pos="5510" userDrawn="1">
          <p15:clr>
            <a:srgbClr val="F26B43"/>
          </p15:clr>
        </p15:guide>
        <p15:guide id="16" orient="horz" pos="6894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651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6515" userDrawn="1">
          <p15:clr>
            <a:srgbClr val="F26B43"/>
          </p15:clr>
        </p15:guide>
        <p15:guide id="22" orient="horz" pos="3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microsoft.com/office/2007/relationships/hdphoto" Target="../media/hdphoto3.wdp"/><Relationship Id="rId3" Type="http://schemas.microsoft.com/office/2007/relationships/hdphoto" Target="../media/hdphoto1.wdp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5" Type="http://schemas.microsoft.com/office/2007/relationships/hdphoto" Target="../media/hdphoto2.wdp"/><Relationship Id="rId15" Type="http://schemas.openxmlformats.org/officeDocument/2006/relationships/image" Target="../media/image12.sv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752CCF43-AF50-DC40-804F-E4CB9BC19A7C}"/>
              </a:ext>
            </a:extLst>
          </p:cNvPr>
          <p:cNvSpPr/>
          <p:nvPr/>
        </p:nvSpPr>
        <p:spPr>
          <a:xfrm>
            <a:off x="0" y="8492586"/>
            <a:ext cx="6858000" cy="1900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431E8F4-279B-4A43-BEBF-DCAE18C3D826}"/>
              </a:ext>
            </a:extLst>
          </p:cNvPr>
          <p:cNvGrpSpPr/>
          <p:nvPr/>
        </p:nvGrpSpPr>
        <p:grpSpPr>
          <a:xfrm>
            <a:off x="276270" y="8630246"/>
            <a:ext cx="3136739" cy="1606008"/>
            <a:chOff x="2110170" y="8821767"/>
            <a:chExt cx="1966918" cy="1731613"/>
          </a:xfrm>
          <a:solidFill>
            <a:srgbClr val="C0000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D26446-3D4B-ED48-ADB6-996B60378FD9}"/>
                </a:ext>
              </a:extLst>
            </p:cNvPr>
            <p:cNvSpPr/>
            <p:nvPr/>
          </p:nvSpPr>
          <p:spPr>
            <a:xfrm>
              <a:off x="2110170" y="8821767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Bail-ins &amp; Bail-outs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6A5C3C9-5EB0-A84B-831D-226503E6E41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Inflation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6588653-E859-864F-AEB6-D0F5FEA6B7B2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Counterparty Risk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C3E572-49FD-C742-A9DB-62AB91F4922B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Credit Risk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8BDD021-CB7D-6A4B-A450-AD22C7BCC4C4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Default Risk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5F425A8-92FB-7B46-ABCB-8B4C93042535}"/>
              </a:ext>
            </a:extLst>
          </p:cNvPr>
          <p:cNvGrpSpPr/>
          <p:nvPr/>
        </p:nvGrpSpPr>
        <p:grpSpPr>
          <a:xfrm>
            <a:off x="3459338" y="8630246"/>
            <a:ext cx="3122392" cy="1606008"/>
            <a:chOff x="2110170" y="8821767"/>
            <a:chExt cx="1966918" cy="1731613"/>
          </a:xfrm>
          <a:solidFill>
            <a:srgbClr val="C00000"/>
          </a:solidFill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D9162FC-6941-C045-9CAE-B09EA630E0A2}"/>
                </a:ext>
              </a:extLst>
            </p:cNvPr>
            <p:cNvSpPr/>
            <p:nvPr/>
          </p:nvSpPr>
          <p:spPr>
            <a:xfrm>
              <a:off x="2110170" y="8821767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Issuer Risk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086E83D-0BE4-D74F-930A-6F969C97EB4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Exchange Rate* Risk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B60AFBF-644D-C74C-8DE9-913BFC47021C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Negative Interest Rates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96E31A2-E1A0-3B46-B6EE-60117F72F662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Impairment of Property Rights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244414-DD52-F442-9C22-100765F2BD1F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Confiscation</a:t>
              </a:r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6504BAE-2220-B14D-90A4-81E355F2F207}"/>
              </a:ext>
            </a:extLst>
          </p:cNvPr>
          <p:cNvSpPr/>
          <p:nvPr/>
        </p:nvSpPr>
        <p:spPr>
          <a:xfrm>
            <a:off x="0" y="10377602"/>
            <a:ext cx="6858000" cy="57482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-4983"/>
            <a:ext cx="6858000" cy="239858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FA12120-8CAE-DF4B-A634-9F58C5708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83" b="45949"/>
          <a:stretch/>
        </p:blipFill>
        <p:spPr>
          <a:xfrm flipH="1">
            <a:off x="0" y="1057"/>
            <a:ext cx="6858000" cy="144855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2396618"/>
            <a:ext cx="6858000" cy="9967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689326" y="1295640"/>
            <a:ext cx="24432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EPIC?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40FA44-271E-6646-8D4C-5F8ADADA72AA}"/>
              </a:ext>
            </a:extLst>
          </p:cNvPr>
          <p:cNvSpPr txBox="1"/>
          <p:nvPr/>
        </p:nvSpPr>
        <p:spPr bwMode="auto">
          <a:xfrm>
            <a:off x="433244" y="2511618"/>
            <a:ext cx="612789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lnSpc>
                <a:spcPct val="85000"/>
              </a:lnSpc>
              <a:spcAft>
                <a:spcPts val="300"/>
              </a:spcAft>
            </a:pPr>
            <a:r>
              <a:rPr lang="en-US" sz="2800" b="1" dirty="0">
                <a:solidFill>
                  <a:schemeClr val="accent2"/>
                </a:solidFill>
                <a:latin typeface="Gotham HTF Black" pitchFamily="2" charset="77"/>
              </a:rPr>
              <a:t>“EPIC IS THE MOST PERFECT</a:t>
            </a:r>
            <a:br>
              <a:rPr lang="en-US" sz="2800" b="1" dirty="0">
                <a:solidFill>
                  <a:schemeClr val="accent2"/>
                </a:solidFill>
                <a:latin typeface="Gotham HTF Black" pitchFamily="2" charset="77"/>
              </a:rPr>
            </a:br>
            <a:r>
              <a:rPr lang="en-US" sz="2800" b="1" dirty="0">
                <a:solidFill>
                  <a:schemeClr val="accent2"/>
                </a:solidFill>
                <a:latin typeface="Gotham HTF Black" pitchFamily="2" charset="77"/>
              </a:rPr>
              <a:t>MONEY EVER CREATED” </a:t>
            </a:r>
            <a:endParaRPr lang="en-US" sz="28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8402BBD-CA47-4AD3-B827-A50C13F29796}"/>
              </a:ext>
            </a:extLst>
          </p:cNvPr>
          <p:cNvSpPr/>
          <p:nvPr/>
        </p:nvSpPr>
        <p:spPr>
          <a:xfrm>
            <a:off x="444690" y="10534081"/>
            <a:ext cx="5501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*To learn more about why this is so, visit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freemanuniversity,org</a:t>
            </a:r>
            <a:endParaRPr lang="en-GB" sz="1200" dirty="0">
              <a:solidFill>
                <a:schemeClr val="bg1">
                  <a:lumMod val="95000"/>
                </a:schemeClr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7F0EC-95E4-874E-87E2-BC1FABE66E99}"/>
              </a:ext>
            </a:extLst>
          </p:cNvPr>
          <p:cNvSpPr/>
          <p:nvPr/>
        </p:nvSpPr>
        <p:spPr>
          <a:xfrm>
            <a:off x="276270" y="396549"/>
            <a:ext cx="27719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WHAT IS THE</a:t>
            </a:r>
            <a:br>
              <a:rPr lang="en-GB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</a:br>
            <a:r>
              <a:rPr lang="en-GB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VALUE OF AN</a:t>
            </a:r>
            <a:endParaRPr lang="en-US" sz="2800" b="1" dirty="0">
              <a:solidFill>
                <a:schemeClr val="bg1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E502A-C656-C548-B8D6-39550CE1A0E9}"/>
              </a:ext>
            </a:extLst>
          </p:cNvPr>
          <p:cNvSpPr txBox="1"/>
          <p:nvPr/>
        </p:nvSpPr>
        <p:spPr bwMode="auto">
          <a:xfrm>
            <a:off x="382152" y="3552863"/>
            <a:ext cx="2534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CLASSICAL PROPERTIES:</a:t>
            </a:r>
          </a:p>
        </p:txBody>
      </p:sp>
      <p:pic>
        <p:nvPicPr>
          <p:cNvPr id="182" name="Picture 181" descr="A picture containing text&#10;&#10;Description automatically generated">
            <a:extLst>
              <a:ext uri="{FF2B5EF4-FFF2-40B4-BE49-F238E27FC236}">
                <a16:creationId xmlns:a16="http://schemas.microsoft.com/office/drawing/2014/main" id="{96B71DC4-06E6-E24A-97D1-429BAC603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35" t="66149" b="-1909"/>
          <a:stretch/>
        </p:blipFill>
        <p:spPr>
          <a:xfrm flipH="1">
            <a:off x="0" y="1464607"/>
            <a:ext cx="3673470" cy="1102871"/>
          </a:xfrm>
          <a:prstGeom prst="rect">
            <a:avLst/>
          </a:prstGeo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FA00AF6F-F4A7-6440-9F3A-4C75E37FE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40992"/>
              </p:ext>
            </p:extLst>
          </p:nvPr>
        </p:nvGraphicFramePr>
        <p:xfrm>
          <a:off x="433242" y="3917103"/>
          <a:ext cx="5994891" cy="172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52">
                  <a:extLst>
                    <a:ext uri="{9D8B030D-6E8A-4147-A177-3AD203B41FA5}">
                      <a16:colId xmlns:a16="http://schemas.microsoft.com/office/drawing/2014/main" val="3829860518"/>
                    </a:ext>
                  </a:extLst>
                </a:gridCol>
                <a:gridCol w="4488239">
                  <a:extLst>
                    <a:ext uri="{9D8B030D-6E8A-4147-A177-3AD203B41FA5}">
                      <a16:colId xmlns:a16="http://schemas.microsoft.com/office/drawing/2014/main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SCARCE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21M limited supply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FUNGIBLE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All units identical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5170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DURABLE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Blockchain is forever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2985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RECOGNIZABLE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Counterfeiting is impossible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211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PORTABLE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Instantly available everywhere there is internet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222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DIVISIBLE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100 million units per coin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5097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MARKETABLE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Can be used to obtain goods and services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73484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:a16="http://schemas.microsoft.com/office/drawing/2014/main" id="{E777B372-A25B-3443-A602-B0F8D58838FA}"/>
              </a:ext>
            </a:extLst>
          </p:cNvPr>
          <p:cNvSpPr txBox="1"/>
          <p:nvPr/>
        </p:nvSpPr>
        <p:spPr bwMode="auto">
          <a:xfrm>
            <a:off x="382153" y="5746255"/>
            <a:ext cx="31117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EXTENDED TO TODAY’S NEEDS</a:t>
            </a:r>
          </a:p>
        </p:txBody>
      </p:sp>
      <p:graphicFrame>
        <p:nvGraphicFramePr>
          <p:cNvPr id="184" name="Table 16">
            <a:extLst>
              <a:ext uri="{FF2B5EF4-FFF2-40B4-BE49-F238E27FC236}">
                <a16:creationId xmlns:a16="http://schemas.microsoft.com/office/drawing/2014/main" id="{67007346-7349-7341-9E98-2FDE81E6F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57604"/>
              </p:ext>
            </p:extLst>
          </p:nvPr>
        </p:nvGraphicFramePr>
        <p:xfrm>
          <a:off x="433242" y="6110494"/>
          <a:ext cx="5994891" cy="800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52">
                  <a:extLst>
                    <a:ext uri="{9D8B030D-6E8A-4147-A177-3AD203B41FA5}">
                      <a16:colId xmlns:a16="http://schemas.microsoft.com/office/drawing/2014/main" val="3829860518"/>
                    </a:ext>
                  </a:extLst>
                </a:gridCol>
                <a:gridCol w="4488239">
                  <a:extLst>
                    <a:ext uri="{9D8B030D-6E8A-4147-A177-3AD203B41FA5}">
                      <a16:colId xmlns:a16="http://schemas.microsoft.com/office/drawing/2014/main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EXTENSIBLE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Can easily be programmed + interconnected to</a:t>
                      </a:r>
                      <a:br>
                        <a:rPr lang="en-US" b="0" i="0" dirty="0">
                          <a:latin typeface="Gotham HTF Book" pitchFamily="2" charset="77"/>
                        </a:rPr>
                      </a:br>
                      <a:r>
                        <a:rPr lang="en-US" b="0" i="0" dirty="0">
                          <a:latin typeface="Gotham HTF Book" pitchFamily="2" charset="77"/>
                        </a:rPr>
                        <a:t>work with other systems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CENSORSHIP RESISTANT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Protection from arbitrary seizure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5170"/>
                  </a:ext>
                </a:extLst>
              </a:tr>
            </a:tbl>
          </a:graphicData>
        </a:graphic>
      </p:graphicFrame>
      <p:sp>
        <p:nvSpPr>
          <p:cNvPr id="185" name="TextBox 184">
            <a:extLst>
              <a:ext uri="{FF2B5EF4-FFF2-40B4-BE49-F238E27FC236}">
                <a16:creationId xmlns:a16="http://schemas.microsoft.com/office/drawing/2014/main" id="{0851ACE6-FCDB-FA4D-8B24-532492658C4E}"/>
              </a:ext>
            </a:extLst>
          </p:cNvPr>
          <p:cNvSpPr txBox="1"/>
          <p:nvPr/>
        </p:nvSpPr>
        <p:spPr bwMode="auto">
          <a:xfrm>
            <a:off x="382151" y="7043634"/>
            <a:ext cx="25346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THE EPIC BLOCKCHAIN ENABLES P2P FINANCIAL TRANSACTIONS THAT ARE: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37EFE1-B357-D245-BC63-CEA6ADCA6695}"/>
              </a:ext>
            </a:extLst>
          </p:cNvPr>
          <p:cNvSpPr txBox="1"/>
          <p:nvPr/>
        </p:nvSpPr>
        <p:spPr bwMode="auto">
          <a:xfrm>
            <a:off x="3188126" y="7043634"/>
            <a:ext cx="329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ON A BLOCKCHAIN</a:t>
            </a:r>
            <a:b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</a:b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THAT IS: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10ACE8-151E-3940-8F60-F82EE78530F9}"/>
              </a:ext>
            </a:extLst>
          </p:cNvPr>
          <p:cNvGrpSpPr/>
          <p:nvPr/>
        </p:nvGrpSpPr>
        <p:grpSpPr>
          <a:xfrm>
            <a:off x="591614" y="7434996"/>
            <a:ext cx="5898676" cy="829835"/>
            <a:chOff x="591614" y="7547289"/>
            <a:chExt cx="5285844" cy="743621"/>
          </a:xfrm>
          <a:solidFill>
            <a:schemeClr val="accent6"/>
          </a:solidFill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D0BB84AA-85C9-1B48-A795-8D36F074C310}"/>
                </a:ext>
              </a:extLst>
            </p:cNvPr>
            <p:cNvSpPr/>
            <p:nvPr/>
          </p:nvSpPr>
          <p:spPr>
            <a:xfrm rot="5400000">
              <a:off x="54032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EDA9BC9E-50D7-7C46-894C-E49B66213B17}"/>
                </a:ext>
              </a:extLst>
            </p:cNvPr>
            <p:cNvSpPr/>
            <p:nvPr/>
          </p:nvSpPr>
          <p:spPr>
            <a:xfrm rot="5400000">
              <a:off x="1293647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7A2EC544-E8B9-C84D-9EE5-883784B599CB}"/>
                </a:ext>
              </a:extLst>
            </p:cNvPr>
            <p:cNvSpPr/>
            <p:nvPr/>
          </p:nvSpPr>
          <p:spPr>
            <a:xfrm rot="5400000">
              <a:off x="2046965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13D9326A-2805-8244-A98F-364039F1A64A}"/>
                </a:ext>
              </a:extLst>
            </p:cNvPr>
            <p:cNvSpPr/>
            <p:nvPr/>
          </p:nvSpPr>
          <p:spPr>
            <a:xfrm rot="5400000">
              <a:off x="292516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Hexagon 191">
              <a:extLst>
                <a:ext uri="{FF2B5EF4-FFF2-40B4-BE49-F238E27FC236}">
                  <a16:creationId xmlns:a16="http://schemas.microsoft.com/office/drawing/2014/main" id="{A09527BD-A6B9-F44C-A1BE-ABEFB66CDE24}"/>
                </a:ext>
              </a:extLst>
            </p:cNvPr>
            <p:cNvSpPr/>
            <p:nvPr/>
          </p:nvSpPr>
          <p:spPr>
            <a:xfrm rot="5400000">
              <a:off x="3678486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id="{CBC7695E-E81F-C245-AABB-473E0C48813F}"/>
                </a:ext>
              </a:extLst>
            </p:cNvPr>
            <p:cNvSpPr/>
            <p:nvPr/>
          </p:nvSpPr>
          <p:spPr>
            <a:xfrm rot="5400000">
              <a:off x="4431804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Hexagon 193">
              <a:extLst>
                <a:ext uri="{FF2B5EF4-FFF2-40B4-BE49-F238E27FC236}">
                  <a16:creationId xmlns:a16="http://schemas.microsoft.com/office/drawing/2014/main" id="{854B2995-BF73-0A4F-96EA-E978EAEA548A}"/>
                </a:ext>
              </a:extLst>
            </p:cNvPr>
            <p:cNvSpPr/>
            <p:nvPr/>
          </p:nvSpPr>
          <p:spPr>
            <a:xfrm rot="5400000">
              <a:off x="5185121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536EF5-1005-EB4E-9EE5-9571A97B4A8C}"/>
              </a:ext>
            </a:extLst>
          </p:cNvPr>
          <p:cNvCxnSpPr>
            <a:cxnSpLocks/>
            <a:stCxn id="197" idx="1"/>
          </p:cNvCxnSpPr>
          <p:nvPr/>
        </p:nvCxnSpPr>
        <p:spPr>
          <a:xfrm flipV="1">
            <a:off x="3112366" y="7106937"/>
            <a:ext cx="0" cy="12413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15007-FB3A-B944-B1DA-885FAAF5A7B2}"/>
              </a:ext>
            </a:extLst>
          </p:cNvPr>
          <p:cNvSpPr/>
          <p:nvPr/>
        </p:nvSpPr>
        <p:spPr>
          <a:xfrm>
            <a:off x="558707" y="8246900"/>
            <a:ext cx="72648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TRUSTLESS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6308D9-9195-3B45-87E2-3E74129B9B1F}"/>
              </a:ext>
            </a:extLst>
          </p:cNvPr>
          <p:cNvSpPr/>
          <p:nvPr/>
        </p:nvSpPr>
        <p:spPr>
          <a:xfrm>
            <a:off x="1375989" y="8248266"/>
            <a:ext cx="8178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ANONYMOUS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6797E29-7724-A44F-8077-06E4E0318D21}"/>
              </a:ext>
            </a:extLst>
          </p:cNvPr>
          <p:cNvSpPr/>
          <p:nvPr/>
        </p:nvSpPr>
        <p:spPr>
          <a:xfrm>
            <a:off x="2260462" y="8246900"/>
            <a:ext cx="7473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IMMUTABLE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7D23815-F1A0-9943-8F96-67E6BF458B10}"/>
              </a:ext>
            </a:extLst>
          </p:cNvPr>
          <p:cNvSpPr/>
          <p:nvPr/>
        </p:nvSpPr>
        <p:spPr>
          <a:xfrm>
            <a:off x="3112366" y="8248266"/>
            <a:ext cx="100219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PERMISSIONLESS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259A06B-2B91-CC40-884F-B5119EE9F3E0}"/>
              </a:ext>
            </a:extLst>
          </p:cNvPr>
          <p:cNvSpPr/>
          <p:nvPr/>
        </p:nvSpPr>
        <p:spPr>
          <a:xfrm>
            <a:off x="4225420" y="8241627"/>
            <a:ext cx="45076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OPEN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5C16783-B161-A845-874B-6B555C1C163A}"/>
              </a:ext>
            </a:extLst>
          </p:cNvPr>
          <p:cNvSpPr/>
          <p:nvPr/>
        </p:nvSpPr>
        <p:spPr>
          <a:xfrm>
            <a:off x="4885021" y="8242993"/>
            <a:ext cx="81304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BORDERLESS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97CF3E5-6CF3-1B49-A742-E0547A74DEF6}"/>
              </a:ext>
            </a:extLst>
          </p:cNvPr>
          <p:cNvSpPr/>
          <p:nvPr/>
        </p:nvSpPr>
        <p:spPr>
          <a:xfrm>
            <a:off x="5812560" y="8241627"/>
            <a:ext cx="6319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NEUTRAL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03D4862-CC0D-B84A-AB84-86ADBF826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9720" y="7634866"/>
            <a:ext cx="393741" cy="39374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EB74353-6B98-2B44-8F19-43DEF09B4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4490" y="7650635"/>
            <a:ext cx="383526" cy="3835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AA7ED2D-49AB-5444-AA85-6D7291BA6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5736" y="7663792"/>
            <a:ext cx="373731" cy="37373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01739E0-9CF4-FD48-A853-AEF7823DA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18198" y="7611441"/>
            <a:ext cx="450886" cy="450886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B5C35CF-1938-D144-8DCD-6312497B1E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3981" y="7630941"/>
            <a:ext cx="424252" cy="42425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149D0D6-B15D-064B-B4A5-177A651165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8233" y="7601121"/>
            <a:ext cx="423094" cy="4230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B865B24-D53A-E944-98D3-FEBF7BE88725}"/>
              </a:ext>
            </a:extLst>
          </p:cNvPr>
          <p:cNvSpPr/>
          <p:nvPr/>
        </p:nvSpPr>
        <p:spPr>
          <a:xfrm>
            <a:off x="898358" y="7820649"/>
            <a:ext cx="96253" cy="10929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4" name="Multiply 43">
            <a:extLst>
              <a:ext uri="{FF2B5EF4-FFF2-40B4-BE49-F238E27FC236}">
                <a16:creationId xmlns:a16="http://schemas.microsoft.com/office/drawing/2014/main" id="{F48D4AD9-44BB-6844-A383-E466F8CCC613}"/>
              </a:ext>
            </a:extLst>
          </p:cNvPr>
          <p:cNvSpPr/>
          <p:nvPr/>
        </p:nvSpPr>
        <p:spPr>
          <a:xfrm>
            <a:off x="884675" y="7810064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01" name="Multiply 200">
            <a:extLst>
              <a:ext uri="{FF2B5EF4-FFF2-40B4-BE49-F238E27FC236}">
                <a16:creationId xmlns:a16="http://schemas.microsoft.com/office/drawing/2014/main" id="{8BDC1780-B176-4C48-9FCA-F62C645C3F04}"/>
              </a:ext>
            </a:extLst>
          </p:cNvPr>
          <p:cNvSpPr/>
          <p:nvPr/>
        </p:nvSpPr>
        <p:spPr>
          <a:xfrm>
            <a:off x="3459338" y="7653308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37FA7A-C134-4D40-9621-C582CD949646}"/>
              </a:ext>
            </a:extLst>
          </p:cNvPr>
          <p:cNvGrpSpPr/>
          <p:nvPr/>
        </p:nvGrpSpPr>
        <p:grpSpPr>
          <a:xfrm>
            <a:off x="5061488" y="7621322"/>
            <a:ext cx="460915" cy="460915"/>
            <a:chOff x="5061488" y="7621322"/>
            <a:chExt cx="460915" cy="460915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31092E4-A47B-1946-B3F1-8CB6D1B6A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61488" y="7621322"/>
              <a:ext cx="460915" cy="46091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20CA4EF-494C-1B4B-8028-32EC09A9AEE8}"/>
                </a:ext>
              </a:extLst>
            </p:cNvPr>
            <p:cNvSpPr/>
            <p:nvPr/>
          </p:nvSpPr>
          <p:spPr>
            <a:xfrm>
              <a:off x="5265105" y="7824676"/>
              <a:ext cx="64133" cy="64133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1C2E45-9508-A847-A443-45AD047B5550}"/>
              </a:ext>
            </a:extLst>
          </p:cNvPr>
          <p:cNvGrpSpPr/>
          <p:nvPr/>
        </p:nvGrpSpPr>
        <p:grpSpPr>
          <a:xfrm>
            <a:off x="5394787" y="10286068"/>
            <a:ext cx="606413" cy="606413"/>
            <a:chOff x="5713054" y="9939982"/>
            <a:chExt cx="952500" cy="952500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C4E10EE7-5F3A-944F-B0FF-F67E5E74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13054" y="9939982"/>
              <a:ext cx="952500" cy="952500"/>
            </a:xfrm>
            <a:prstGeom prst="rect">
              <a:avLst/>
            </a:prstGeom>
          </p:spPr>
        </p:pic>
        <p:pic>
          <p:nvPicPr>
            <p:cNvPr id="58" name="Picture 57" descr="Text&#10;&#10;Description automatically generated">
              <a:extLst>
                <a:ext uri="{FF2B5EF4-FFF2-40B4-BE49-F238E27FC236}">
                  <a16:creationId xmlns:a16="http://schemas.microsoft.com/office/drawing/2014/main" id="{739CF823-BF3D-2041-96C7-2E26A6A80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318" y="10078067"/>
              <a:ext cx="601972" cy="605673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EAC7C2-9971-8A48-BD6F-F02D229B2464}"/>
              </a:ext>
            </a:extLst>
          </p:cNvPr>
          <p:cNvGrpSpPr/>
          <p:nvPr/>
        </p:nvGrpSpPr>
        <p:grpSpPr>
          <a:xfrm>
            <a:off x="2259754" y="8240851"/>
            <a:ext cx="2389278" cy="2389278"/>
            <a:chOff x="433241" y="8465549"/>
            <a:chExt cx="2002605" cy="2002605"/>
          </a:xfrm>
          <a:effectLst>
            <a:outerShdw blurRad="331465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FAF15E1A-AF56-004A-8C27-F7AAEA822CB3}"/>
                </a:ext>
              </a:extLst>
            </p:cNvPr>
            <p:cNvSpPr/>
            <p:nvPr/>
          </p:nvSpPr>
          <p:spPr>
            <a:xfrm>
              <a:off x="664872" y="8793047"/>
              <a:ext cx="1555693" cy="1382516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23D989E-DEA9-AB48-A805-3682D8CB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3241" y="8465549"/>
              <a:ext cx="2002605" cy="2002605"/>
            </a:xfrm>
            <a:prstGeom prst="rect">
              <a:avLst/>
            </a:prstGeom>
          </p:spPr>
        </p:pic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379786-16F1-3146-9E3F-0D33FCAF1108}"/>
              </a:ext>
            </a:extLst>
          </p:cNvPr>
          <p:cNvSpPr txBox="1"/>
          <p:nvPr/>
        </p:nvSpPr>
        <p:spPr bwMode="auto">
          <a:xfrm>
            <a:off x="2920436" y="9781282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b="1" dirty="0">
                <a:latin typeface="Gotham HTF Black" pitchFamily="2" charset="77"/>
                <a:cs typeface="Arial" pitchFamily="34" charset="0"/>
              </a:rPr>
              <a:t>AV   ID:</a:t>
            </a:r>
          </a:p>
        </p:txBody>
      </p:sp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426FAB2F-57C5-1745-A781-259DE03F060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85" t="12848" r="14267" b="15899"/>
          <a:stretch/>
        </p:blipFill>
        <p:spPr>
          <a:xfrm rot="20428891">
            <a:off x="3098028" y="594176"/>
            <a:ext cx="698309" cy="695431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36973</TotalTime>
  <Words>149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572</cp:revision>
  <dcterms:created xsi:type="dcterms:W3CDTF">2018-04-12T15:48:13Z</dcterms:created>
  <dcterms:modified xsi:type="dcterms:W3CDTF">2021-04-29T17:11:10Z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