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6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87" userDrawn="1">
          <p15:clr>
            <a:srgbClr val="A4A3A4"/>
          </p15:clr>
        </p15:guide>
        <p15:guide id="3" orient="horz" pos="1270" userDrawn="1">
          <p15:clr>
            <a:srgbClr val="A4A3A4"/>
          </p15:clr>
        </p15:guide>
        <p15:guide id="4" orient="horz" pos="5171" userDrawn="1">
          <p15:clr>
            <a:srgbClr val="A4A3A4"/>
          </p15:clr>
        </p15:guide>
        <p15:guide id="5" pos="2069" userDrawn="1">
          <p15:clr>
            <a:srgbClr val="A4A3A4"/>
          </p15:clr>
        </p15:guide>
        <p15:guide id="6" pos="4133" userDrawn="1">
          <p15:clr>
            <a:srgbClr val="A4A3A4"/>
          </p15:clr>
        </p15:guide>
        <p15:guide id="7" pos="2704" userDrawn="1">
          <p15:clr>
            <a:srgbClr val="A4A3A4"/>
          </p15:clr>
        </p15:guide>
        <p15:guide id="8" pos="2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C65"/>
    <a:srgbClr val="000000"/>
    <a:srgbClr val="282827"/>
    <a:srgbClr val="D79E4D"/>
    <a:srgbClr val="F8931A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1426" autoAdjust="0"/>
  </p:normalViewPr>
  <p:slideViewPr>
    <p:cSldViewPr snapToGrid="0">
      <p:cViewPr>
        <p:scale>
          <a:sx n="370" d="100"/>
          <a:sy n="370" d="100"/>
        </p:scale>
        <p:origin x="-6840" y="-16792"/>
      </p:cViewPr>
      <p:guideLst>
        <p:guide pos="187"/>
        <p:guide orient="horz" pos="1270"/>
        <p:guide orient="horz" pos="5171"/>
        <p:guide pos="2069"/>
        <p:guide pos="4133"/>
        <p:guide pos="2704"/>
        <p:guide pos="25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922-A543-BAAA-BB3C8613A2EC}"/>
              </c:ext>
            </c:extLst>
          </c:dPt>
          <c:dPt>
            <c:idx val="1"/>
            <c:bubble3D val="0"/>
            <c:spPr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22-A543-BAAA-BB3C8613A2EC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D4-2F4F-B002-B55AA805ED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</c:v>
                </c:pt>
                <c:pt idx="1">
                  <c:v>48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22-A543-BAAA-BB3C8613A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F627-D2E9-4B61-95B4-541160A89C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4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08/03/2022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08/03/2022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08/03/2022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08/03/2022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08/03/2022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08/03/2022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08/03/2022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08/03/2022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08/03/2022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08/03/2022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08/03/2022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08/03/2022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7CC9A-B737-4F44-B635-A5D75A4DFF96}"/>
              </a:ext>
            </a:extLst>
          </p:cNvPr>
          <p:cNvSpPr/>
          <p:nvPr/>
        </p:nvSpPr>
        <p:spPr>
          <a:xfrm>
            <a:off x="0" y="1315"/>
            <a:ext cx="6858000" cy="81148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036912E-BA3E-B949-AC32-AE83D877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4" y="242570"/>
            <a:ext cx="2077802" cy="3467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D4BE2E-9194-4C45-8132-C16E010CC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72" y="4818770"/>
            <a:ext cx="266087" cy="26608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7562AE-09B8-6F4D-9F9D-6C16154EF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66" y="4813825"/>
            <a:ext cx="271032" cy="271032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9E4E28E-1523-3C44-A736-203BF348D900}"/>
              </a:ext>
            </a:extLst>
          </p:cNvPr>
          <p:cNvSpPr txBox="1"/>
          <p:nvPr/>
        </p:nvSpPr>
        <p:spPr>
          <a:xfrm>
            <a:off x="296864" y="4792848"/>
            <a:ext cx="1821192" cy="266189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</a:pPr>
            <a: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  <a:t>ANONYMOUS &amp; PRIVATE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</a:pPr>
            <a: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  <a:t>BORDERLESS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</a:pPr>
            <a: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  <a:t>IMMUTABLE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</a:pPr>
            <a: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  <a:t>PERMISSIONLESS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</a:pPr>
            <a: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  <a:t>PUBLIC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</a:pPr>
            <a: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  <a:t>TRUSTLESS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E244AF-F3A2-BD4A-AB4E-35C83F2B2B69}"/>
              </a:ext>
            </a:extLst>
          </p:cNvPr>
          <p:cNvGrpSpPr/>
          <p:nvPr/>
        </p:nvGrpSpPr>
        <p:grpSpPr>
          <a:xfrm>
            <a:off x="762555" y="1847089"/>
            <a:ext cx="5476802" cy="2337279"/>
            <a:chOff x="384951" y="1666632"/>
            <a:chExt cx="3797317" cy="162054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5A4B482-E4F9-BD45-8528-EA7C48DD68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358" b="23908"/>
            <a:stretch/>
          </p:blipFill>
          <p:spPr>
            <a:xfrm>
              <a:off x="384951" y="1666632"/>
              <a:ext cx="3767092" cy="1452755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8152A78-4F76-6D49-BC40-038DF7998D77}"/>
                </a:ext>
              </a:extLst>
            </p:cNvPr>
            <p:cNvSpPr txBox="1"/>
            <p:nvPr/>
          </p:nvSpPr>
          <p:spPr>
            <a:xfrm>
              <a:off x="450247" y="3119387"/>
              <a:ext cx="393306" cy="167787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>
                <a:spcBef>
                  <a:spcPts val="600"/>
                </a:spcBef>
                <a:spcAft>
                  <a:spcPts val="1800"/>
                </a:spcAft>
              </a:pPr>
              <a:r>
                <a:rPr lang="en-US" sz="1050" b="1" dirty="0">
                  <a:solidFill>
                    <a:schemeClr val="tx2"/>
                  </a:solidFill>
                  <a:latin typeface="Gotham HTF Black" pitchFamily="2" charset="77"/>
                </a:rPr>
                <a:t>BTC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125031D-C829-7940-9EFF-22C14733F63A}"/>
                </a:ext>
              </a:extLst>
            </p:cNvPr>
            <p:cNvSpPr txBox="1"/>
            <p:nvPr/>
          </p:nvSpPr>
          <p:spPr>
            <a:xfrm>
              <a:off x="1606278" y="3119387"/>
              <a:ext cx="393306" cy="167787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>
                <a:spcBef>
                  <a:spcPts val="600"/>
                </a:spcBef>
                <a:spcAft>
                  <a:spcPts val="1800"/>
                </a:spcAft>
              </a:pPr>
              <a:r>
                <a:rPr lang="en-US" sz="1050" b="1" dirty="0">
                  <a:solidFill>
                    <a:schemeClr val="bg1"/>
                  </a:solidFill>
                  <a:latin typeface="Gotham HTF Black" pitchFamily="2" charset="77"/>
                </a:rPr>
                <a:t>EPIC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C9C8689-49A2-3245-9664-6AF250BBDEE9}"/>
                </a:ext>
              </a:extLst>
            </p:cNvPr>
            <p:cNvSpPr txBox="1"/>
            <p:nvPr/>
          </p:nvSpPr>
          <p:spPr>
            <a:xfrm>
              <a:off x="2675731" y="1666632"/>
              <a:ext cx="1506537" cy="271032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 algn="r">
                <a:spcBef>
                  <a:spcPts val="600"/>
                </a:spcBef>
                <a:spcAft>
                  <a:spcPts val="1800"/>
                </a:spcAft>
              </a:pPr>
              <a:r>
                <a:rPr lang="en-US" sz="1050" b="1" dirty="0">
                  <a:solidFill>
                    <a:schemeClr val="bg2"/>
                  </a:solidFill>
                  <a:latin typeface="Gotham HTF Black" pitchFamily="2" charset="77"/>
                </a:rPr>
                <a:t>21MM</a:t>
              </a:r>
            </a:p>
          </p:txBody>
        </p: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633D1438-FD8C-1744-9184-1C4A6D1AA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455750"/>
              </p:ext>
            </p:extLst>
          </p:nvPr>
        </p:nvGraphicFramePr>
        <p:xfrm>
          <a:off x="4361437" y="2028865"/>
          <a:ext cx="1459943" cy="1161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D2F72BEA-8F71-D141-A110-D4D0FFEC4B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2310"/>
          <a:stretch/>
        </p:blipFill>
        <p:spPr>
          <a:xfrm>
            <a:off x="2300029" y="5327120"/>
            <a:ext cx="1421224" cy="12909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071199-3D1D-1847-8EEA-96CFA549099F}"/>
              </a:ext>
            </a:extLst>
          </p:cNvPr>
          <p:cNvSpPr txBox="1"/>
          <p:nvPr/>
        </p:nvSpPr>
        <p:spPr>
          <a:xfrm>
            <a:off x="2354963" y="4809913"/>
            <a:ext cx="1932521" cy="27103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  <a:t>LIGHTNING NETWORK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38D4A0A-5E25-194B-BECE-B536D15AFFC0}"/>
              </a:ext>
            </a:extLst>
          </p:cNvPr>
          <p:cNvSpPr txBox="1"/>
          <p:nvPr/>
        </p:nvSpPr>
        <p:spPr>
          <a:xfrm>
            <a:off x="2354963" y="5111714"/>
            <a:ext cx="2011827" cy="250838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Gotham HTF Book" pitchFamily="2" charset="77"/>
              </a:rPr>
              <a:t>DECENTRALIZED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5076B26-B389-AE47-8313-B362918D244F}"/>
              </a:ext>
            </a:extLst>
          </p:cNvPr>
          <p:cNvSpPr txBox="1"/>
          <p:nvPr/>
        </p:nvSpPr>
        <p:spPr>
          <a:xfrm>
            <a:off x="2354014" y="7203900"/>
            <a:ext cx="999228" cy="250838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Gotham HTF Book" pitchFamily="2" charset="77"/>
              </a:rPr>
              <a:t>DISTRIBUTED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68F829-DC59-7C4F-A514-60941F7C096E}"/>
              </a:ext>
            </a:extLst>
          </p:cNvPr>
          <p:cNvCxnSpPr>
            <a:cxnSpLocks/>
          </p:cNvCxnSpPr>
          <p:nvPr/>
        </p:nvCxnSpPr>
        <p:spPr>
          <a:xfrm>
            <a:off x="2181091" y="4330124"/>
            <a:ext cx="0" cy="4490026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6EFE840-771F-0D44-AC01-5A959AF270DF}"/>
              </a:ext>
            </a:extLst>
          </p:cNvPr>
          <p:cNvSpPr txBox="1"/>
          <p:nvPr/>
        </p:nvSpPr>
        <p:spPr>
          <a:xfrm>
            <a:off x="296863" y="8573264"/>
            <a:ext cx="1932521" cy="27103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  <a:t>EPIC THROUGHPUT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6ADA9FD-E162-1243-BF8D-F4FBD045E7B5}"/>
              </a:ext>
            </a:extLst>
          </p:cNvPr>
          <p:cNvSpPr txBox="1"/>
          <p:nvPr/>
        </p:nvSpPr>
        <p:spPr>
          <a:xfrm>
            <a:off x="4512585" y="3067479"/>
            <a:ext cx="158286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bg2"/>
                </a:solidFill>
                <a:effectLst/>
                <a:latin typeface="Gotham HTF Book" pitchFamily="2" charset="77"/>
              </a:rPr>
              <a:t>Polyphasic Proof-of-Work</a:t>
            </a:r>
          </a:p>
          <a:p>
            <a:r>
              <a:rPr lang="en-GB" sz="700" dirty="0">
                <a:solidFill>
                  <a:schemeClr val="bg2"/>
                </a:solidFill>
                <a:effectLst/>
                <a:latin typeface="Gotham HTF Book" pitchFamily="2" charset="77"/>
              </a:rPr>
              <a:t>Eco-friendly</a:t>
            </a:r>
          </a:p>
          <a:p>
            <a:r>
              <a:rPr lang="en-GB" sz="700" dirty="0">
                <a:solidFill>
                  <a:schemeClr val="bg2"/>
                </a:solidFill>
                <a:latin typeface="Gotham HTF Book" pitchFamily="2" charset="77"/>
              </a:rPr>
              <a:t>Future-proofed</a:t>
            </a:r>
          </a:p>
          <a:p>
            <a:r>
              <a:rPr lang="en-GB" sz="700" dirty="0">
                <a:solidFill>
                  <a:schemeClr val="bg2"/>
                </a:solidFill>
                <a:effectLst/>
                <a:latin typeface="Gotham HTF Book" pitchFamily="2" charset="77"/>
              </a:rPr>
              <a:t>Quantum-ready</a:t>
            </a:r>
          </a:p>
          <a:p>
            <a:r>
              <a:rPr lang="en-GB" sz="700" dirty="0">
                <a:solidFill>
                  <a:schemeClr val="bg2"/>
                </a:solidFill>
                <a:latin typeface="Gotham HTF Book" pitchFamily="2" charset="77"/>
              </a:rPr>
              <a:t>Scalable</a:t>
            </a:r>
            <a:endParaRPr lang="en-GB" sz="700" dirty="0">
              <a:solidFill>
                <a:schemeClr val="bg2"/>
              </a:solidFill>
              <a:effectLst/>
              <a:latin typeface="Gotham HTF Book" pitchFamily="2" charset="7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CC124C-A83D-D549-90C0-7B252995F771}"/>
              </a:ext>
            </a:extLst>
          </p:cNvPr>
          <p:cNvSpPr txBox="1"/>
          <p:nvPr/>
        </p:nvSpPr>
        <p:spPr>
          <a:xfrm>
            <a:off x="3809110" y="2415179"/>
            <a:ext cx="878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>
                <a:solidFill>
                  <a:schemeClr val="bg2"/>
                </a:solidFill>
                <a:latin typeface="Gotham HTF Black" pitchFamily="2" charset="77"/>
              </a:rPr>
              <a:t>4</a:t>
            </a:r>
            <a:r>
              <a:rPr lang="en-GB" sz="700" b="1" dirty="0">
                <a:solidFill>
                  <a:schemeClr val="bg2"/>
                </a:solidFill>
                <a:effectLst/>
                <a:latin typeface="Gotham HTF Black" pitchFamily="2" charset="77"/>
              </a:rPr>
              <a:t>8%</a:t>
            </a:r>
            <a:br>
              <a:rPr lang="en-GB" sz="700" dirty="0">
                <a:solidFill>
                  <a:schemeClr val="bg2"/>
                </a:solidFill>
                <a:effectLst/>
                <a:latin typeface="Gotham HTF Book" pitchFamily="2" charset="77"/>
              </a:rPr>
            </a:br>
            <a:r>
              <a:rPr lang="en-GB" sz="700" dirty="0">
                <a:solidFill>
                  <a:schemeClr val="bg2"/>
                </a:solidFill>
                <a:effectLst/>
                <a:latin typeface="Gotham HTF Book" pitchFamily="2" charset="77"/>
              </a:rPr>
              <a:t>GPU</a:t>
            </a:r>
            <a:endParaRPr lang="en-US" sz="700" dirty="0">
              <a:solidFill>
                <a:schemeClr val="bg2"/>
              </a:solidFill>
              <a:latin typeface="Gotham HTF Book" pitchFamily="2" charset="7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361B9DC-D5BE-0248-88C7-D9362757EB54}"/>
              </a:ext>
            </a:extLst>
          </p:cNvPr>
          <p:cNvSpPr txBox="1"/>
          <p:nvPr/>
        </p:nvSpPr>
        <p:spPr>
          <a:xfrm>
            <a:off x="4473157" y="1959827"/>
            <a:ext cx="87873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>
                <a:solidFill>
                  <a:schemeClr val="bg2"/>
                </a:solidFill>
                <a:latin typeface="Gotham HTF Black" pitchFamily="2" charset="77"/>
              </a:rPr>
              <a:t>4</a:t>
            </a:r>
            <a:r>
              <a:rPr lang="en-GB" sz="700" b="1" dirty="0">
                <a:solidFill>
                  <a:schemeClr val="bg2"/>
                </a:solidFill>
                <a:effectLst/>
                <a:latin typeface="Gotham HTF Black" pitchFamily="2" charset="77"/>
              </a:rPr>
              <a:t>%</a:t>
            </a:r>
            <a:r>
              <a:rPr lang="en-GB" sz="700" b="1" dirty="0">
                <a:solidFill>
                  <a:schemeClr val="bg2"/>
                </a:solidFill>
                <a:latin typeface="Gotham HTF Book" pitchFamily="2" charset="77"/>
              </a:rPr>
              <a:t> </a:t>
            </a:r>
            <a:r>
              <a:rPr lang="en-GB" sz="700" dirty="0">
                <a:solidFill>
                  <a:schemeClr val="bg2"/>
                </a:solidFill>
                <a:effectLst/>
                <a:latin typeface="Gotham HTF Book" pitchFamily="2" charset="77"/>
              </a:rPr>
              <a:t>ASIC</a:t>
            </a:r>
            <a:endParaRPr lang="en-US" sz="700" dirty="0">
              <a:solidFill>
                <a:schemeClr val="bg2"/>
              </a:solidFill>
              <a:latin typeface="Gotham HTF Book" pitchFamily="2" charset="7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7DD87F-73F4-1F4F-A149-21FDFEF07D5B}"/>
              </a:ext>
            </a:extLst>
          </p:cNvPr>
          <p:cNvSpPr txBox="1"/>
          <p:nvPr/>
        </p:nvSpPr>
        <p:spPr>
          <a:xfrm>
            <a:off x="5512946" y="2415179"/>
            <a:ext cx="582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>
                <a:solidFill>
                  <a:schemeClr val="bg2"/>
                </a:solidFill>
                <a:latin typeface="Gotham HTF Black" pitchFamily="2" charset="77"/>
              </a:rPr>
              <a:t>48</a:t>
            </a:r>
            <a:r>
              <a:rPr lang="en-GB" sz="700" b="1" dirty="0">
                <a:solidFill>
                  <a:schemeClr val="bg2"/>
                </a:solidFill>
                <a:effectLst/>
                <a:latin typeface="Gotham HTF Black" pitchFamily="2" charset="77"/>
              </a:rPr>
              <a:t>%</a:t>
            </a:r>
            <a:br>
              <a:rPr lang="en-GB" sz="700" dirty="0">
                <a:solidFill>
                  <a:schemeClr val="bg2"/>
                </a:solidFill>
                <a:effectLst/>
                <a:latin typeface="Gotham HTF Book" pitchFamily="2" charset="77"/>
              </a:rPr>
            </a:br>
            <a:r>
              <a:rPr lang="en-GB" sz="700" dirty="0">
                <a:solidFill>
                  <a:schemeClr val="bg2"/>
                </a:solidFill>
                <a:effectLst/>
                <a:latin typeface="Gotham HTF Book" pitchFamily="2" charset="77"/>
              </a:rPr>
              <a:t>CPU</a:t>
            </a:r>
            <a:endParaRPr lang="en-US" sz="700" dirty="0">
              <a:solidFill>
                <a:schemeClr val="bg2"/>
              </a:solidFill>
              <a:latin typeface="Gotham HTF Book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BA8BA3-9982-6144-8CE3-915D319290FE}"/>
              </a:ext>
            </a:extLst>
          </p:cNvPr>
          <p:cNvSpPr/>
          <p:nvPr/>
        </p:nvSpPr>
        <p:spPr>
          <a:xfrm>
            <a:off x="718230" y="1835347"/>
            <a:ext cx="331901" cy="2049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C426E9-B950-154E-B103-487A3B53E2F9}"/>
              </a:ext>
            </a:extLst>
          </p:cNvPr>
          <p:cNvGrpSpPr/>
          <p:nvPr/>
        </p:nvGrpSpPr>
        <p:grpSpPr>
          <a:xfrm>
            <a:off x="244061" y="7506193"/>
            <a:ext cx="1873996" cy="908464"/>
            <a:chOff x="1944120" y="6737245"/>
            <a:chExt cx="2169473" cy="10517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620DFC8-BAB1-DD4B-9FD7-7A63154F2A24}"/>
                </a:ext>
              </a:extLst>
            </p:cNvPr>
            <p:cNvGrpSpPr/>
            <p:nvPr/>
          </p:nvGrpSpPr>
          <p:grpSpPr>
            <a:xfrm>
              <a:off x="2119702" y="6737245"/>
              <a:ext cx="1993891" cy="936695"/>
              <a:chOff x="1996923" y="6754900"/>
              <a:chExt cx="2141387" cy="93669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F9B2A49-2F6C-814F-946D-2626295DB9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6923" y="6754900"/>
                <a:ext cx="2141387" cy="9366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A4E8EF0-164E-2249-AC22-EB40E7CACFF7}"/>
                  </a:ext>
                </a:extLst>
              </p:cNvPr>
              <p:cNvSpPr/>
              <p:nvPr/>
            </p:nvSpPr>
            <p:spPr>
              <a:xfrm>
                <a:off x="2315688" y="6935828"/>
                <a:ext cx="1620999" cy="711881"/>
              </a:xfrm>
              <a:custGeom>
                <a:avLst/>
                <a:gdLst>
                  <a:gd name="connsiteX0" fmla="*/ 0 w 1603169"/>
                  <a:gd name="connsiteY0" fmla="*/ 665018 h 665018"/>
                  <a:gd name="connsiteX1" fmla="*/ 676894 w 1603169"/>
                  <a:gd name="connsiteY1" fmla="*/ 653143 h 665018"/>
                  <a:gd name="connsiteX2" fmla="*/ 973777 w 1603169"/>
                  <a:gd name="connsiteY2" fmla="*/ 605641 h 665018"/>
                  <a:gd name="connsiteX3" fmla="*/ 1294411 w 1603169"/>
                  <a:gd name="connsiteY3" fmla="*/ 510639 h 665018"/>
                  <a:gd name="connsiteX4" fmla="*/ 1603169 w 1603169"/>
                  <a:gd name="connsiteY4" fmla="*/ 0 h 665018"/>
                  <a:gd name="connsiteX0" fmla="*/ 0 w 1603169"/>
                  <a:gd name="connsiteY0" fmla="*/ 665018 h 665018"/>
                  <a:gd name="connsiteX1" fmla="*/ 676894 w 1603169"/>
                  <a:gd name="connsiteY1" fmla="*/ 653143 h 665018"/>
                  <a:gd name="connsiteX2" fmla="*/ 973777 w 1603169"/>
                  <a:gd name="connsiteY2" fmla="*/ 605641 h 665018"/>
                  <a:gd name="connsiteX3" fmla="*/ 1291179 w 1603169"/>
                  <a:gd name="connsiteY3" fmla="*/ 500946 h 665018"/>
                  <a:gd name="connsiteX4" fmla="*/ 1603169 w 1603169"/>
                  <a:gd name="connsiteY4" fmla="*/ 0 h 665018"/>
                  <a:gd name="connsiteX0" fmla="*/ 0 w 1603169"/>
                  <a:gd name="connsiteY0" fmla="*/ 665018 h 665018"/>
                  <a:gd name="connsiteX1" fmla="*/ 676894 w 1603169"/>
                  <a:gd name="connsiteY1" fmla="*/ 653143 h 665018"/>
                  <a:gd name="connsiteX2" fmla="*/ 973777 w 1603169"/>
                  <a:gd name="connsiteY2" fmla="*/ 605641 h 665018"/>
                  <a:gd name="connsiteX3" fmla="*/ 1291179 w 1603169"/>
                  <a:gd name="connsiteY3" fmla="*/ 500946 h 665018"/>
                  <a:gd name="connsiteX4" fmla="*/ 1603169 w 1603169"/>
                  <a:gd name="connsiteY4" fmla="*/ 0 h 665018"/>
                  <a:gd name="connsiteX0" fmla="*/ 0 w 1603169"/>
                  <a:gd name="connsiteY0" fmla="*/ 665018 h 665018"/>
                  <a:gd name="connsiteX1" fmla="*/ 676894 w 1603169"/>
                  <a:gd name="connsiteY1" fmla="*/ 653143 h 665018"/>
                  <a:gd name="connsiteX2" fmla="*/ 973777 w 1603169"/>
                  <a:gd name="connsiteY2" fmla="*/ 605641 h 665018"/>
                  <a:gd name="connsiteX3" fmla="*/ 1291179 w 1603169"/>
                  <a:gd name="connsiteY3" fmla="*/ 500946 h 665018"/>
                  <a:gd name="connsiteX4" fmla="*/ 1603169 w 1603169"/>
                  <a:gd name="connsiteY4" fmla="*/ 0 h 665018"/>
                  <a:gd name="connsiteX0" fmla="*/ 0 w 1603169"/>
                  <a:gd name="connsiteY0" fmla="*/ 665018 h 665018"/>
                  <a:gd name="connsiteX1" fmla="*/ 676894 w 1603169"/>
                  <a:gd name="connsiteY1" fmla="*/ 653143 h 665018"/>
                  <a:gd name="connsiteX2" fmla="*/ 973777 w 1603169"/>
                  <a:gd name="connsiteY2" fmla="*/ 605641 h 665018"/>
                  <a:gd name="connsiteX3" fmla="*/ 1291179 w 1603169"/>
                  <a:gd name="connsiteY3" fmla="*/ 500946 h 665018"/>
                  <a:gd name="connsiteX4" fmla="*/ 1603169 w 1603169"/>
                  <a:gd name="connsiteY4" fmla="*/ 0 h 665018"/>
                  <a:gd name="connsiteX0" fmla="*/ 0 w 1603169"/>
                  <a:gd name="connsiteY0" fmla="*/ 665018 h 665018"/>
                  <a:gd name="connsiteX1" fmla="*/ 676894 w 1603169"/>
                  <a:gd name="connsiteY1" fmla="*/ 653143 h 665018"/>
                  <a:gd name="connsiteX2" fmla="*/ 954391 w 1603169"/>
                  <a:gd name="connsiteY2" fmla="*/ 602410 h 665018"/>
                  <a:gd name="connsiteX3" fmla="*/ 1291179 w 1603169"/>
                  <a:gd name="connsiteY3" fmla="*/ 500946 h 665018"/>
                  <a:gd name="connsiteX4" fmla="*/ 1603169 w 1603169"/>
                  <a:gd name="connsiteY4" fmla="*/ 0 h 665018"/>
                  <a:gd name="connsiteX0" fmla="*/ 0 w 1603169"/>
                  <a:gd name="connsiteY0" fmla="*/ 665018 h 665018"/>
                  <a:gd name="connsiteX1" fmla="*/ 676894 w 1603169"/>
                  <a:gd name="connsiteY1" fmla="*/ 653143 h 665018"/>
                  <a:gd name="connsiteX2" fmla="*/ 954391 w 1603169"/>
                  <a:gd name="connsiteY2" fmla="*/ 602410 h 665018"/>
                  <a:gd name="connsiteX3" fmla="*/ 1291179 w 1603169"/>
                  <a:gd name="connsiteY3" fmla="*/ 500946 h 665018"/>
                  <a:gd name="connsiteX4" fmla="*/ 1603169 w 1603169"/>
                  <a:gd name="connsiteY4" fmla="*/ 0 h 665018"/>
                  <a:gd name="connsiteX0" fmla="*/ 0 w 1603169"/>
                  <a:gd name="connsiteY0" fmla="*/ 665018 h 665018"/>
                  <a:gd name="connsiteX1" fmla="*/ 676894 w 1603169"/>
                  <a:gd name="connsiteY1" fmla="*/ 653143 h 665018"/>
                  <a:gd name="connsiteX2" fmla="*/ 954391 w 1603169"/>
                  <a:gd name="connsiteY2" fmla="*/ 602410 h 665018"/>
                  <a:gd name="connsiteX3" fmla="*/ 1291179 w 1603169"/>
                  <a:gd name="connsiteY3" fmla="*/ 500946 h 665018"/>
                  <a:gd name="connsiteX4" fmla="*/ 1603169 w 1603169"/>
                  <a:gd name="connsiteY4" fmla="*/ 0 h 665018"/>
                  <a:gd name="connsiteX0" fmla="*/ 0 w 1603169"/>
                  <a:gd name="connsiteY0" fmla="*/ 665018 h 665018"/>
                  <a:gd name="connsiteX1" fmla="*/ 676894 w 1603169"/>
                  <a:gd name="connsiteY1" fmla="*/ 653143 h 665018"/>
                  <a:gd name="connsiteX2" fmla="*/ 954391 w 1603169"/>
                  <a:gd name="connsiteY2" fmla="*/ 602410 h 665018"/>
                  <a:gd name="connsiteX3" fmla="*/ 1291179 w 1603169"/>
                  <a:gd name="connsiteY3" fmla="*/ 500946 h 665018"/>
                  <a:gd name="connsiteX4" fmla="*/ 1603169 w 1603169"/>
                  <a:gd name="connsiteY4" fmla="*/ 0 h 66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3169" h="665018">
                    <a:moveTo>
                      <a:pt x="0" y="665018"/>
                    </a:moveTo>
                    <a:cubicBezTo>
                      <a:pt x="257299" y="664028"/>
                      <a:pt x="582451" y="653885"/>
                      <a:pt x="676894" y="653143"/>
                    </a:cubicBezTo>
                    <a:cubicBezTo>
                      <a:pt x="771337" y="652401"/>
                      <a:pt x="884321" y="614851"/>
                      <a:pt x="954391" y="602410"/>
                    </a:cubicBezTo>
                    <a:cubicBezTo>
                      <a:pt x="1024461" y="589969"/>
                      <a:pt x="1160431" y="543726"/>
                      <a:pt x="1291179" y="500946"/>
                    </a:cubicBezTo>
                    <a:cubicBezTo>
                      <a:pt x="1396078" y="364464"/>
                      <a:pt x="1501239" y="204849"/>
                      <a:pt x="1603169" y="0"/>
                    </a:cubicBezTo>
                  </a:path>
                </a:pathLst>
              </a:cu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CFE3F8B-A255-5E4D-96FE-915A92780553}"/>
                </a:ext>
              </a:extLst>
            </p:cNvPr>
            <p:cNvSpPr txBox="1"/>
            <p:nvPr/>
          </p:nvSpPr>
          <p:spPr>
            <a:xfrm rot="16200000">
              <a:off x="1705139" y="6983049"/>
              <a:ext cx="622321" cy="144359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ctr"/>
              <a:r>
                <a:rPr lang="en-US" sz="500" b="1" dirty="0">
                  <a:solidFill>
                    <a:schemeClr val="tx2"/>
                  </a:solidFill>
                  <a:latin typeface="Gotham HTF Book" pitchFamily="2" charset="77"/>
                </a:rPr>
                <a:t>Blocks/Day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AFD845E-000A-7241-9F22-300467FF26B1}"/>
                </a:ext>
              </a:extLst>
            </p:cNvPr>
            <p:cNvSpPr txBox="1"/>
            <p:nvPr/>
          </p:nvSpPr>
          <p:spPr>
            <a:xfrm>
              <a:off x="2894217" y="7640867"/>
              <a:ext cx="622321" cy="144359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r>
                <a:rPr lang="en-US" sz="500" b="1" dirty="0">
                  <a:solidFill>
                    <a:schemeClr val="tx2"/>
                  </a:solidFill>
                  <a:latin typeface="Gotham HTF Book" pitchFamily="2" charset="77"/>
                </a:rPr>
                <a:t>Block Size (MB)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41CC50C-B43A-024F-BF4F-3F501A08033A}"/>
                </a:ext>
              </a:extLst>
            </p:cNvPr>
            <p:cNvSpPr txBox="1"/>
            <p:nvPr/>
          </p:nvSpPr>
          <p:spPr>
            <a:xfrm>
              <a:off x="2405087" y="7644589"/>
              <a:ext cx="141546" cy="144359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r>
                <a:rPr lang="en-US" sz="500" b="1" dirty="0">
                  <a:solidFill>
                    <a:schemeClr val="tx2"/>
                  </a:solidFill>
                  <a:latin typeface="Gotham HTF Book" pitchFamily="2" charset="77"/>
                </a:rPr>
                <a:t>2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371703C-F18F-0544-887A-F135A41FB510}"/>
                </a:ext>
              </a:extLst>
            </p:cNvPr>
            <p:cNvSpPr txBox="1"/>
            <p:nvPr/>
          </p:nvSpPr>
          <p:spPr>
            <a:xfrm>
              <a:off x="3829869" y="7640868"/>
              <a:ext cx="141546" cy="144359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r>
                <a:rPr lang="en-US" sz="500" b="1" dirty="0">
                  <a:solidFill>
                    <a:schemeClr val="tx2"/>
                  </a:solidFill>
                  <a:latin typeface="Gotham HTF Book" pitchFamily="2" charset="77"/>
                </a:rPr>
                <a:t>128</a:t>
              </a:r>
            </a:p>
          </p:txBody>
        </p:sp>
      </p:grpSp>
      <p:graphicFrame>
        <p:nvGraphicFramePr>
          <p:cNvPr id="180" name="Table 180">
            <a:extLst>
              <a:ext uri="{FF2B5EF4-FFF2-40B4-BE49-F238E27FC236}">
                <a16:creationId xmlns:a16="http://schemas.microsoft.com/office/drawing/2014/main" id="{E59706B2-B778-944F-A1D5-754C44D2D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97099"/>
              </p:ext>
            </p:extLst>
          </p:nvPr>
        </p:nvGraphicFramePr>
        <p:xfrm>
          <a:off x="4473157" y="5167628"/>
          <a:ext cx="2087981" cy="3538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149">
                  <a:extLst>
                    <a:ext uri="{9D8B030D-6E8A-4147-A177-3AD203B41FA5}">
                      <a16:colId xmlns:a16="http://schemas.microsoft.com/office/drawing/2014/main" val="2445101221"/>
                    </a:ext>
                  </a:extLst>
                </a:gridCol>
                <a:gridCol w="574416">
                  <a:extLst>
                    <a:ext uri="{9D8B030D-6E8A-4147-A177-3AD203B41FA5}">
                      <a16:colId xmlns:a16="http://schemas.microsoft.com/office/drawing/2014/main" val="1000896509"/>
                    </a:ext>
                  </a:extLst>
                </a:gridCol>
                <a:gridCol w="574416">
                  <a:extLst>
                    <a:ext uri="{9D8B030D-6E8A-4147-A177-3AD203B41FA5}">
                      <a16:colId xmlns:a16="http://schemas.microsoft.com/office/drawing/2014/main" val="3750312492"/>
                    </a:ext>
                  </a:extLst>
                </a:gridCol>
              </a:tblGrid>
              <a:tr h="196982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Genesis Block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2009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86404"/>
                  </a:ext>
                </a:extLst>
              </a:tr>
              <a:tr h="196982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Genesis Supply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537845"/>
                  </a:ext>
                </a:extLst>
              </a:tr>
              <a:tr h="196982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2140 Supply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21MM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21MM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709467"/>
                  </a:ext>
                </a:extLst>
              </a:tr>
              <a:tr h="196982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2028 Supply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20.3MM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20.3MM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961463"/>
                  </a:ext>
                </a:extLst>
              </a:tr>
              <a:tr h="196982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2022 Supply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18.9MM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13.9MM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836517"/>
                  </a:ext>
                </a:extLst>
              </a:tr>
              <a:tr h="196982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ASIC mined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100%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219640"/>
                  </a:ext>
                </a:extLst>
              </a:tr>
              <a:tr h="196982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Fungibility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2759"/>
                  </a:ext>
                </a:extLst>
              </a:tr>
              <a:tr h="221026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Anonymous + Private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805372"/>
                  </a:ext>
                </a:extLst>
              </a:tr>
              <a:tr h="196982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Borderless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275282"/>
                  </a:ext>
                </a:extLst>
              </a:tr>
              <a:tr h="221026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Centralization Resistant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249424"/>
                  </a:ext>
                </a:extLst>
              </a:tr>
              <a:tr h="221026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Confiscation Resistant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09449"/>
                  </a:ext>
                </a:extLst>
              </a:tr>
              <a:tr h="221026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Surveillance Resistant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144319"/>
                  </a:ext>
                </a:extLst>
              </a:tr>
              <a:tr h="196982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10 min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1 min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646810"/>
                  </a:ext>
                </a:extLst>
              </a:tr>
              <a:tr h="196982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Cost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$2-$81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$0.01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704745"/>
                  </a:ext>
                </a:extLst>
              </a:tr>
              <a:tr h="196982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Block Size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1MB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1MB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223501"/>
                  </a:ext>
                </a:extLst>
              </a:tr>
              <a:tr h="221026"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L1 Throughput 2028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4 </a:t>
                      </a:r>
                      <a:r>
                        <a:rPr lang="en-US" sz="6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tx</a:t>
                      </a:r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/s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6,400 </a:t>
                      </a:r>
                      <a:r>
                        <a:rPr lang="en-US" sz="6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tx</a:t>
                      </a:r>
                      <a:r>
                        <a:rPr lang="en-US" sz="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Gotham HTF Book" pitchFamily="2" charset="77"/>
                        </a:rPr>
                        <a:t>/s</a:t>
                      </a: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711248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38339530-A482-3148-AB46-721F93A0A6F4}"/>
              </a:ext>
            </a:extLst>
          </p:cNvPr>
          <p:cNvSpPr txBox="1"/>
          <p:nvPr/>
        </p:nvSpPr>
        <p:spPr>
          <a:xfrm>
            <a:off x="4473157" y="4254433"/>
            <a:ext cx="1932521" cy="27103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  <a:t>DOES YOUR BITCOIN</a:t>
            </a:r>
            <a:b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</a:br>
            <a: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  <a:t>RELY ON TRUST?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699C4B-1AA2-6540-82CF-FBD36E185C3D}"/>
              </a:ext>
            </a:extLst>
          </p:cNvPr>
          <p:cNvCxnSpPr>
            <a:cxnSpLocks/>
          </p:cNvCxnSpPr>
          <p:nvPr/>
        </p:nvCxnSpPr>
        <p:spPr>
          <a:xfrm>
            <a:off x="4287484" y="4330124"/>
            <a:ext cx="0" cy="4490026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Picture 186">
            <a:extLst>
              <a:ext uri="{FF2B5EF4-FFF2-40B4-BE49-F238E27FC236}">
                <a16:creationId xmlns:a16="http://schemas.microsoft.com/office/drawing/2014/main" id="{D6F90038-3D82-804F-BBBD-4AF89608C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8" y="4372166"/>
            <a:ext cx="271032" cy="271032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CE46355C-F144-9B44-9B5E-5BBB534E4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18" y="4360002"/>
            <a:ext cx="266087" cy="266087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A9942D17-70CE-8D45-AD59-CFE8E2409F1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310" t="13355"/>
          <a:stretch/>
        </p:blipFill>
        <p:spPr>
          <a:xfrm>
            <a:off x="2338460" y="7421429"/>
            <a:ext cx="1421224" cy="11185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3FA312-97BA-C946-B292-CDB27BE40B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83" y="169422"/>
            <a:ext cx="1345054" cy="53709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CB24F39-EDED-544C-A21B-8105A0BE0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32" y="6860042"/>
            <a:ext cx="271032" cy="27103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3C854031-5AC6-C64A-BB83-3573FD934DDF}"/>
              </a:ext>
            </a:extLst>
          </p:cNvPr>
          <p:cNvGrpSpPr/>
          <p:nvPr/>
        </p:nvGrpSpPr>
        <p:grpSpPr>
          <a:xfrm>
            <a:off x="762555" y="952688"/>
            <a:ext cx="4946304" cy="598008"/>
            <a:chOff x="-538264" y="3278722"/>
            <a:chExt cx="5423928" cy="655753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EB26309-5627-D04D-9ADC-AF2761B68110}"/>
                </a:ext>
              </a:extLst>
            </p:cNvPr>
            <p:cNvSpPr/>
            <p:nvPr/>
          </p:nvSpPr>
          <p:spPr>
            <a:xfrm>
              <a:off x="-538264" y="3278722"/>
              <a:ext cx="5423928" cy="655753"/>
            </a:xfrm>
            <a:custGeom>
              <a:avLst/>
              <a:gdLst>
                <a:gd name="connsiteX0" fmla="*/ 0 w 4240696"/>
                <a:gd name="connsiteY0" fmla="*/ 0 h 2411896"/>
                <a:gd name="connsiteX1" fmla="*/ 4240696 w 4240696"/>
                <a:gd name="connsiteY1" fmla="*/ 0 h 2411896"/>
                <a:gd name="connsiteX2" fmla="*/ 4240696 w 4240696"/>
                <a:gd name="connsiteY2" fmla="*/ 2067339 h 2411896"/>
                <a:gd name="connsiteX3" fmla="*/ 4121426 w 4240696"/>
                <a:gd name="connsiteY3" fmla="*/ 2239617 h 2411896"/>
                <a:gd name="connsiteX4" fmla="*/ 3829878 w 4240696"/>
                <a:gd name="connsiteY4" fmla="*/ 2279374 h 2411896"/>
                <a:gd name="connsiteX5" fmla="*/ 3419061 w 4240696"/>
                <a:gd name="connsiteY5" fmla="*/ 2252870 h 2411896"/>
                <a:gd name="connsiteX6" fmla="*/ 3233530 w 4240696"/>
                <a:gd name="connsiteY6" fmla="*/ 2252870 h 2411896"/>
                <a:gd name="connsiteX7" fmla="*/ 3127513 w 4240696"/>
                <a:gd name="connsiteY7" fmla="*/ 2332383 h 2411896"/>
                <a:gd name="connsiteX8" fmla="*/ 3048000 w 4240696"/>
                <a:gd name="connsiteY8" fmla="*/ 2358887 h 2411896"/>
                <a:gd name="connsiteX9" fmla="*/ 2398643 w 4240696"/>
                <a:gd name="connsiteY9" fmla="*/ 2372139 h 2411896"/>
                <a:gd name="connsiteX10" fmla="*/ 2146852 w 4240696"/>
                <a:gd name="connsiteY10" fmla="*/ 2372139 h 2411896"/>
                <a:gd name="connsiteX11" fmla="*/ 2093843 w 4240696"/>
                <a:gd name="connsiteY11" fmla="*/ 2358887 h 2411896"/>
                <a:gd name="connsiteX12" fmla="*/ 1895061 w 4240696"/>
                <a:gd name="connsiteY12" fmla="*/ 2345635 h 2411896"/>
                <a:gd name="connsiteX13" fmla="*/ 1630017 w 4240696"/>
                <a:gd name="connsiteY13" fmla="*/ 2319131 h 2411896"/>
                <a:gd name="connsiteX14" fmla="*/ 1484243 w 4240696"/>
                <a:gd name="connsiteY14" fmla="*/ 2305878 h 2411896"/>
                <a:gd name="connsiteX15" fmla="*/ 1351722 w 4240696"/>
                <a:gd name="connsiteY15" fmla="*/ 2319131 h 2411896"/>
                <a:gd name="connsiteX16" fmla="*/ 1272209 w 4240696"/>
                <a:gd name="connsiteY16" fmla="*/ 2358887 h 2411896"/>
                <a:gd name="connsiteX17" fmla="*/ 1245704 w 4240696"/>
                <a:gd name="connsiteY17" fmla="*/ 2385391 h 2411896"/>
                <a:gd name="connsiteX18" fmla="*/ 1192696 w 4240696"/>
                <a:gd name="connsiteY18" fmla="*/ 2398644 h 2411896"/>
                <a:gd name="connsiteX19" fmla="*/ 1152939 w 4240696"/>
                <a:gd name="connsiteY19" fmla="*/ 2411896 h 2411896"/>
                <a:gd name="connsiteX20" fmla="*/ 1099930 w 4240696"/>
                <a:gd name="connsiteY20" fmla="*/ 2398644 h 2411896"/>
                <a:gd name="connsiteX21" fmla="*/ 1007165 w 4240696"/>
                <a:gd name="connsiteY21" fmla="*/ 2385391 h 2411896"/>
                <a:gd name="connsiteX22" fmla="*/ 927652 w 4240696"/>
                <a:gd name="connsiteY22" fmla="*/ 2358887 h 2411896"/>
                <a:gd name="connsiteX23" fmla="*/ 874643 w 4240696"/>
                <a:gd name="connsiteY23" fmla="*/ 2345635 h 2411896"/>
                <a:gd name="connsiteX24" fmla="*/ 781878 w 4240696"/>
                <a:gd name="connsiteY24" fmla="*/ 2292626 h 2411896"/>
                <a:gd name="connsiteX25" fmla="*/ 728870 w 4240696"/>
                <a:gd name="connsiteY25" fmla="*/ 2266122 h 2411896"/>
                <a:gd name="connsiteX26" fmla="*/ 636104 w 4240696"/>
                <a:gd name="connsiteY26" fmla="*/ 2213113 h 2411896"/>
                <a:gd name="connsiteX27" fmla="*/ 569843 w 4240696"/>
                <a:gd name="connsiteY27" fmla="*/ 2199861 h 2411896"/>
                <a:gd name="connsiteX28" fmla="*/ 410817 w 4240696"/>
                <a:gd name="connsiteY28" fmla="*/ 2213113 h 2411896"/>
                <a:gd name="connsiteX29" fmla="*/ 291548 w 4240696"/>
                <a:gd name="connsiteY29" fmla="*/ 2226365 h 2411896"/>
                <a:gd name="connsiteX30" fmla="*/ 0 w 4240696"/>
                <a:gd name="connsiteY30" fmla="*/ 2239617 h 2411896"/>
                <a:gd name="connsiteX31" fmla="*/ 0 w 4240696"/>
                <a:gd name="connsiteY31" fmla="*/ 0 h 2411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40696" h="2411896">
                  <a:moveTo>
                    <a:pt x="0" y="0"/>
                  </a:moveTo>
                  <a:lnTo>
                    <a:pt x="4240696" y="0"/>
                  </a:lnTo>
                  <a:lnTo>
                    <a:pt x="4240696" y="2067339"/>
                  </a:lnTo>
                  <a:lnTo>
                    <a:pt x="4121426" y="2239617"/>
                  </a:lnTo>
                  <a:cubicBezTo>
                    <a:pt x="4007169" y="2265008"/>
                    <a:pt x="3956161" y="2282244"/>
                    <a:pt x="3829878" y="2279374"/>
                  </a:cubicBezTo>
                  <a:cubicBezTo>
                    <a:pt x="3692690" y="2276256"/>
                    <a:pt x="3419061" y="2252870"/>
                    <a:pt x="3419061" y="2252870"/>
                  </a:cubicBezTo>
                  <a:cubicBezTo>
                    <a:pt x="3346331" y="2234686"/>
                    <a:pt x="3327268" y="2223577"/>
                    <a:pt x="3233530" y="2252870"/>
                  </a:cubicBezTo>
                  <a:cubicBezTo>
                    <a:pt x="2980105" y="2332065"/>
                    <a:pt x="3240678" y="2275800"/>
                    <a:pt x="3127513" y="2332383"/>
                  </a:cubicBezTo>
                  <a:cubicBezTo>
                    <a:pt x="3102525" y="2344877"/>
                    <a:pt x="3075932" y="2358317"/>
                    <a:pt x="3048000" y="2358887"/>
                  </a:cubicBezTo>
                  <a:lnTo>
                    <a:pt x="2398643" y="2372139"/>
                  </a:lnTo>
                  <a:cubicBezTo>
                    <a:pt x="2281224" y="2395623"/>
                    <a:pt x="2328320" y="2392302"/>
                    <a:pt x="2146852" y="2372139"/>
                  </a:cubicBezTo>
                  <a:cubicBezTo>
                    <a:pt x="2128750" y="2370128"/>
                    <a:pt x="2111956" y="2360794"/>
                    <a:pt x="2093843" y="2358887"/>
                  </a:cubicBezTo>
                  <a:cubicBezTo>
                    <a:pt x="2027800" y="2351935"/>
                    <a:pt x="1961273" y="2350728"/>
                    <a:pt x="1895061" y="2345635"/>
                  </a:cubicBezTo>
                  <a:cubicBezTo>
                    <a:pt x="1723448" y="2332434"/>
                    <a:pt x="1786304" y="2334760"/>
                    <a:pt x="1630017" y="2319131"/>
                  </a:cubicBezTo>
                  <a:lnTo>
                    <a:pt x="1484243" y="2305878"/>
                  </a:lnTo>
                  <a:cubicBezTo>
                    <a:pt x="1440069" y="2310296"/>
                    <a:pt x="1395600" y="2312380"/>
                    <a:pt x="1351722" y="2319131"/>
                  </a:cubicBezTo>
                  <a:cubicBezTo>
                    <a:pt x="1321394" y="2323797"/>
                    <a:pt x="1295611" y="2340166"/>
                    <a:pt x="1272209" y="2358887"/>
                  </a:cubicBezTo>
                  <a:cubicBezTo>
                    <a:pt x="1262453" y="2366692"/>
                    <a:pt x="1256879" y="2379803"/>
                    <a:pt x="1245704" y="2385391"/>
                  </a:cubicBezTo>
                  <a:cubicBezTo>
                    <a:pt x="1229414" y="2393536"/>
                    <a:pt x="1210208" y="2393640"/>
                    <a:pt x="1192696" y="2398644"/>
                  </a:cubicBezTo>
                  <a:cubicBezTo>
                    <a:pt x="1179264" y="2402482"/>
                    <a:pt x="1166191" y="2407479"/>
                    <a:pt x="1152939" y="2411896"/>
                  </a:cubicBezTo>
                  <a:cubicBezTo>
                    <a:pt x="1135269" y="2407479"/>
                    <a:pt x="1117850" y="2401902"/>
                    <a:pt x="1099930" y="2398644"/>
                  </a:cubicBezTo>
                  <a:cubicBezTo>
                    <a:pt x="1069198" y="2393056"/>
                    <a:pt x="1037601" y="2392415"/>
                    <a:pt x="1007165" y="2385391"/>
                  </a:cubicBezTo>
                  <a:cubicBezTo>
                    <a:pt x="979942" y="2379109"/>
                    <a:pt x="954756" y="2365663"/>
                    <a:pt x="927652" y="2358887"/>
                  </a:cubicBezTo>
                  <a:lnTo>
                    <a:pt x="874643" y="2345635"/>
                  </a:lnTo>
                  <a:cubicBezTo>
                    <a:pt x="714461" y="2265544"/>
                    <a:pt x="912995" y="2367551"/>
                    <a:pt x="781878" y="2292626"/>
                  </a:cubicBezTo>
                  <a:cubicBezTo>
                    <a:pt x="764726" y="2282825"/>
                    <a:pt x="746022" y="2275923"/>
                    <a:pt x="728870" y="2266122"/>
                  </a:cubicBezTo>
                  <a:cubicBezTo>
                    <a:pt x="688152" y="2242854"/>
                    <a:pt x="684163" y="2229132"/>
                    <a:pt x="636104" y="2213113"/>
                  </a:cubicBezTo>
                  <a:cubicBezTo>
                    <a:pt x="614735" y="2205990"/>
                    <a:pt x="591930" y="2204278"/>
                    <a:pt x="569843" y="2199861"/>
                  </a:cubicBezTo>
                  <a:lnTo>
                    <a:pt x="410817" y="2213113"/>
                  </a:lnTo>
                  <a:cubicBezTo>
                    <a:pt x="370996" y="2216905"/>
                    <a:pt x="331440" y="2223410"/>
                    <a:pt x="291548" y="2226365"/>
                  </a:cubicBezTo>
                  <a:cubicBezTo>
                    <a:pt x="99412" y="2240597"/>
                    <a:pt x="118434" y="2239617"/>
                    <a:pt x="0" y="22396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  <a:effectLst>
              <a:outerShdw blurRad="244529" dist="38100" dir="2700000" algn="tl" rotWithShape="0">
                <a:prstClr val="black">
                  <a:alpha val="25021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D1F4E3-E3E7-DF4C-A9C3-75CFD589E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23" b="81898"/>
            <a:stretch/>
          </p:blipFill>
          <p:spPr>
            <a:xfrm>
              <a:off x="-154822" y="3489967"/>
              <a:ext cx="4592963" cy="248626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526B9B5-BD1A-C048-85A0-8A6A14A72850}"/>
              </a:ext>
            </a:extLst>
          </p:cNvPr>
          <p:cNvSpPr txBox="1"/>
          <p:nvPr/>
        </p:nvSpPr>
        <p:spPr>
          <a:xfrm>
            <a:off x="296863" y="1599650"/>
            <a:ext cx="1506537" cy="27103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1200" b="1" dirty="0">
                <a:solidFill>
                  <a:schemeClr val="tx2"/>
                </a:solidFill>
                <a:latin typeface="Gotham HTF Black" pitchFamily="2" charset="77"/>
              </a:rPr>
              <a:t>SCARCITY</a:t>
            </a:r>
          </a:p>
        </p:txBody>
      </p:sp>
    </p:spTree>
    <p:extLst>
      <p:ext uri="{BB962C8B-B14F-4D97-AF65-F5344CB8AC3E}">
        <p14:creationId xmlns:p14="http://schemas.microsoft.com/office/powerpoint/2010/main" val="1730062083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43656</TotalTime>
  <Words>130</Words>
  <Application>Microsoft Macintosh PowerPoint</Application>
  <PresentationFormat>Letter Paper (8.5x11 in)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601</cp:revision>
  <dcterms:created xsi:type="dcterms:W3CDTF">2018-04-12T15:48:13Z</dcterms:created>
  <dcterms:modified xsi:type="dcterms:W3CDTF">2022-03-08T16:58:21Z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