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2" r:id="rId5"/>
  </p:sldMasterIdLst>
  <p:notesMasterIdLst>
    <p:notesMasterId r:id="rId7"/>
  </p:notesMasterIdLst>
  <p:sldIdLst>
    <p:sldId id="327" r:id="rId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816" userDrawn="1">
          <p15:clr>
            <a:srgbClr val="A4A3A4"/>
          </p15:clr>
        </p15:guide>
        <p15:guide id="4" orient="horz" pos="5171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82827"/>
    <a:srgbClr val="D79E4D"/>
    <a:srgbClr val="C7AC65"/>
    <a:srgbClr val="F8931A"/>
    <a:srgbClr val="666666"/>
    <a:srgbClr val="D9D9D9"/>
    <a:srgbClr val="0A3C5A"/>
    <a:srgbClr val="00B0E6"/>
    <a:srgbClr val="0084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7" autoAdjust="0"/>
    <p:restoredTop sz="94385" autoAdjust="0"/>
  </p:normalViewPr>
  <p:slideViewPr>
    <p:cSldViewPr snapToGrid="0">
      <p:cViewPr>
        <p:scale>
          <a:sx n="72" d="100"/>
          <a:sy n="72" d="100"/>
        </p:scale>
        <p:origin x="2112" y="352"/>
      </p:cViewPr>
      <p:guideLst>
        <p:guide pos="2160"/>
        <p:guide orient="horz" pos="816"/>
        <p:guide orient="horz" pos="5171"/>
        <p:guide pos="2001"/>
        <p:guide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2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11/24/21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8F627-D2E9-4B61-95B4-541160A89C9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69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C6580127-D32E-7E42-BA04-734BDF4D8D1C}" type="datetime1">
              <a:rPr lang="en-GB" smtClean="0"/>
              <a:t>24/11/2021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6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17D6D0BA-C00B-6147-AA91-986DF7D2C874}" type="datetime1">
              <a:rPr lang="en-GB" smtClean="0"/>
              <a:t>24/11/2021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76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F0FED50E-F3FF-F347-ADAC-A4CC9ACFA5F3}" type="datetime1">
              <a:rPr lang="en-GB" smtClean="0"/>
              <a:t>24/11/2021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08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ED93EDB6-4C6C-2649-B2D9-46F441831436}" type="datetime1">
              <a:rPr lang="en-GB" smtClean="0"/>
              <a:t>24/11/2021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79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8936BF8-3386-BA46-A699-A1094078DCB2}" type="datetime1">
              <a:rPr lang="en-GB" smtClean="0"/>
              <a:t>24/11/2021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39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4E950719-8297-9641-83E3-09C38FA2C288}" type="datetime1">
              <a:rPr lang="en-GB" smtClean="0"/>
              <a:t>24/11/2021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05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1B9C95A5-1D87-6847-A64D-62ACFC726002}" type="datetime1">
              <a:rPr lang="en-GB" smtClean="0"/>
              <a:t>24/11/2021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91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5590AF24-3E86-7343-BD05-CAC0A876C08D}" type="datetime1">
              <a:rPr lang="en-GB" smtClean="0"/>
              <a:t>24/11/2021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7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4CE4-8100-BD40-800B-77957FEC1B03}" type="datetime1">
              <a:rPr lang="en-GB" smtClean="0"/>
              <a:t>24/11/2021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2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FD-29AD-974C-AAA0-C65461D091B1}" type="datetime1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8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EFF5CBF0-5CA0-4E45-A968-940FCB3452C4}" type="datetime1">
              <a:rPr lang="en-GB" smtClean="0"/>
              <a:t>24/11/2021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3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BEEF2699-9E2B-9E43-B2B6-496150F72A1A}" type="datetime1">
              <a:rPr lang="en-GB" smtClean="0"/>
              <a:t>24/11/2021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3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25B6E594-E7AA-8F40-B4F3-5D559C362088}" type="datetime1">
              <a:rPr lang="en-GB" smtClean="0"/>
              <a:t>24/11/2021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6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4" y="468314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  <p:sldLayoutId id="2147483694" r:id="rId5"/>
    <p:sldLayoutId id="214748369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095" y="8544411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000000"/>
                </a:solidFill>
                <a:latin typeface="Gotham HTF Book" pitchFamily="2" charset="77"/>
              </a:defRPr>
            </a:lvl1pPr>
          </a:lstStyle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60334" y="8544411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rgbClr val="000000"/>
                </a:solidFill>
                <a:latin typeface="Gotham HTF Book" pitchFamily="2" charset="77"/>
              </a:defRPr>
            </a:lvl1pPr>
          </a:lstStyle>
          <a:p>
            <a:fld id="{7E260360-B404-C844-8651-31E0380F9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3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>
          <p15:clr>
            <a:srgbClr val="F26B43"/>
          </p15:clr>
        </p15:guide>
        <p15:guide id="2" pos="3906">
          <p15:clr>
            <a:srgbClr val="F26B43"/>
          </p15:clr>
        </p15:guide>
        <p15:guide id="3" orient="horz" pos="204">
          <p15:clr>
            <a:srgbClr val="F26B43"/>
          </p15:clr>
        </p15:guide>
        <p15:guide id="4" orient="horz" pos="55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CEE750E9-BCEB-8849-AF94-3635E42547A8}"/>
              </a:ext>
            </a:extLst>
          </p:cNvPr>
          <p:cNvSpPr/>
          <p:nvPr/>
        </p:nvSpPr>
        <p:spPr>
          <a:xfrm>
            <a:off x="0" y="4969561"/>
            <a:ext cx="6858000" cy="323940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91" name="Table 16">
            <a:extLst>
              <a:ext uri="{FF2B5EF4-FFF2-40B4-BE49-F238E27FC236}">
                <a16:creationId xmlns:a16="http://schemas.microsoft.com/office/drawing/2014/main" id="{6198083B-CDBF-C445-A7F4-5F42EBB00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935649"/>
              </p:ext>
            </p:extLst>
          </p:nvPr>
        </p:nvGraphicFramePr>
        <p:xfrm>
          <a:off x="100853" y="5197289"/>
          <a:ext cx="3234018" cy="29393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2364">
                  <a:extLst>
                    <a:ext uri="{9D8B030D-6E8A-4147-A177-3AD203B41FA5}">
                      <a16:colId xmlns:a16="http://schemas.microsoft.com/office/drawing/2014/main" val="1067993994"/>
                    </a:ext>
                  </a:extLst>
                </a:gridCol>
                <a:gridCol w="1731654">
                  <a:extLst>
                    <a:ext uri="{9D8B030D-6E8A-4147-A177-3AD203B41FA5}">
                      <a16:colId xmlns:a16="http://schemas.microsoft.com/office/drawing/2014/main" val="1442341997"/>
                    </a:ext>
                  </a:extLst>
                </a:gridCol>
              </a:tblGrid>
              <a:tr h="253932">
                <a:tc>
                  <a:txBody>
                    <a:bodyPr/>
                    <a:lstStyle/>
                    <a:p>
                      <a:endParaRPr lang="en-US" sz="800" b="1" i="0" dirty="0">
                        <a:solidFill>
                          <a:schemeClr val="bg1"/>
                        </a:solidFill>
                        <a:latin typeface="Gotham HTF Blac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b="0" i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Gotham HTF Boo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131279"/>
                  </a:ext>
                </a:extLst>
              </a:tr>
              <a:tr h="253932">
                <a:tc>
                  <a:txBody>
                    <a:bodyPr/>
                    <a:lstStyle/>
                    <a:p>
                      <a:endParaRPr lang="en-US" sz="800" b="1" i="0" dirty="0">
                        <a:solidFill>
                          <a:schemeClr val="bg1"/>
                        </a:solidFill>
                        <a:latin typeface="Gotham HTF Blac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i="0" dirty="0">
                          <a:solidFill>
                            <a:schemeClr val="tx2"/>
                          </a:solidFill>
                          <a:highlight>
                            <a:srgbClr val="FFFF00"/>
                          </a:highlight>
                          <a:latin typeface="Gotham HTF Book" pitchFamily="2" charset="77"/>
                        </a:rPr>
                        <a:t>COINS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015253"/>
                  </a:ext>
                </a:extLst>
              </a:tr>
              <a:tr h="295713">
                <a:tc>
                  <a:txBody>
                    <a:bodyPr/>
                    <a:lstStyle/>
                    <a:p>
                      <a:endParaRPr lang="en-US" sz="800" b="1" i="0" dirty="0">
                        <a:solidFill>
                          <a:schemeClr val="bg1"/>
                        </a:solidFill>
                        <a:latin typeface="Gotham HTF Blac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i="0" dirty="0">
                          <a:solidFill>
                            <a:schemeClr val="tx2"/>
                          </a:solidFill>
                          <a:latin typeface="Gotham HTF Book" pitchFamily="2" charset="77"/>
                        </a:rPr>
                        <a:t>Basic | Pro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335381"/>
                  </a:ext>
                </a:extLst>
              </a:tr>
              <a:tr h="268830">
                <a:tc>
                  <a:txBody>
                    <a:bodyPr/>
                    <a:lstStyle/>
                    <a:p>
                      <a:endParaRPr lang="en-US" sz="800" b="1" i="0" dirty="0">
                        <a:solidFill>
                          <a:schemeClr val="bg1"/>
                        </a:solidFill>
                        <a:latin typeface="Gotham HTF Blac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i="0" dirty="0">
                          <a:solidFill>
                            <a:schemeClr val="tx2"/>
                          </a:solidFill>
                          <a:latin typeface="Gotham HTF Book" pitchFamily="2" charset="77"/>
                        </a:rPr>
                        <a:t>White Night (confidential)</a:t>
                      </a:r>
                      <a:br>
                        <a:rPr lang="en-US" sz="500" b="0" i="0" dirty="0">
                          <a:solidFill>
                            <a:schemeClr val="tx2"/>
                          </a:solidFill>
                          <a:latin typeface="Gotham HTF Book" pitchFamily="2" charset="77"/>
                        </a:rPr>
                      </a:br>
                      <a:r>
                        <a:rPr lang="en-US" sz="500" b="0" i="0" dirty="0">
                          <a:solidFill>
                            <a:schemeClr val="tx2"/>
                          </a:solidFill>
                          <a:latin typeface="Gotham HTF Book" pitchFamily="2" charset="77"/>
                        </a:rPr>
                        <a:t>Dark Forest (observable)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364256"/>
                  </a:ext>
                </a:extLst>
              </a:tr>
              <a:tr h="253932">
                <a:tc>
                  <a:txBody>
                    <a:bodyPr/>
                    <a:lstStyle/>
                    <a:p>
                      <a:endParaRPr lang="en-US" sz="800" b="1" i="0" dirty="0">
                        <a:solidFill>
                          <a:schemeClr val="bg1"/>
                        </a:solidFill>
                        <a:latin typeface="Gotham HTF Blac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i="0" dirty="0">
                          <a:solidFill>
                            <a:schemeClr val="tx2"/>
                          </a:solidFill>
                          <a:latin typeface="Gotham HTF Book" pitchFamily="2" charset="77"/>
                        </a:rPr>
                        <a:t>Privacy Solutions | </a:t>
                      </a:r>
                      <a:r>
                        <a:rPr lang="en-US" sz="500" b="0" i="0" dirty="0" err="1">
                          <a:solidFill>
                            <a:schemeClr val="tx2"/>
                          </a:solidFill>
                          <a:latin typeface="Gotham HTF Book" pitchFamily="2" charset="77"/>
                        </a:rPr>
                        <a:t>Lelantus</a:t>
                      </a:r>
                      <a:r>
                        <a:rPr lang="en-US" sz="500" b="0" i="0" dirty="0">
                          <a:solidFill>
                            <a:schemeClr val="tx2"/>
                          </a:solidFill>
                          <a:latin typeface="Gotham HTF Book" pitchFamily="2" charset="77"/>
                        </a:rPr>
                        <a:t> | Mimblewimble | Aguamenti | </a:t>
                      </a:r>
                      <a:r>
                        <a:rPr lang="en-US" sz="500" b="0" i="0" dirty="0" err="1">
                          <a:solidFill>
                            <a:schemeClr val="tx2"/>
                          </a:solidFill>
                          <a:latin typeface="Gotham HTF Book" pitchFamily="2" charset="77"/>
                        </a:rPr>
                        <a:t>Zk</a:t>
                      </a:r>
                      <a:r>
                        <a:rPr lang="en-US" sz="500" b="0" i="0" dirty="0">
                          <a:solidFill>
                            <a:schemeClr val="tx2"/>
                          </a:solidFill>
                          <a:latin typeface="Gotham HTF Book" pitchFamily="2" charset="77"/>
                        </a:rPr>
                        <a:t>-Snark | </a:t>
                      </a:r>
                      <a:r>
                        <a:rPr lang="en-US" sz="500" b="0" i="0" dirty="0" err="1">
                          <a:solidFill>
                            <a:schemeClr val="tx2"/>
                          </a:solidFill>
                          <a:latin typeface="Gotham HTF Book" pitchFamily="2" charset="77"/>
                        </a:rPr>
                        <a:t>CoinSwap</a:t>
                      </a:r>
                      <a:endParaRPr lang="en-US" sz="500" b="0" i="0" dirty="0">
                        <a:solidFill>
                          <a:schemeClr val="tx2"/>
                        </a:solidFill>
                        <a:latin typeface="Gotham HTF Boo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078290"/>
                  </a:ext>
                </a:extLst>
              </a:tr>
              <a:tr h="268830">
                <a:tc>
                  <a:txBody>
                    <a:bodyPr/>
                    <a:lstStyle/>
                    <a:p>
                      <a:endParaRPr lang="en-US" sz="800" b="1" i="0" dirty="0">
                        <a:solidFill>
                          <a:schemeClr val="bg1"/>
                        </a:solidFill>
                        <a:latin typeface="Gotham HTF Blac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i="0" dirty="0">
                          <a:solidFill>
                            <a:schemeClr val="tx2"/>
                          </a:solidFill>
                          <a:latin typeface="Gotham HTF Book" pitchFamily="2" charset="77"/>
                        </a:rPr>
                        <a:t>NFT Cloud </a:t>
                      </a:r>
                      <a:r>
                        <a:rPr lang="en-US" sz="500" b="0" i="0" dirty="0" err="1">
                          <a:solidFill>
                            <a:schemeClr val="tx2"/>
                          </a:solidFill>
                          <a:latin typeface="Gotham HTF Book" pitchFamily="2" charset="77"/>
                        </a:rPr>
                        <a:t>Hashrate</a:t>
                      </a:r>
                      <a:r>
                        <a:rPr lang="en-US" sz="500" b="0" i="0" dirty="0">
                          <a:solidFill>
                            <a:schemeClr val="tx2"/>
                          </a:solidFill>
                          <a:latin typeface="Gotham HTF Book" pitchFamily="2" charset="77"/>
                        </a:rPr>
                        <a:t> Leasing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211717"/>
                  </a:ext>
                </a:extLst>
              </a:tr>
              <a:tr h="268830">
                <a:tc>
                  <a:txBody>
                    <a:bodyPr/>
                    <a:lstStyle/>
                    <a:p>
                      <a:r>
                        <a:rPr lang="en-US" sz="800" b="0" i="0" dirty="0">
                          <a:solidFill>
                            <a:schemeClr val="tx2"/>
                          </a:solidFill>
                          <a:latin typeface="Gotham HTF Book" pitchFamily="2" charset="77"/>
                        </a:rPr>
                        <a:t>ECMART</a:t>
                      </a:r>
                    </a:p>
                  </a:txBody>
                  <a:tcPr marL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i="0" dirty="0">
                          <a:solidFill>
                            <a:schemeClr val="tx2"/>
                          </a:solidFill>
                          <a:latin typeface="Gotham HTF Book" pitchFamily="2" charset="77"/>
                        </a:rPr>
                        <a:t>Physical E-commerce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074853"/>
                  </a:ext>
                </a:extLst>
              </a:tr>
              <a:tr h="268830">
                <a:tc>
                  <a:txBody>
                    <a:bodyPr/>
                    <a:lstStyle/>
                    <a:p>
                      <a:r>
                        <a:rPr lang="en-US" sz="800" b="0" i="0" dirty="0">
                          <a:solidFill>
                            <a:schemeClr val="tx2"/>
                          </a:solidFill>
                          <a:latin typeface="Gotham HTF Book" pitchFamily="2" charset="77"/>
                        </a:rPr>
                        <a:t>Local EPIC</a:t>
                      </a:r>
                    </a:p>
                  </a:txBody>
                  <a:tcPr marL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i="0" dirty="0">
                          <a:solidFill>
                            <a:schemeClr val="tx2"/>
                          </a:solidFill>
                          <a:latin typeface="Gotham HTF Book" pitchFamily="2" charset="77"/>
                        </a:rPr>
                        <a:t>P2P Fiat Network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303464"/>
                  </a:ext>
                </a:extLst>
              </a:tr>
              <a:tr h="268830">
                <a:tc>
                  <a:txBody>
                    <a:bodyPr/>
                    <a:lstStyle/>
                    <a:p>
                      <a:r>
                        <a:rPr lang="en-US" sz="800" b="0" i="0" dirty="0">
                          <a:solidFill>
                            <a:schemeClr val="tx2"/>
                          </a:solidFill>
                          <a:latin typeface="Gotham HTF Book" pitchFamily="2" charset="77"/>
                        </a:rPr>
                        <a:t>P2P Lending</a:t>
                      </a:r>
                    </a:p>
                  </a:txBody>
                  <a:tcPr marL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b="0" i="0" dirty="0">
                        <a:solidFill>
                          <a:schemeClr val="tx2"/>
                        </a:solidFill>
                        <a:latin typeface="Gotham HTF Boo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004503"/>
                  </a:ext>
                </a:extLst>
              </a:tr>
              <a:tr h="268830">
                <a:tc>
                  <a:txBody>
                    <a:bodyPr/>
                    <a:lstStyle/>
                    <a:p>
                      <a:r>
                        <a:rPr lang="en-US" sz="800" b="0" i="0" dirty="0">
                          <a:solidFill>
                            <a:schemeClr val="tx2"/>
                          </a:solidFill>
                          <a:latin typeface="Gotham HTF Book" pitchFamily="2" charset="77"/>
                        </a:rPr>
                        <a:t>Learn2Earn</a:t>
                      </a:r>
                    </a:p>
                  </a:txBody>
                  <a:tcPr marL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b="0" i="0" dirty="0">
                        <a:solidFill>
                          <a:schemeClr val="tx2"/>
                        </a:solidFill>
                        <a:latin typeface="Gotham HTF Boo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047212"/>
                  </a:ext>
                </a:extLst>
              </a:tr>
              <a:tr h="268830">
                <a:tc>
                  <a:txBody>
                    <a:bodyPr/>
                    <a:lstStyle/>
                    <a:p>
                      <a:r>
                        <a:rPr lang="en-US" sz="800" b="0" i="0" dirty="0">
                          <a:solidFill>
                            <a:schemeClr val="tx2"/>
                          </a:solidFill>
                          <a:latin typeface="Gotham HTF Book" pitchFamily="2" charset="77"/>
                        </a:rPr>
                        <a:t>Yield Farming</a:t>
                      </a:r>
                    </a:p>
                  </a:txBody>
                  <a:tcPr marL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b="0" i="0" dirty="0">
                        <a:solidFill>
                          <a:schemeClr val="tx2"/>
                        </a:solidFill>
                        <a:latin typeface="Gotham HTF Boo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623667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B543730F-8052-2942-90F7-01D13A965612}"/>
              </a:ext>
            </a:extLst>
          </p:cNvPr>
          <p:cNvSpPr/>
          <p:nvPr/>
        </p:nvSpPr>
        <p:spPr>
          <a:xfrm>
            <a:off x="0" y="1616759"/>
            <a:ext cx="6858000" cy="81471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E54D36-133C-0C41-81B3-0F7B034BD368}"/>
              </a:ext>
            </a:extLst>
          </p:cNvPr>
          <p:cNvSpPr/>
          <p:nvPr/>
        </p:nvSpPr>
        <p:spPr>
          <a:xfrm>
            <a:off x="0" y="1298105"/>
            <a:ext cx="6858000" cy="322534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B4AB5C-4BB0-AD48-A99E-FD20A614BD63}"/>
              </a:ext>
            </a:extLst>
          </p:cNvPr>
          <p:cNvSpPr txBox="1"/>
          <p:nvPr/>
        </p:nvSpPr>
        <p:spPr>
          <a:xfrm>
            <a:off x="0" y="1711355"/>
            <a:ext cx="1319920" cy="598047"/>
          </a:xfrm>
          <a:prstGeom prst="rect">
            <a:avLst/>
          </a:prstGeom>
          <a:noFill/>
        </p:spPr>
        <p:txBody>
          <a:bodyPr wrap="square" lIns="0" rtlCol="0" anchor="ctr">
            <a:noAutofit/>
          </a:bodyPr>
          <a:lstStyle/>
          <a:p>
            <a:pPr algn="ctr"/>
            <a:r>
              <a:rPr lang="en-US" sz="800" dirty="0">
                <a:solidFill>
                  <a:schemeClr val="bg2"/>
                </a:solidFill>
                <a:latin typeface="Gotham HTF Book" pitchFamily="2" charset="77"/>
              </a:rPr>
              <a:t>Coalescent</a:t>
            </a:r>
            <a:br>
              <a:rPr lang="en-US" sz="800" dirty="0">
                <a:solidFill>
                  <a:schemeClr val="bg2"/>
                </a:solidFill>
                <a:latin typeface="Gotham HTF Book" pitchFamily="2" charset="77"/>
              </a:rPr>
            </a:br>
            <a:r>
              <a:rPr lang="en-US" sz="800" dirty="0" err="1">
                <a:solidFill>
                  <a:schemeClr val="bg2"/>
                </a:solidFill>
                <a:latin typeface="Gotham HTF Book" pitchFamily="2" charset="77"/>
              </a:rPr>
              <a:t>Consensus</a:t>
            </a:r>
            <a:r>
              <a:rPr lang="en-US" sz="800" baseline="30000" dirty="0" err="1">
                <a:solidFill>
                  <a:schemeClr val="bg2"/>
                </a:solidFill>
                <a:latin typeface="Gotham HTF Book" pitchFamily="2" charset="77"/>
              </a:rPr>
              <a:t>TM</a:t>
            </a:r>
            <a:endParaRPr lang="en-US" sz="800" baseline="30000" dirty="0">
              <a:solidFill>
                <a:schemeClr val="bg2"/>
              </a:solidFill>
              <a:latin typeface="Gotham HTF Book" pitchFamily="2" charset="7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2A01A2-03CD-6B44-B0F6-E7B8B176FCCB}"/>
              </a:ext>
            </a:extLst>
          </p:cNvPr>
          <p:cNvSpPr txBox="1"/>
          <p:nvPr/>
        </p:nvSpPr>
        <p:spPr>
          <a:xfrm>
            <a:off x="657225" y="8855896"/>
            <a:ext cx="3286125" cy="200024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r>
              <a:rPr lang="en-US" sz="700" dirty="0">
                <a:solidFill>
                  <a:schemeClr val="tx2"/>
                </a:solidFill>
                <a:latin typeface="Gotham HTF Book" pitchFamily="2" charset="77"/>
              </a:rPr>
              <a:t>EON One Pager v01 | Nov 21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0FC9C4-9275-4E47-9A68-A7E2B13E16FD}"/>
              </a:ext>
            </a:extLst>
          </p:cNvPr>
          <p:cNvGrpSpPr/>
          <p:nvPr/>
        </p:nvGrpSpPr>
        <p:grpSpPr>
          <a:xfrm>
            <a:off x="1638125" y="73430"/>
            <a:ext cx="3086918" cy="1163781"/>
            <a:chOff x="462545" y="64333"/>
            <a:chExt cx="3202243" cy="120725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5BE4453-ABA2-B34D-8F29-2DE089236D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19" t="11093" b="21042"/>
            <a:stretch/>
          </p:blipFill>
          <p:spPr>
            <a:xfrm>
              <a:off x="462545" y="64333"/>
              <a:ext cx="1668363" cy="120725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9AEF0F5-2627-8343-9575-1057EE087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7663" y="112224"/>
              <a:ext cx="1937125" cy="702426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69AD996-FB9F-E343-8F9A-898970F6E5B1}"/>
              </a:ext>
            </a:extLst>
          </p:cNvPr>
          <p:cNvSpPr txBox="1"/>
          <p:nvPr/>
        </p:nvSpPr>
        <p:spPr>
          <a:xfrm>
            <a:off x="133004" y="1325831"/>
            <a:ext cx="6600305" cy="286839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Gotham HTF Black" pitchFamily="2" charset="77"/>
              </a:rPr>
              <a:t>TURING-COMPLETE SOLIDITY++ (EVM) COMPATIBLE CRYPTO CLOUD COMPUTER</a:t>
            </a:r>
            <a:endParaRPr lang="en-US" sz="700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91FDCD-0F54-2443-BF59-35826A48A32C}"/>
              </a:ext>
            </a:extLst>
          </p:cNvPr>
          <p:cNvSpPr txBox="1"/>
          <p:nvPr/>
        </p:nvSpPr>
        <p:spPr>
          <a:xfrm>
            <a:off x="1385634" y="1711355"/>
            <a:ext cx="1319920" cy="598047"/>
          </a:xfrm>
          <a:prstGeom prst="rect">
            <a:avLst/>
          </a:prstGeom>
          <a:noFill/>
        </p:spPr>
        <p:txBody>
          <a:bodyPr wrap="square" lIns="0" rtlCol="0" anchor="ctr">
            <a:noAutofit/>
          </a:bodyPr>
          <a:lstStyle/>
          <a:p>
            <a:pPr algn="ctr"/>
            <a:r>
              <a:rPr lang="en-US" sz="800" dirty="0">
                <a:solidFill>
                  <a:schemeClr val="bg2"/>
                </a:solidFill>
                <a:latin typeface="Gotham HTF Book" pitchFamily="2" charset="77"/>
              </a:rPr>
              <a:t>Enhanced Hierarchical Delegated Proof</a:t>
            </a:r>
            <a:br>
              <a:rPr lang="en-US" sz="800" dirty="0">
                <a:solidFill>
                  <a:schemeClr val="bg2"/>
                </a:solidFill>
                <a:latin typeface="Gotham HTF Book" pitchFamily="2" charset="77"/>
              </a:rPr>
            </a:br>
            <a:r>
              <a:rPr lang="en-US" sz="800" dirty="0">
                <a:solidFill>
                  <a:schemeClr val="bg2"/>
                </a:solidFill>
                <a:latin typeface="Gotham HTF Book" pitchFamily="2" charset="77"/>
              </a:rPr>
              <a:t>of Stake</a:t>
            </a:r>
            <a:br>
              <a:rPr lang="en-US" sz="800" dirty="0">
                <a:solidFill>
                  <a:schemeClr val="bg2"/>
                </a:solidFill>
                <a:latin typeface="Gotham HTF Book" pitchFamily="2" charset="77"/>
              </a:rPr>
            </a:br>
            <a:r>
              <a:rPr lang="en-US" sz="800" dirty="0" err="1">
                <a:solidFill>
                  <a:schemeClr val="bg1"/>
                </a:solidFill>
                <a:latin typeface="Gotham HTF Book" pitchFamily="2" charset="77"/>
              </a:rPr>
              <a:t>EHDPoS</a:t>
            </a:r>
            <a:endParaRPr lang="en-US" sz="800" baseline="30000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A0081B-8AC1-064A-9AB1-54E7F9EEE4A1}"/>
              </a:ext>
            </a:extLst>
          </p:cNvPr>
          <p:cNvSpPr txBox="1"/>
          <p:nvPr/>
        </p:nvSpPr>
        <p:spPr>
          <a:xfrm>
            <a:off x="2779734" y="1711355"/>
            <a:ext cx="1319920" cy="598047"/>
          </a:xfrm>
          <a:prstGeom prst="rect">
            <a:avLst/>
          </a:prstGeom>
          <a:noFill/>
        </p:spPr>
        <p:txBody>
          <a:bodyPr wrap="square" lIns="0" rtlCol="0" anchor="ctr">
            <a:noAutofit/>
          </a:bodyPr>
          <a:lstStyle/>
          <a:p>
            <a:pPr algn="ctr"/>
            <a:r>
              <a:rPr lang="en-US" sz="800" dirty="0">
                <a:solidFill>
                  <a:schemeClr val="bg2"/>
                </a:solidFill>
                <a:latin typeface="Gotham HTF Book" pitchFamily="2" charset="77"/>
              </a:rPr>
              <a:t>Proof of Work</a:t>
            </a:r>
          </a:p>
          <a:p>
            <a:pPr algn="ctr"/>
            <a:r>
              <a:rPr lang="en-US" sz="800" dirty="0">
                <a:solidFill>
                  <a:schemeClr val="bg2"/>
                </a:solidFill>
                <a:latin typeface="Gotham HTF Book" pitchFamily="2" charset="77"/>
              </a:rPr>
              <a:t>ProgPoW-GPU Mobile </a:t>
            </a:r>
            <a:br>
              <a:rPr lang="en-US" sz="800" dirty="0">
                <a:solidFill>
                  <a:schemeClr val="bg2"/>
                </a:solidFill>
                <a:latin typeface="Gotham HTF Book" pitchFamily="2" charset="77"/>
              </a:rPr>
            </a:br>
            <a:r>
              <a:rPr lang="en-US" sz="800" dirty="0">
                <a:solidFill>
                  <a:schemeClr val="bg1"/>
                </a:solidFill>
                <a:latin typeface="Gotham HTF Book" pitchFamily="2" charset="77"/>
              </a:rPr>
              <a:t>PoW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30FD9B-8710-DB45-9DDA-784E77578206}"/>
              </a:ext>
            </a:extLst>
          </p:cNvPr>
          <p:cNvSpPr txBox="1"/>
          <p:nvPr/>
        </p:nvSpPr>
        <p:spPr>
          <a:xfrm>
            <a:off x="4158814" y="1711355"/>
            <a:ext cx="1319920" cy="598047"/>
          </a:xfrm>
          <a:prstGeom prst="rect">
            <a:avLst/>
          </a:prstGeom>
          <a:noFill/>
        </p:spPr>
        <p:txBody>
          <a:bodyPr wrap="square" lIns="0" rtlCol="0" anchor="ctr">
            <a:noAutofit/>
          </a:bodyPr>
          <a:lstStyle/>
          <a:p>
            <a:pPr algn="ctr"/>
            <a:r>
              <a:rPr lang="en-US" sz="800" dirty="0">
                <a:solidFill>
                  <a:schemeClr val="bg2"/>
                </a:solidFill>
                <a:latin typeface="Gotham HTF Book" pitchFamily="2" charset="77"/>
              </a:rPr>
              <a:t>Proof of Stake</a:t>
            </a:r>
            <a:br>
              <a:rPr lang="en-US" sz="800" dirty="0">
                <a:solidFill>
                  <a:schemeClr val="bg2"/>
                </a:solidFill>
                <a:latin typeface="Gotham HTF Book" pitchFamily="2" charset="77"/>
              </a:rPr>
            </a:br>
            <a:r>
              <a:rPr lang="en-US" sz="800" dirty="0">
                <a:solidFill>
                  <a:schemeClr val="bg2"/>
                </a:solidFill>
                <a:latin typeface="Gotham HTF Book" pitchFamily="2" charset="77"/>
              </a:rPr>
              <a:t>Cosmos – </a:t>
            </a:r>
            <a:r>
              <a:rPr lang="en-US" sz="800" dirty="0" err="1">
                <a:solidFill>
                  <a:schemeClr val="bg2"/>
                </a:solidFill>
                <a:latin typeface="Gotham HTF Book" pitchFamily="2" charset="77"/>
              </a:rPr>
              <a:t>Polkadot</a:t>
            </a:r>
            <a:endParaRPr lang="en-US" sz="800" dirty="0">
              <a:solidFill>
                <a:schemeClr val="bg2"/>
              </a:solidFill>
              <a:latin typeface="Gotham HTF Book" pitchFamily="2" charset="77"/>
            </a:endParaRPr>
          </a:p>
          <a:p>
            <a:pPr algn="ctr"/>
            <a:r>
              <a:rPr lang="en-US" sz="800" dirty="0" err="1">
                <a:solidFill>
                  <a:schemeClr val="bg1"/>
                </a:solidFill>
                <a:latin typeface="Gotham HTF Book" pitchFamily="2" charset="77"/>
              </a:rPr>
              <a:t>PoS</a:t>
            </a:r>
            <a:endParaRPr lang="en-US" sz="800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B3996D-EAA6-A848-B9A8-49EE942E42F9}"/>
              </a:ext>
            </a:extLst>
          </p:cNvPr>
          <p:cNvSpPr txBox="1"/>
          <p:nvPr/>
        </p:nvSpPr>
        <p:spPr>
          <a:xfrm>
            <a:off x="443476" y="2620880"/>
            <a:ext cx="25152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Gotham HTF Book" pitchFamily="2" charset="77"/>
              </a:rPr>
              <a:t>Merkle of Merkle of Merkle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DC85BF-7068-B54F-AF01-5D6AB38EF4DE}"/>
              </a:ext>
            </a:extLst>
          </p:cNvPr>
          <p:cNvSpPr txBox="1"/>
          <p:nvPr/>
        </p:nvSpPr>
        <p:spPr>
          <a:xfrm>
            <a:off x="5522868" y="1711355"/>
            <a:ext cx="1319920" cy="598047"/>
          </a:xfrm>
          <a:prstGeom prst="rect">
            <a:avLst/>
          </a:prstGeom>
          <a:noFill/>
        </p:spPr>
        <p:txBody>
          <a:bodyPr wrap="square" lIns="0" rtlCol="0" anchor="ctr">
            <a:noAutofit/>
          </a:bodyPr>
          <a:lstStyle/>
          <a:p>
            <a:pPr algn="ctr"/>
            <a:r>
              <a:rPr lang="en-US" sz="800" dirty="0">
                <a:solidFill>
                  <a:schemeClr val="bg2"/>
                </a:solidFill>
                <a:latin typeface="Gotham HTF Book" pitchFamily="2" charset="77"/>
              </a:rPr>
              <a:t>Proof of Spacetime</a:t>
            </a:r>
            <a:br>
              <a:rPr lang="en-US" sz="800" dirty="0">
                <a:solidFill>
                  <a:schemeClr val="bg2"/>
                </a:solidFill>
                <a:latin typeface="Gotham HTF Book" pitchFamily="2" charset="77"/>
              </a:rPr>
            </a:br>
            <a:r>
              <a:rPr lang="en-US" sz="800" dirty="0">
                <a:solidFill>
                  <a:schemeClr val="bg2"/>
                </a:solidFill>
                <a:latin typeface="Gotham HTF Book" pitchFamily="2" charset="77"/>
              </a:rPr>
              <a:t>Farm with</a:t>
            </a:r>
            <a:br>
              <a:rPr lang="en-US" sz="800" dirty="0">
                <a:solidFill>
                  <a:schemeClr val="bg2"/>
                </a:solidFill>
                <a:latin typeface="Gotham HTF Book" pitchFamily="2" charset="77"/>
              </a:rPr>
            </a:br>
            <a:r>
              <a:rPr lang="en-US" sz="800" dirty="0">
                <a:solidFill>
                  <a:schemeClr val="bg2"/>
                </a:solidFill>
                <a:latin typeface="Gotham HTF Book" pitchFamily="2" charset="77"/>
              </a:rPr>
              <a:t>Storage Space</a:t>
            </a:r>
            <a:br>
              <a:rPr lang="en-US" sz="800" dirty="0">
                <a:solidFill>
                  <a:schemeClr val="bg2"/>
                </a:solidFill>
                <a:latin typeface="Gotham HTF Book" pitchFamily="2" charset="77"/>
              </a:rPr>
            </a:br>
            <a:r>
              <a:rPr lang="en-US" sz="800" dirty="0" err="1">
                <a:solidFill>
                  <a:schemeClr val="bg1"/>
                </a:solidFill>
                <a:latin typeface="Gotham HTF Book" pitchFamily="2" charset="77"/>
              </a:rPr>
              <a:t>PoST</a:t>
            </a:r>
            <a:endParaRPr lang="en-US" sz="800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7D99FE-0639-884E-B121-5181BF4F6C6F}"/>
              </a:ext>
            </a:extLst>
          </p:cNvPr>
          <p:cNvGrpSpPr/>
          <p:nvPr/>
        </p:nvGrpSpPr>
        <p:grpSpPr>
          <a:xfrm>
            <a:off x="1347537" y="1684189"/>
            <a:ext cx="4160253" cy="652378"/>
            <a:chOff x="1347537" y="2620211"/>
            <a:chExt cx="4160253" cy="89835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19B459D-9E0E-654F-92DC-0F9E1D9F797B}"/>
                </a:ext>
              </a:extLst>
            </p:cNvPr>
            <p:cNvCxnSpPr/>
            <p:nvPr/>
          </p:nvCxnSpPr>
          <p:spPr>
            <a:xfrm>
              <a:off x="1347537" y="2625558"/>
              <a:ext cx="0" cy="893010"/>
            </a:xfrm>
            <a:prstGeom prst="line">
              <a:avLst/>
            </a:prstGeom>
            <a:ln w="22225" cap="rnd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5CE4F1B-EDF6-D747-8D58-28D80204B7A5}"/>
                </a:ext>
              </a:extLst>
            </p:cNvPr>
            <p:cNvCxnSpPr/>
            <p:nvPr/>
          </p:nvCxnSpPr>
          <p:spPr>
            <a:xfrm>
              <a:off x="2735179" y="2622885"/>
              <a:ext cx="0" cy="893010"/>
            </a:xfrm>
            <a:prstGeom prst="line">
              <a:avLst/>
            </a:prstGeom>
            <a:ln w="22225" cap="rnd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1ABA22-E759-CC4B-A44B-EC83FEBCCEC2}"/>
                </a:ext>
              </a:extLst>
            </p:cNvPr>
            <p:cNvCxnSpPr/>
            <p:nvPr/>
          </p:nvCxnSpPr>
          <p:spPr>
            <a:xfrm>
              <a:off x="4120148" y="2622884"/>
              <a:ext cx="0" cy="893010"/>
            </a:xfrm>
            <a:prstGeom prst="line">
              <a:avLst/>
            </a:prstGeom>
            <a:ln w="22225" cap="rnd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2FCE6B8-6382-8C47-A7A3-77C76F4B0F19}"/>
                </a:ext>
              </a:extLst>
            </p:cNvPr>
            <p:cNvCxnSpPr/>
            <p:nvPr/>
          </p:nvCxnSpPr>
          <p:spPr>
            <a:xfrm>
              <a:off x="5507790" y="2620211"/>
              <a:ext cx="0" cy="893010"/>
            </a:xfrm>
            <a:prstGeom prst="line">
              <a:avLst/>
            </a:prstGeom>
            <a:ln w="22225" cap="rnd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A77CFE2-9C33-234D-BD17-C858C424A41F}"/>
              </a:ext>
            </a:extLst>
          </p:cNvPr>
          <p:cNvSpPr txBox="1"/>
          <p:nvPr/>
        </p:nvSpPr>
        <p:spPr>
          <a:xfrm>
            <a:off x="443476" y="2960317"/>
            <a:ext cx="25152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Gotham HTF Book" pitchFamily="2" charset="77"/>
              </a:rPr>
              <a:t>Directed Acyclic Graph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A87C4D-EE81-5E4D-AB1B-32C91977446F}"/>
              </a:ext>
            </a:extLst>
          </p:cNvPr>
          <p:cNvSpPr txBox="1"/>
          <p:nvPr/>
        </p:nvSpPr>
        <p:spPr>
          <a:xfrm>
            <a:off x="391522" y="3299754"/>
            <a:ext cx="26192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Gotham HTF Book" pitchFamily="2" charset="77"/>
              </a:rPr>
              <a:t>3x Blockchains – E0, EMPL, EON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B52425-9205-4946-97AC-4A6F31274530}"/>
              </a:ext>
            </a:extLst>
          </p:cNvPr>
          <p:cNvSpPr txBox="1"/>
          <p:nvPr/>
        </p:nvSpPr>
        <p:spPr>
          <a:xfrm>
            <a:off x="3771411" y="2620880"/>
            <a:ext cx="251529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err="1">
                <a:solidFill>
                  <a:schemeClr val="tx2"/>
                </a:solidFill>
                <a:latin typeface="Gotham HTF Book" pitchFamily="2" charset="77"/>
              </a:rPr>
              <a:t>Veriblock</a:t>
            </a:r>
            <a:r>
              <a:rPr lang="en-US" sz="1100" dirty="0">
                <a:solidFill>
                  <a:schemeClr val="tx2"/>
                </a:solidFill>
                <a:latin typeface="Gotham HTF Book" pitchFamily="2" charset="77"/>
              </a:rPr>
              <a:t> Proof of Proof</a:t>
            </a:r>
          </a:p>
          <a:p>
            <a:pPr algn="ctr"/>
            <a:r>
              <a:rPr lang="en-US" sz="1100" dirty="0">
                <a:solidFill>
                  <a:schemeClr val="tx2"/>
                </a:solidFill>
                <a:latin typeface="Gotham HTF Book" pitchFamily="2" charset="77"/>
              </a:rPr>
              <a:t>+</a:t>
            </a:r>
          </a:p>
          <a:p>
            <a:pPr algn="ctr"/>
            <a:r>
              <a:rPr lang="en-US" sz="1100" dirty="0">
                <a:solidFill>
                  <a:schemeClr val="tx2"/>
                </a:solidFill>
                <a:latin typeface="Gotham HTF Book" pitchFamily="2" charset="77"/>
              </a:rPr>
              <a:t>Komodo Delayed Proof of Work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FDAB51-A02D-F843-B145-2CB7CA1B7D73}"/>
              </a:ext>
            </a:extLst>
          </p:cNvPr>
          <p:cNvSpPr txBox="1"/>
          <p:nvPr/>
        </p:nvSpPr>
        <p:spPr>
          <a:xfrm>
            <a:off x="3726714" y="3299754"/>
            <a:ext cx="26192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Gotham HTF Book" pitchFamily="2" charset="77"/>
              </a:rPr>
              <a:t>Distributed Ledger Matrix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FE7F6CA-2329-A44A-A98E-22A15E252BE1}"/>
              </a:ext>
            </a:extLst>
          </p:cNvPr>
          <p:cNvSpPr/>
          <p:nvPr/>
        </p:nvSpPr>
        <p:spPr>
          <a:xfrm>
            <a:off x="0" y="3714074"/>
            <a:ext cx="6858000" cy="407984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26663B-B992-6445-A46F-E87A68A5A75B}"/>
              </a:ext>
            </a:extLst>
          </p:cNvPr>
          <p:cNvSpPr txBox="1"/>
          <p:nvPr/>
        </p:nvSpPr>
        <p:spPr>
          <a:xfrm>
            <a:off x="128847" y="3771488"/>
            <a:ext cx="6600305" cy="286839"/>
          </a:xfrm>
          <a:prstGeom prst="rect">
            <a:avLst/>
          </a:prstGeom>
          <a:noFill/>
        </p:spPr>
        <p:txBody>
          <a:bodyPr wrap="none" lIns="0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otham HTF Black" pitchFamily="2" charset="77"/>
              </a:rPr>
              <a:t>SECURE | SCALABLE | DECENTRALIZED</a:t>
            </a:r>
            <a:endParaRPr lang="en-US" sz="1400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E016A3-FF8D-1B42-A8BE-96FB2B8A01F3}"/>
              </a:ext>
            </a:extLst>
          </p:cNvPr>
          <p:cNvSpPr txBox="1"/>
          <p:nvPr/>
        </p:nvSpPr>
        <p:spPr>
          <a:xfrm>
            <a:off x="1070881" y="4369076"/>
            <a:ext cx="914400" cy="285750"/>
          </a:xfrm>
          <a:prstGeom prst="rect">
            <a:avLst/>
          </a:prstGeom>
          <a:noFill/>
        </p:spPr>
        <p:txBody>
          <a:bodyPr wrap="none" lIns="0" rtlCol="0" anchor="ctr">
            <a:noAutofit/>
          </a:bodyPr>
          <a:lstStyle/>
          <a:p>
            <a:pPr algn="l"/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Gotham HTF Book" pitchFamily="2" charset="77"/>
              </a:rPr>
              <a:t>Gas</a:t>
            </a:r>
            <a:b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Gotham HTF Book" pitchFamily="2" charset="77"/>
              </a:rPr>
            </a:br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Gotham HTF Book" pitchFamily="2" charset="77"/>
              </a:rPr>
              <a:t>Fees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3629BCB-8A95-E44B-8937-A9C74A26AA9C}"/>
              </a:ext>
            </a:extLst>
          </p:cNvPr>
          <p:cNvSpPr txBox="1"/>
          <p:nvPr/>
        </p:nvSpPr>
        <p:spPr>
          <a:xfrm>
            <a:off x="2109348" y="4018234"/>
            <a:ext cx="1429657" cy="938397"/>
          </a:xfrm>
          <a:prstGeom prst="rect">
            <a:avLst/>
          </a:prstGeom>
          <a:noFill/>
        </p:spPr>
        <p:txBody>
          <a:bodyPr wrap="none" lIns="0" rtlCol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Gotham HTF Black" pitchFamily="2" charset="77"/>
              </a:rPr>
              <a:t>0</a:t>
            </a:r>
            <a:endParaRPr lang="en-US" sz="4000" dirty="0">
              <a:solidFill>
                <a:schemeClr val="tx2">
                  <a:lumMod val="90000"/>
                  <a:lumOff val="10000"/>
                </a:schemeClr>
              </a:solidFill>
              <a:latin typeface="Gotham HTF Book" pitchFamily="2" charset="7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D1DCE0-5485-514B-A391-0B8797EF4EAF}"/>
              </a:ext>
            </a:extLst>
          </p:cNvPr>
          <p:cNvSpPr txBox="1"/>
          <p:nvPr/>
        </p:nvSpPr>
        <p:spPr>
          <a:xfrm>
            <a:off x="3160938" y="4361819"/>
            <a:ext cx="914400" cy="285750"/>
          </a:xfrm>
          <a:prstGeom prst="rect">
            <a:avLst/>
          </a:prstGeom>
          <a:noFill/>
        </p:spPr>
        <p:txBody>
          <a:bodyPr wrap="none" lIns="0" rtlCol="0" anchor="ctr">
            <a:noAutofit/>
          </a:bodyPr>
          <a:lstStyle/>
          <a:p>
            <a:pPr algn="l"/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Gotham HTF Book" pitchFamily="2" charset="77"/>
              </a:rPr>
              <a:t>Failed</a:t>
            </a:r>
            <a:b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Gotham HTF Book" pitchFamily="2" charset="77"/>
              </a:rPr>
            </a:br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Gotham HTF Book" pitchFamily="2" charset="77"/>
              </a:rPr>
              <a:t>Transactions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9759B5-E441-BC4E-845D-CCF5F9FB4C32}"/>
              </a:ext>
            </a:extLst>
          </p:cNvPr>
          <p:cNvSpPr txBox="1"/>
          <p:nvPr/>
        </p:nvSpPr>
        <p:spPr>
          <a:xfrm>
            <a:off x="5272314" y="4354562"/>
            <a:ext cx="914400" cy="285750"/>
          </a:xfrm>
          <a:prstGeom prst="rect">
            <a:avLst/>
          </a:prstGeom>
          <a:noFill/>
        </p:spPr>
        <p:txBody>
          <a:bodyPr wrap="none" lIns="0" rtlCol="0" anchor="ctr">
            <a:noAutofit/>
          </a:bodyPr>
          <a:lstStyle/>
          <a:p>
            <a:pPr algn="l"/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Gotham HTF Book" pitchFamily="2" charset="77"/>
              </a:rPr>
              <a:t>Frontrunning</a:t>
            </a:r>
            <a:b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Gotham HTF Book" pitchFamily="2" charset="77"/>
              </a:rPr>
            </a:br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Gotham HTF Book" pitchFamily="2" charset="77"/>
              </a:rPr>
              <a:t>&amp; Slippage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0CF13486-1F71-9B4E-9D46-BD70DA8C6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524762"/>
              </p:ext>
            </p:extLst>
          </p:nvPr>
        </p:nvGraphicFramePr>
        <p:xfrm>
          <a:off x="3512843" y="5188945"/>
          <a:ext cx="3249977" cy="29194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9778">
                  <a:extLst>
                    <a:ext uri="{9D8B030D-6E8A-4147-A177-3AD203B41FA5}">
                      <a16:colId xmlns:a16="http://schemas.microsoft.com/office/drawing/2014/main" val="1067993994"/>
                    </a:ext>
                  </a:extLst>
                </a:gridCol>
                <a:gridCol w="1740199">
                  <a:extLst>
                    <a:ext uri="{9D8B030D-6E8A-4147-A177-3AD203B41FA5}">
                      <a16:colId xmlns:a16="http://schemas.microsoft.com/office/drawing/2014/main" val="1442341997"/>
                    </a:ext>
                  </a:extLst>
                </a:gridCol>
              </a:tblGrid>
              <a:tr h="394612">
                <a:tc>
                  <a:txBody>
                    <a:bodyPr/>
                    <a:lstStyle/>
                    <a:p>
                      <a:r>
                        <a:rPr lang="en-US" sz="1000" b="1" i="0" dirty="0">
                          <a:solidFill>
                            <a:schemeClr val="bg1"/>
                          </a:solidFill>
                          <a:latin typeface="Gotham HTF Black" pitchFamily="2" charset="77"/>
                        </a:rPr>
                        <a:t>COMPOSABLE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i="0" dirty="0">
                          <a:solidFill>
                            <a:schemeClr val="tx2"/>
                          </a:solidFill>
                          <a:latin typeface="Gotham HTF Book" pitchFamily="2" charset="77"/>
                        </a:rPr>
                        <a:t>Permissionless, Trustless, Coordination-free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131279"/>
                  </a:ext>
                </a:extLst>
              </a:tr>
              <a:tr h="394612">
                <a:tc>
                  <a:txBody>
                    <a:bodyPr/>
                    <a:lstStyle/>
                    <a:p>
                      <a:r>
                        <a:rPr lang="en-US" sz="1000" b="1" i="0" dirty="0">
                          <a:solidFill>
                            <a:schemeClr val="bg1"/>
                          </a:solidFill>
                          <a:latin typeface="Gotham HTF Black" pitchFamily="2" charset="77"/>
                        </a:rPr>
                        <a:t>INTEROPERABLE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i="0" dirty="0">
                          <a:solidFill>
                            <a:schemeClr val="tx2"/>
                          </a:solidFill>
                          <a:highlight>
                            <a:srgbClr val="FFFF00"/>
                          </a:highlight>
                          <a:latin typeface="Gotham HTF Book" pitchFamily="2" charset="77"/>
                        </a:rPr>
                        <a:t>ADD LOGOS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015253"/>
                  </a:ext>
                </a:extLst>
              </a:tr>
              <a:tr h="482337">
                <a:tc>
                  <a:txBody>
                    <a:bodyPr/>
                    <a:lstStyle/>
                    <a:p>
                      <a:r>
                        <a:rPr lang="en-US" sz="1000" b="1" i="0" dirty="0">
                          <a:solidFill>
                            <a:schemeClr val="bg1"/>
                          </a:solidFill>
                          <a:latin typeface="Gotham HTF Black" pitchFamily="2" charset="77"/>
                        </a:rPr>
                        <a:t>CENSORSHIP RESISTANT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i="0" dirty="0">
                          <a:solidFill>
                            <a:schemeClr val="tx2"/>
                          </a:solidFill>
                          <a:latin typeface="Gotham HTF Book" pitchFamily="2" charset="77"/>
                        </a:rPr>
                        <a:t>100% free open source Enhanced Nakamoto Consensus, Not a company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335381"/>
                  </a:ext>
                </a:extLst>
              </a:tr>
              <a:tr h="417766">
                <a:tc>
                  <a:txBody>
                    <a:bodyPr/>
                    <a:lstStyle/>
                    <a:p>
                      <a:r>
                        <a:rPr lang="en-US" sz="1000" b="1" i="0" dirty="0">
                          <a:solidFill>
                            <a:schemeClr val="bg1"/>
                          </a:solidFill>
                          <a:latin typeface="Gotham HTF Black" pitchFamily="2" charset="77"/>
                        </a:rPr>
                        <a:t>COMMUNITY DRIVEN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i="0" dirty="0">
                          <a:solidFill>
                            <a:schemeClr val="tx2"/>
                          </a:solidFill>
                          <a:latin typeface="Gotham HTF Book" pitchFamily="2" charset="77"/>
                        </a:rPr>
                        <a:t>Volunteer-led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364256"/>
                  </a:ext>
                </a:extLst>
              </a:tr>
              <a:tr h="394612">
                <a:tc>
                  <a:txBody>
                    <a:bodyPr/>
                    <a:lstStyle/>
                    <a:p>
                      <a:r>
                        <a:rPr lang="en-US" sz="1000" b="1" i="0" dirty="0">
                          <a:solidFill>
                            <a:schemeClr val="bg1"/>
                          </a:solidFill>
                          <a:latin typeface="Gotham HTF Black" pitchFamily="2" charset="77"/>
                        </a:rPr>
                        <a:t>FAIR LAUNCH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i="0" dirty="0">
                          <a:solidFill>
                            <a:schemeClr val="tx2"/>
                          </a:solidFill>
                          <a:latin typeface="Gotham HTF Book" pitchFamily="2" charset="77"/>
                        </a:rPr>
                        <a:t>No ICO, No </a:t>
                      </a:r>
                      <a:r>
                        <a:rPr lang="en-US" sz="800" b="0" i="0" dirty="0" err="1">
                          <a:solidFill>
                            <a:schemeClr val="tx2"/>
                          </a:solidFill>
                          <a:latin typeface="Gotham HTF Book" pitchFamily="2" charset="77"/>
                        </a:rPr>
                        <a:t>Premine</a:t>
                      </a:r>
                      <a:endParaRPr lang="en-US" sz="800" b="0" i="0" dirty="0">
                        <a:solidFill>
                          <a:schemeClr val="tx2"/>
                        </a:solidFill>
                        <a:latin typeface="Gotham HTF Boo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078290"/>
                  </a:ext>
                </a:extLst>
              </a:tr>
              <a:tr h="417766">
                <a:tc>
                  <a:txBody>
                    <a:bodyPr/>
                    <a:lstStyle/>
                    <a:p>
                      <a:r>
                        <a:rPr lang="en-US" sz="1000" b="1" i="0" dirty="0">
                          <a:solidFill>
                            <a:schemeClr val="bg1"/>
                          </a:solidFill>
                          <a:latin typeface="Gotham HTF Black" pitchFamily="2" charset="77"/>
                        </a:rPr>
                        <a:t>PRIVACY PRESERVING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i="0" dirty="0">
                          <a:solidFill>
                            <a:schemeClr val="tx2"/>
                          </a:solidFill>
                          <a:latin typeface="Gotham HTF Book" pitchFamily="2" charset="77"/>
                        </a:rPr>
                        <a:t>No KYC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211717"/>
                  </a:ext>
                </a:extLst>
              </a:tr>
              <a:tr h="417766">
                <a:tc>
                  <a:txBody>
                    <a:bodyPr/>
                    <a:lstStyle/>
                    <a:p>
                      <a:r>
                        <a:rPr lang="en-US" sz="1000" b="1" i="0" dirty="0">
                          <a:solidFill>
                            <a:schemeClr val="bg1"/>
                          </a:solidFill>
                          <a:latin typeface="Gotham HTF Black" pitchFamily="2" charset="77"/>
                        </a:rPr>
                        <a:t>REGULATORY COMPATIBLE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i="0" dirty="0">
                          <a:solidFill>
                            <a:schemeClr val="tx2"/>
                          </a:solidFill>
                          <a:latin typeface="Gotham HTF Book" pitchFamily="2" charset="77"/>
                        </a:rPr>
                        <a:t>Howey Safe, Stable Act, 1774, Infrastructure Bill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074853"/>
                  </a:ext>
                </a:extLst>
              </a:tr>
            </a:tbl>
          </a:graphicData>
        </a:graphic>
      </p:graphicFrame>
      <p:grpSp>
        <p:nvGrpSpPr>
          <p:cNvPr id="35" name="Group 34">
            <a:extLst>
              <a:ext uri="{FF2B5EF4-FFF2-40B4-BE49-F238E27FC236}">
                <a16:creationId xmlns:a16="http://schemas.microsoft.com/office/drawing/2014/main" id="{B652C76E-EB9A-F94A-A915-68C16D43C2AD}"/>
              </a:ext>
            </a:extLst>
          </p:cNvPr>
          <p:cNvGrpSpPr/>
          <p:nvPr/>
        </p:nvGrpSpPr>
        <p:grpSpPr>
          <a:xfrm>
            <a:off x="0" y="8208963"/>
            <a:ext cx="6858000" cy="611187"/>
            <a:chOff x="0" y="8208963"/>
            <a:chExt cx="6858000" cy="611187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6AFA1AD-3BAA-174E-87EC-85A22129AF38}"/>
                </a:ext>
              </a:extLst>
            </p:cNvPr>
            <p:cNvSpPr/>
            <p:nvPr/>
          </p:nvSpPr>
          <p:spPr>
            <a:xfrm>
              <a:off x="0" y="8208963"/>
              <a:ext cx="6858000" cy="611187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A00F3BC-3431-8645-8107-EA8898072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900233" y="8300404"/>
              <a:ext cx="1221030" cy="422273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2D1F8937-07F7-C34D-BD95-89246DC916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90" b="11828"/>
            <a:stretch/>
          </p:blipFill>
          <p:spPr>
            <a:xfrm>
              <a:off x="798385" y="8243514"/>
              <a:ext cx="1573753" cy="536880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C00AC38-BFBC-F240-B9AB-6A917F54A443}"/>
                </a:ext>
              </a:extLst>
            </p:cNvPr>
            <p:cNvSpPr txBox="1"/>
            <p:nvPr/>
          </p:nvSpPr>
          <p:spPr>
            <a:xfrm>
              <a:off x="2015219" y="8366038"/>
              <a:ext cx="2908321" cy="341097"/>
            </a:xfrm>
            <a:prstGeom prst="rect">
              <a:avLst/>
            </a:prstGeom>
            <a:noFill/>
          </p:spPr>
          <p:txBody>
            <a:bodyPr wrap="none" lIns="0" rtlCol="0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Gotham HTF Book" pitchFamily="2" charset="77"/>
                </a:rPr>
                <a:t>ERC20 WRAPPED EPIC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9F11A65-B421-8645-8A23-17E6DD5FCEAA}"/>
                </a:ext>
              </a:extLst>
            </p:cNvPr>
            <p:cNvSpPr txBox="1"/>
            <p:nvPr/>
          </p:nvSpPr>
          <p:spPr>
            <a:xfrm>
              <a:off x="5352459" y="8292408"/>
              <a:ext cx="938008" cy="235144"/>
            </a:xfrm>
            <a:prstGeom prst="rect">
              <a:avLst/>
            </a:prstGeom>
            <a:noFill/>
          </p:spPr>
          <p:txBody>
            <a:bodyPr wrap="none" lIns="0" rtlCol="0">
              <a:noAutofit/>
            </a:bodyPr>
            <a:lstStyle/>
            <a:p>
              <a:r>
                <a:rPr lang="en-US" sz="700" dirty="0">
                  <a:solidFill>
                    <a:schemeClr val="bg2"/>
                  </a:solidFill>
                  <a:latin typeface="Gotham HTF Book" pitchFamily="2" charset="77"/>
                </a:rPr>
                <a:t>Powered by: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4ED2683-3648-8B4D-944F-74EF83BA25AC}"/>
                </a:ext>
              </a:extLst>
            </p:cNvPr>
            <p:cNvSpPr txBox="1"/>
            <p:nvPr/>
          </p:nvSpPr>
          <p:spPr>
            <a:xfrm>
              <a:off x="188221" y="8418304"/>
              <a:ext cx="938008" cy="235144"/>
            </a:xfrm>
            <a:prstGeom prst="rect">
              <a:avLst/>
            </a:prstGeom>
            <a:noFill/>
          </p:spPr>
          <p:txBody>
            <a:bodyPr wrap="none" lIns="0" rtlCol="0">
              <a:noAutofit/>
            </a:bodyPr>
            <a:lstStyle/>
            <a:p>
              <a:r>
                <a:rPr lang="en-US" sz="700" b="1" dirty="0">
                  <a:solidFill>
                    <a:schemeClr val="bg1"/>
                  </a:solidFill>
                  <a:latin typeface="Gotham HTF Black" pitchFamily="2" charset="77"/>
                </a:rPr>
                <a:t>FEATURING: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A51C2C-2B28-E245-AA7E-990B8B6421B0}"/>
              </a:ext>
            </a:extLst>
          </p:cNvPr>
          <p:cNvCxnSpPr>
            <a:cxnSpLocks/>
          </p:cNvCxnSpPr>
          <p:nvPr/>
        </p:nvCxnSpPr>
        <p:spPr>
          <a:xfrm flipV="1">
            <a:off x="2607987" y="4233973"/>
            <a:ext cx="322386" cy="568398"/>
          </a:xfrm>
          <a:prstGeom prst="line">
            <a:avLst/>
          </a:prstGeom>
          <a:ln w="47625" cap="rnd">
            <a:solidFill>
              <a:schemeClr val="tx2">
                <a:lumMod val="90000"/>
                <a:lumOff val="1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942C638-6FC3-D647-873E-797D1C0EC5CD}"/>
              </a:ext>
            </a:extLst>
          </p:cNvPr>
          <p:cNvGrpSpPr/>
          <p:nvPr/>
        </p:nvGrpSpPr>
        <p:grpSpPr>
          <a:xfrm>
            <a:off x="72430" y="4023290"/>
            <a:ext cx="1429657" cy="938397"/>
            <a:chOff x="2087577" y="4170634"/>
            <a:chExt cx="1429657" cy="93839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967A071-8805-284D-A330-36D1A5D6EB0E}"/>
                </a:ext>
              </a:extLst>
            </p:cNvPr>
            <p:cNvSpPr txBox="1"/>
            <p:nvPr/>
          </p:nvSpPr>
          <p:spPr>
            <a:xfrm>
              <a:off x="2087577" y="4170634"/>
              <a:ext cx="1429657" cy="938397"/>
            </a:xfrm>
            <a:prstGeom prst="rect">
              <a:avLst/>
            </a:prstGeom>
            <a:noFill/>
          </p:spPr>
          <p:txBody>
            <a:bodyPr wrap="none" lIns="0" rtlCol="0" anchor="ctr">
              <a:noAutofit/>
            </a:bodyPr>
            <a:lstStyle/>
            <a:p>
              <a:pPr algn="ctr"/>
              <a:r>
                <a:rPr lang="en-US" sz="5400" b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Gotham HTF Black" pitchFamily="2" charset="77"/>
                </a:rPr>
                <a:t>0</a:t>
              </a:r>
              <a:endParaRPr lang="en-US" sz="4000" dirty="0">
                <a:solidFill>
                  <a:schemeClr val="tx2">
                    <a:lumMod val="90000"/>
                    <a:lumOff val="10000"/>
                  </a:schemeClr>
                </a:solidFill>
                <a:latin typeface="Gotham HTF Book" pitchFamily="2" charset="77"/>
              </a:endParaRP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9A1F856-7607-994E-804C-BD23E6B5D0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6216" y="4386373"/>
              <a:ext cx="322386" cy="568398"/>
            </a:xfrm>
            <a:prstGeom prst="line">
              <a:avLst/>
            </a:prstGeom>
            <a:ln w="47625" cap="rnd">
              <a:solidFill>
                <a:schemeClr val="tx2">
                  <a:lumMod val="90000"/>
                  <a:lumOff val="1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38CE2F9-6555-1949-BC50-DBAD072062F4}"/>
              </a:ext>
            </a:extLst>
          </p:cNvPr>
          <p:cNvGrpSpPr/>
          <p:nvPr/>
        </p:nvGrpSpPr>
        <p:grpSpPr>
          <a:xfrm>
            <a:off x="4229992" y="4024012"/>
            <a:ext cx="1429657" cy="938397"/>
            <a:chOff x="2087577" y="4170634"/>
            <a:chExt cx="1429657" cy="93839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06E3CFE-FEB9-044A-8586-E6616958E5DB}"/>
                </a:ext>
              </a:extLst>
            </p:cNvPr>
            <p:cNvSpPr txBox="1"/>
            <p:nvPr/>
          </p:nvSpPr>
          <p:spPr>
            <a:xfrm>
              <a:off x="2087577" y="4170634"/>
              <a:ext cx="1429657" cy="938397"/>
            </a:xfrm>
            <a:prstGeom prst="rect">
              <a:avLst/>
            </a:prstGeom>
            <a:noFill/>
          </p:spPr>
          <p:txBody>
            <a:bodyPr wrap="none" lIns="0" rtlCol="0" anchor="ctr">
              <a:noAutofit/>
            </a:bodyPr>
            <a:lstStyle/>
            <a:p>
              <a:pPr algn="ctr"/>
              <a:r>
                <a:rPr lang="en-US" sz="5400" b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Gotham HTF Black" pitchFamily="2" charset="77"/>
                </a:rPr>
                <a:t>0</a:t>
              </a:r>
              <a:endParaRPr lang="en-US" sz="4000" dirty="0">
                <a:solidFill>
                  <a:schemeClr val="tx2">
                    <a:lumMod val="90000"/>
                    <a:lumOff val="10000"/>
                  </a:schemeClr>
                </a:solidFill>
                <a:latin typeface="Gotham HTF Book" pitchFamily="2" charset="77"/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3D446C3-4316-6B4A-B316-589797C1D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6216" y="4386373"/>
              <a:ext cx="322386" cy="568398"/>
            </a:xfrm>
            <a:prstGeom prst="line">
              <a:avLst/>
            </a:prstGeom>
            <a:ln w="47625" cap="rnd">
              <a:solidFill>
                <a:schemeClr val="tx2">
                  <a:lumMod val="90000"/>
                  <a:lumOff val="1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4D1C16FA-D070-0247-8DC9-B85CEA69D0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48" y="5265807"/>
            <a:ext cx="388316" cy="11850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49443622-1AD9-FF48-B78F-24A36ACE7C79}"/>
              </a:ext>
            </a:extLst>
          </p:cNvPr>
          <p:cNvSpPr txBox="1"/>
          <p:nvPr/>
        </p:nvSpPr>
        <p:spPr>
          <a:xfrm>
            <a:off x="559460" y="5216946"/>
            <a:ext cx="101444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P2P Meta-</a:t>
            </a:r>
            <a:r>
              <a:rPr lang="en-US" sz="800" dirty="0" err="1">
                <a:solidFill>
                  <a:schemeClr val="tx2"/>
                </a:solidFill>
                <a:latin typeface="Gotham HTF Book" pitchFamily="2" charset="77"/>
              </a:rPr>
              <a:t>Dex</a:t>
            </a:r>
            <a:endParaRPr lang="en-US" sz="80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E509D8-8D01-D240-9B25-DE5B87873696}"/>
              </a:ext>
            </a:extLst>
          </p:cNvPr>
          <p:cNvSpPr txBox="1"/>
          <p:nvPr/>
        </p:nvSpPr>
        <p:spPr>
          <a:xfrm>
            <a:off x="567128" y="5464035"/>
            <a:ext cx="10532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Atomic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90AC2E7-413F-6E47-9E27-986EDC4E0A55}"/>
              </a:ext>
            </a:extLst>
          </p:cNvPr>
          <p:cNvSpPr txBox="1"/>
          <p:nvPr/>
        </p:nvSpPr>
        <p:spPr>
          <a:xfrm>
            <a:off x="559211" y="5741726"/>
            <a:ext cx="10532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tx2"/>
                </a:solidFill>
                <a:latin typeface="Gotham HTF Book" pitchFamily="2" charset="77"/>
              </a:rPr>
              <a:t>OrderBook</a:t>
            </a:r>
            <a:endParaRPr lang="en-US" sz="80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5B8B9C6-3844-2848-A878-ACCE1BFD5671}"/>
              </a:ext>
            </a:extLst>
          </p:cNvPr>
          <p:cNvSpPr txBox="1"/>
          <p:nvPr/>
        </p:nvSpPr>
        <p:spPr>
          <a:xfrm>
            <a:off x="563170" y="6025702"/>
            <a:ext cx="10532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Swap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F48C7DE-1744-F84A-9094-C7001CDCD482}"/>
              </a:ext>
            </a:extLst>
          </p:cNvPr>
          <p:cNvSpPr txBox="1"/>
          <p:nvPr/>
        </p:nvSpPr>
        <p:spPr>
          <a:xfrm>
            <a:off x="561190" y="6282552"/>
            <a:ext cx="10532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Whirlpool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D48A3D4-53DB-104B-B258-115B40B6ED32}"/>
              </a:ext>
            </a:extLst>
          </p:cNvPr>
          <p:cNvSpPr/>
          <p:nvPr/>
        </p:nvSpPr>
        <p:spPr>
          <a:xfrm>
            <a:off x="0" y="4924100"/>
            <a:ext cx="6858000" cy="198743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01529DD-B133-E149-A873-54DE7DC4A3F4}"/>
              </a:ext>
            </a:extLst>
          </p:cNvPr>
          <p:cNvSpPr txBox="1"/>
          <p:nvPr/>
        </p:nvSpPr>
        <p:spPr>
          <a:xfrm>
            <a:off x="188221" y="4924121"/>
            <a:ext cx="938008" cy="235144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Gotham HTF Black" pitchFamily="2" charset="77"/>
              </a:rPr>
              <a:t>POWERING: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3689FCD0-ACD4-8049-A025-051D08FBA9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48" y="5515563"/>
            <a:ext cx="388316" cy="118508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36298331-0F2B-6746-99EA-72DAB1EEBB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48" y="5791836"/>
            <a:ext cx="388316" cy="118508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926EA032-20FE-BB48-A12C-CAA6860EA8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48" y="6078440"/>
            <a:ext cx="388316" cy="118508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1CD4A3F1-19E5-B34A-B956-FF587EDCE4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48" y="6332242"/>
            <a:ext cx="388316" cy="11850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F3C7BA5-0A58-0345-AFA4-7CCF1C016C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2" y="6573045"/>
            <a:ext cx="553681" cy="17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31423"/>
      </p:ext>
    </p:extLst>
  </p:cSld>
  <p:clrMapOvr>
    <a:masterClrMapping/>
  </p:clrMapOvr>
</p:sld>
</file>

<file path=ppt/theme/theme1.xml><?xml version="1.0" encoding="utf-8"?>
<a:theme xmlns:a="http://schemas.openxmlformats.org/drawingml/2006/main" name="Advent_Internal-Conference-Template_MASTER_V005 ts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D79E4D"/>
      </a:hlink>
      <a:folHlink>
        <a:srgbClr val="D79E4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Props1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520744-49F6-48C5-870D-D28D297F5B5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58fabb6-9446-4bf5-a05e-fa4e6ef88448"/>
    <ds:schemaRef ds:uri="http://purl.org/dc/terms/"/>
    <ds:schemaRef ds:uri="9f684ec6-0857-4470-8cdd-d47a3c7eb6a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41499</TotalTime>
  <Words>213</Words>
  <Application>Microsoft Macintosh PowerPoint</Application>
  <PresentationFormat>Letter Paper (8.5x11 in)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Gotham HTF Black</vt:lpstr>
      <vt:lpstr>Gotham HTF Book</vt:lpstr>
      <vt:lpstr>Advent_Internal-Conference-Template_MASTER_V005 ts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Spencer Lambert</cp:lastModifiedBy>
  <cp:revision>584</cp:revision>
  <dcterms:created xsi:type="dcterms:W3CDTF">2018-04-12T15:48:13Z</dcterms:created>
  <dcterms:modified xsi:type="dcterms:W3CDTF">2021-11-24T17:08:30Z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