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72" r:id="rId4"/>
  </p:sldMasterIdLst>
  <p:notesMasterIdLst>
    <p:notesMasterId r:id="rId6"/>
  </p:notesMasterIdLst>
  <p:sldIdLst>
    <p:sldId id="265" r:id="rId5"/>
  </p:sldIdLst>
  <p:sldSz cx="12192000" cy="41417875"/>
  <p:notesSz cx="6858000" cy="9144000"/>
  <p:embeddedFontLst>
    <p:embeddedFont>
      <p:font typeface="Calibri" panose="020F0502020204030204" pitchFamily="34" charset="0"/>
      <p:regular r:id="rId7"/>
      <p:bold r:id="rId8"/>
      <p:italic r:id="rId9"/>
      <p:boldItalic r:id="rId10"/>
    </p:embeddedFont>
    <p:embeddedFont>
      <p:font typeface="Century Gothic" panose="020B0502020202020204" pitchFamily="34" charset="0"/>
      <p:regular r:id="rId11"/>
      <p:bold r:id="rId12"/>
      <p:italic r:id="rId13"/>
      <p:boldItalic r:id="rId14"/>
    </p:embeddedFont>
    <p:embeddedFont>
      <p:font typeface="Gotham HTF Black"/>
      <p:bold r:id="rId15"/>
    </p:embeddedFont>
    <p:embeddedFont>
      <p:font typeface="Gotham HTF Book"/>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84" userDrawn="1">
          <p15:clr>
            <a:srgbClr val="A4A3A4"/>
          </p15:clr>
        </p15:guide>
        <p15:guide id="2" pos="3840" userDrawn="1">
          <p15:clr>
            <a:srgbClr val="A4A3A4"/>
          </p15:clr>
        </p15:guide>
        <p15:guide id="3" orient="horz" pos="7803" userDrawn="1">
          <p15:clr>
            <a:srgbClr val="A4A3A4"/>
          </p15:clr>
        </p15:guide>
        <p15:guide id="4" orient="horz" pos="23476" userDrawn="1">
          <p15:clr>
            <a:srgbClr val="A4A3A4"/>
          </p15:clr>
        </p15:guide>
        <p15:guide id="5" pos="5292" userDrawn="1">
          <p15:clr>
            <a:srgbClr val="A4A3A4"/>
          </p15:clr>
        </p15:guide>
        <p15:guide id="6" pos="7469" userDrawn="1">
          <p15:clr>
            <a:srgbClr val="A4A3A4"/>
          </p15:clr>
        </p15:guide>
        <p15:guide id="7" pos="4906" userDrawn="1">
          <p15:clr>
            <a:srgbClr val="A4A3A4"/>
          </p15:clr>
        </p15:guide>
        <p15:guide id="8" pos="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E8D30"/>
    <a:srgbClr val="D9D9D9"/>
    <a:srgbClr val="0A3C5A"/>
    <a:srgbClr val="00B0E6"/>
    <a:srgbClr val="C7AC65"/>
    <a:srgbClr val="0084AD"/>
    <a:srgbClr val="367E8A"/>
    <a:srgbClr val="BCBCBC"/>
    <a:srgbClr val="0A6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95861" autoAdjust="0"/>
  </p:normalViewPr>
  <p:slideViewPr>
    <p:cSldViewPr snapToGrid="0">
      <p:cViewPr>
        <p:scale>
          <a:sx n="120" d="100"/>
          <a:sy n="120" d="100"/>
        </p:scale>
        <p:origin x="3432" y="-23224"/>
      </p:cViewPr>
      <p:guideLst>
        <p:guide orient="horz" pos="13184"/>
        <p:guide pos="3840"/>
        <p:guide orient="horz" pos="7803"/>
        <p:guide orient="horz" pos="23476"/>
        <p:guide pos="5292"/>
        <p:guide pos="7469"/>
        <p:guide pos="4906"/>
        <p:guide pos="189"/>
      </p:guideLst>
    </p:cSldViewPr>
  </p:slideViewPr>
  <p:outlineViewPr>
    <p:cViewPr>
      <p:scale>
        <a:sx n="33" d="100"/>
        <a:sy n="33" d="100"/>
      </p:scale>
      <p:origin x="0" y="0"/>
    </p:cViewPr>
  </p:outlineViewPr>
  <p:notesTextViewPr>
    <p:cViewPr>
      <p:scale>
        <a:sx n="1" d="1"/>
        <a:sy n="1" d="1"/>
      </p:scale>
      <p:origin x="0" y="0"/>
    </p:cViewPr>
  </p:notesTextViewPr>
  <p:sorterViewPr>
    <p:cViewPr>
      <p:scale>
        <a:sx n="145" d="100"/>
        <a:sy n="145" d="100"/>
      </p:scale>
      <p:origin x="0" y="-7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4/17/21</a:t>
            </a:fld>
            <a:endParaRPr lang="en-US"/>
          </a:p>
        </p:txBody>
      </p:sp>
      <p:sp>
        <p:nvSpPr>
          <p:cNvPr id="4" name="Slide Image Placeholder 3"/>
          <p:cNvSpPr>
            <a:spLocks noGrp="1" noRot="1" noChangeAspect="1"/>
          </p:cNvSpPr>
          <p:nvPr>
            <p:ph type="sldImg" idx="2"/>
          </p:nvPr>
        </p:nvSpPr>
        <p:spPr>
          <a:xfrm>
            <a:off x="2974975" y="1143000"/>
            <a:ext cx="908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BE" dirty="0"/>
          </a:p>
        </p:txBody>
      </p:sp>
      <p:sp>
        <p:nvSpPr>
          <p:cNvPr id="4" name="Slide Number Placeholder 3"/>
          <p:cNvSpPr>
            <a:spLocks noGrp="1"/>
          </p:cNvSpPr>
          <p:nvPr>
            <p:ph type="sldNum" sz="quarter" idx="5"/>
          </p:nvPr>
        </p:nvSpPr>
        <p:spPr/>
        <p:txBody>
          <a:bodyPr/>
          <a:lstStyle/>
          <a:p>
            <a:fld id="{4CD8F627-D2E9-4B61-95B4-541160A89C9D}" type="slidenum">
              <a:rPr lang="en-US" smtClean="0"/>
              <a:t>1</a:t>
            </a:fld>
            <a:endParaRPr lang="en-US"/>
          </a:p>
        </p:txBody>
      </p:sp>
    </p:spTree>
    <p:extLst>
      <p:ext uri="{BB962C8B-B14F-4D97-AF65-F5344CB8AC3E}">
        <p14:creationId xmlns:p14="http://schemas.microsoft.com/office/powerpoint/2010/main" val="624865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1"/>
            <a:ext cx="8112126" cy="41417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5417188" y="16636655"/>
            <a:ext cx="2950001" cy="82308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9" name="Rectangle 8"/>
          <p:cNvSpPr/>
          <p:nvPr userDrawn="1"/>
        </p:nvSpPr>
        <p:spPr bwMode="white">
          <a:xfrm>
            <a:off x="0" y="8245230"/>
            <a:ext cx="2711450" cy="1662947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2700338" y="16576739"/>
            <a:ext cx="2711450" cy="165287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2711451" y="8278791"/>
            <a:ext cx="1368425" cy="82979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5411788" y="0"/>
            <a:ext cx="2700338" cy="165959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5411788" y="24874699"/>
            <a:ext cx="1368425" cy="8230846"/>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4078267" y="13391"/>
            <a:ext cx="1333525" cy="8231841"/>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3402402" y="4129809"/>
            <a:ext cx="684213" cy="41489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2027241" y="33105545"/>
            <a:ext cx="684213" cy="4148980"/>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4082287" y="33078341"/>
            <a:ext cx="1329502" cy="8339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6783812" y="33105533"/>
            <a:ext cx="1328317" cy="8312340"/>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dirty="0">
                <a:solidFill>
                  <a:prstClr val="white"/>
                </a:solidFill>
              </a:endParaRPr>
            </a:p>
          </p:txBody>
        </p:sp>
      </p:grpSp>
      <p:sp>
        <p:nvSpPr>
          <p:cNvPr id="2" name="Title 1"/>
          <p:cNvSpPr>
            <a:spLocks noGrp="1"/>
          </p:cNvSpPr>
          <p:nvPr>
            <p:ph type="title" hasCustomPrompt="1"/>
          </p:nvPr>
        </p:nvSpPr>
        <p:spPr bwMode="white">
          <a:xfrm>
            <a:off x="5666853" y="18124852"/>
            <a:ext cx="6368689" cy="3093790"/>
          </a:xfrm>
          <a:noFill/>
        </p:spPr>
        <p:txBody>
          <a:bodyPr anchor="t"/>
          <a:lstStyle>
            <a:lvl1pPr>
              <a:lnSpc>
                <a:spcPts val="3400"/>
              </a:lnSpc>
              <a:tabLst>
                <a:tab pos="287338" algn="l"/>
              </a:tabLst>
              <a:defRPr sz="32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5672251" y="21259384"/>
            <a:ext cx="6357891" cy="2208953"/>
          </a:xfrm>
        </p:spPr>
        <p:txBody>
          <a:bodyPr>
            <a:noAutofit/>
          </a:bodyPr>
          <a:lstStyle>
            <a:lvl1pPr marL="0" indent="0">
              <a:buNone/>
              <a:defRPr sz="1800" b="0" i="0" cap="all" baseline="0">
                <a:solidFill>
                  <a:schemeClr val="bg1"/>
                </a:solidFill>
                <a:latin typeface="Gotham HTF Book" pitchFamily="2" charset="77"/>
              </a:defRPr>
            </a:lvl1pPr>
            <a:lvl2pPr marL="173038" indent="0">
              <a:buNone/>
              <a:defRPr sz="1600" b="0">
                <a:latin typeface="+mn-lt"/>
              </a:defRPr>
            </a:lvl2pPr>
            <a:lvl3pPr marL="396875" indent="0">
              <a:buNone/>
              <a:defRPr sz="1600" b="0">
                <a:latin typeface="+mn-lt"/>
              </a:defRPr>
            </a:lvl3pPr>
            <a:lvl4pPr marL="630238" indent="0">
              <a:buNone/>
              <a:defRPr sz="1600" b="0">
                <a:latin typeface="+mn-lt"/>
              </a:defRPr>
            </a:lvl4pPr>
            <a:lvl5pPr marL="854075" indent="0">
              <a:buNone/>
              <a:defRPr sz="16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5066" y="34794861"/>
            <a:ext cx="2772388" cy="4906490"/>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
        <p:nvSpPr>
          <p:cNvPr id="4" name="Footer Placeholder 4">
            <a:extLst>
              <a:ext uri="{FF2B5EF4-FFF2-40B4-BE49-F238E27FC236}">
                <a16:creationId xmlns:a16="http://schemas.microsoft.com/office/drawing/2014/main" id="{CB4A840D-3410-2F4E-876E-FA2AEA2CDA9B}"/>
              </a:ext>
            </a:extLst>
          </p:cNvPr>
          <p:cNvSpPr>
            <a:spLocks noGrp="1"/>
          </p:cNvSpPr>
          <p:nvPr>
            <p:ph type="ftr" sz="quarter" idx="3"/>
          </p:nvPr>
        </p:nvSpPr>
        <p:spPr>
          <a:xfrm>
            <a:off x="128517"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383120" y="9886679"/>
            <a:ext cx="11442699" cy="27321340"/>
          </a:xfrm>
          <a:prstGeom prst="rect">
            <a:avLst/>
          </a:prstGeom>
        </p:spPr>
        <p:txBody>
          <a:bodyPr vert="horz" lIns="73152" tIns="0" rIns="73152" bIns="73152" rtlCol="0">
            <a:noAutofit/>
          </a:bodyPr>
          <a:lstStyle>
            <a:lvl2pPr marL="173038" indent="-173038">
              <a:spcBef>
                <a:spcPts val="600"/>
              </a:spcBef>
              <a:defRPr/>
            </a:lvl2pPr>
            <a:lvl3pPr marL="404813" indent="-173038">
              <a:defRPr/>
            </a:lvl3pPr>
            <a:lvl4pPr marL="625475" indent="-163513">
              <a:defRPr/>
            </a:lvl4pPr>
            <a:lvl5pPr marL="857250" indent="-1746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383121" y="2770994"/>
            <a:ext cx="11427883" cy="3761309"/>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4" name="Footer Placeholder 4">
            <a:extLst>
              <a:ext uri="{FF2B5EF4-FFF2-40B4-BE49-F238E27FC236}">
                <a16:creationId xmlns:a16="http://schemas.microsoft.com/office/drawing/2014/main" id="{43594CCF-C0FF-E144-A81B-4D1634C389DD}"/>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5" name="Slide Number Placeholder 2">
            <a:extLst>
              <a:ext uri="{FF2B5EF4-FFF2-40B4-BE49-F238E27FC236}">
                <a16:creationId xmlns:a16="http://schemas.microsoft.com/office/drawing/2014/main" id="{48E13F44-D473-4D4B-AB5B-49B3528A2516}"/>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121" y="2804455"/>
            <a:ext cx="11427883" cy="3756376"/>
          </a:xfrm>
          <a:noFill/>
        </p:spPr>
        <p:txBody>
          <a:bodyPr vert="horz" lIns="72000" tIns="54000" rIns="72000" bIns="36000" rtlCol="0" anchor="t" anchorCtr="0">
            <a:noAutofit/>
          </a:bodyPr>
          <a:lstStyle>
            <a:lvl1pPr>
              <a:defRPr lang="en-US" dirty="0"/>
            </a:lvl1pPr>
          </a:lstStyle>
          <a:p>
            <a:pPr lvl="0"/>
            <a:r>
              <a:rPr lang="en-US" dirty="0"/>
              <a:t>Click to add title</a:t>
            </a:r>
          </a:p>
        </p:txBody>
      </p:sp>
      <p:sp>
        <p:nvSpPr>
          <p:cNvPr id="3" name="Footer Placeholder 4">
            <a:extLst>
              <a:ext uri="{FF2B5EF4-FFF2-40B4-BE49-F238E27FC236}">
                <a16:creationId xmlns:a16="http://schemas.microsoft.com/office/drawing/2014/main" id="{AD0BEB8E-34BA-A342-82EF-67AA43A87C63}"/>
              </a:ext>
            </a:extLst>
          </p:cNvPr>
          <p:cNvSpPr>
            <a:spLocks noGrp="1"/>
          </p:cNvSpPr>
          <p:nvPr>
            <p:ph type="ftr" sz="quarter" idx="3"/>
          </p:nvPr>
        </p:nvSpPr>
        <p:spPr>
          <a:xfrm>
            <a:off x="152400"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
        <p:nvSpPr>
          <p:cNvPr id="4" name="Slide Number Placeholder 2">
            <a:extLst>
              <a:ext uri="{FF2B5EF4-FFF2-40B4-BE49-F238E27FC236}">
                <a16:creationId xmlns:a16="http://schemas.microsoft.com/office/drawing/2014/main" id="{945B468E-D2DE-B242-A90F-51D0DD75EC14}"/>
              </a:ext>
            </a:extLst>
          </p:cNvPr>
          <p:cNvSpPr>
            <a:spLocks noGrp="1"/>
          </p:cNvSpPr>
          <p:nvPr>
            <p:ph type="sldNum" sz="quarter" idx="10"/>
          </p:nvPr>
        </p:nvSpPr>
        <p:spPr>
          <a:xfrm>
            <a:off x="9320283" y="38643848"/>
            <a:ext cx="2743200" cy="2205118"/>
          </a:xfrm>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4000" y="2774031"/>
            <a:ext cx="11424000" cy="3313430"/>
          </a:xfrm>
          <a:prstGeom prst="rect">
            <a:avLst/>
          </a:prstGeom>
          <a:noFill/>
        </p:spPr>
        <p:txBody>
          <a:bodyPr vert="horz" lIns="72000" tIns="54000" rIns="72000" bIns="36000" rtlCol="0" anchor="t" anchorCtr="0">
            <a:noAutofit/>
          </a:bodyPr>
          <a:lstStyle/>
          <a:p>
            <a:r>
              <a:rPr lang="en-US" dirty="0"/>
              <a:t>CLICK TO ADD TITLE</a:t>
            </a:r>
          </a:p>
        </p:txBody>
      </p:sp>
      <p:sp>
        <p:nvSpPr>
          <p:cNvPr id="3" name="Text Placeholder 2"/>
          <p:cNvSpPr>
            <a:spLocks noGrp="1"/>
          </p:cNvSpPr>
          <p:nvPr>
            <p:ph type="body" idx="1"/>
          </p:nvPr>
        </p:nvSpPr>
        <p:spPr>
          <a:xfrm>
            <a:off x="382063" y="9889102"/>
            <a:ext cx="11425941" cy="28754743"/>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382059" y="3976118"/>
            <a:ext cx="11427883" cy="3313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800"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9320283" y="38643848"/>
            <a:ext cx="2743200" cy="2205118"/>
          </a:xfrm>
          <a:prstGeom prst="rect">
            <a:avLst/>
          </a:prstGeom>
        </p:spPr>
        <p:txBody>
          <a:bodyPr vert="horz" lIns="91440" tIns="45720" rIns="91440" bIns="45720" rtlCol="0" anchor="ctr"/>
          <a:lstStyle>
            <a:lvl1pPr algn="r">
              <a:defRPr sz="1050">
                <a:solidFill>
                  <a:schemeClr val="bg1"/>
                </a:solidFill>
              </a:defRPr>
            </a:lvl1pPr>
          </a:lstStyle>
          <a:p>
            <a:fld id="{01EC1BC0-C4E4-1248-9539-942F5F23DC83}" type="slidenum">
              <a:rPr lang="en-US" smtClean="0"/>
              <a:pPr/>
              <a:t>‹#›</a:t>
            </a:fld>
            <a:endParaRPr lang="en-US" dirty="0"/>
          </a:p>
        </p:txBody>
      </p:sp>
      <p:sp>
        <p:nvSpPr>
          <p:cNvPr id="5" name="Footer Placeholder 4">
            <a:extLst>
              <a:ext uri="{FF2B5EF4-FFF2-40B4-BE49-F238E27FC236}">
                <a16:creationId xmlns:a16="http://schemas.microsoft.com/office/drawing/2014/main" id="{E3EB8D65-A641-8D41-B834-170DDE97CB04}"/>
              </a:ext>
            </a:extLst>
          </p:cNvPr>
          <p:cNvSpPr>
            <a:spLocks noGrp="1"/>
          </p:cNvSpPr>
          <p:nvPr>
            <p:ph type="ftr" sz="quarter" idx="3"/>
          </p:nvPr>
        </p:nvSpPr>
        <p:spPr>
          <a:xfrm>
            <a:off x="126576" y="38643848"/>
            <a:ext cx="4114800" cy="2205118"/>
          </a:xfrm>
          <a:prstGeom prst="rect">
            <a:avLst/>
          </a:prstGeom>
        </p:spPr>
        <p:txBody>
          <a:bodyPr vert="horz" lIns="91440" tIns="45720" rIns="91440" bIns="45720" rtlCol="0" anchor="ctr"/>
          <a:lstStyle>
            <a:lvl1pPr algn="l">
              <a:defRPr sz="1050">
                <a:solidFill>
                  <a:schemeClr val="bg1"/>
                </a:solidFill>
              </a:defRPr>
            </a:lvl1pPr>
          </a:lstStyle>
          <a:p>
            <a:pPr algn="l"/>
            <a:r>
              <a:rPr lang="en-US"/>
              <a:t>Private &amp; Confidential</a:t>
            </a:r>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US" sz="3200" b="1" i="0" kern="1200" cap="all" baseline="0" dirty="0">
          <a:solidFill>
            <a:schemeClr val="accent2"/>
          </a:solidFill>
          <a:latin typeface="Gotham HTF Black" pitchFamily="2" charset="77"/>
          <a:ea typeface="+mj-ea"/>
          <a:cs typeface="Arial" pitchFamily="34" charset="0"/>
        </a:defRPr>
      </a:lvl1pPr>
    </p:titleStyle>
    <p:bodyStyle>
      <a:lvl1pPr marL="0" indent="0" algn="l" defTabSz="914400" rtl="0" eaLnBrk="1" latinLnBrk="0" hangingPunct="1">
        <a:lnSpc>
          <a:spcPct val="100000"/>
        </a:lnSpc>
        <a:spcBef>
          <a:spcPts val="1200"/>
        </a:spcBef>
        <a:spcAft>
          <a:spcPts val="300"/>
        </a:spcAft>
        <a:buClr>
          <a:schemeClr val="tx1"/>
        </a:buClr>
        <a:buSzPct val="100000"/>
        <a:buFont typeface="Arial" panose="020B0604020202020204" pitchFamily="34" charset="0"/>
        <a:buNone/>
        <a:defRPr sz="2000" b="0" i="0" kern="1200">
          <a:solidFill>
            <a:schemeClr val="bg1"/>
          </a:solidFill>
          <a:latin typeface="Gotham HTF Book" pitchFamily="2" charset="77"/>
          <a:ea typeface="+mn-ea"/>
          <a:cs typeface="Arial" pitchFamily="34" charset="0"/>
        </a:defRPr>
      </a:lvl1pPr>
      <a:lvl2pPr marL="173038" indent="-173038" algn="l" defTabSz="914400" rtl="0" eaLnBrk="1" latinLnBrk="0" hangingPunct="1">
        <a:lnSpc>
          <a:spcPct val="100000"/>
        </a:lnSpc>
        <a:spcBef>
          <a:spcPts val="0"/>
        </a:spcBef>
        <a:spcAft>
          <a:spcPts val="300"/>
        </a:spcAft>
        <a:buClr>
          <a:schemeClr val="accent2"/>
        </a:buClr>
        <a:buFont typeface="Arial" pitchFamily="34" charset="0"/>
        <a:buChar char="•"/>
        <a:defRPr sz="1800" b="0" i="0" kern="1200">
          <a:solidFill>
            <a:schemeClr val="bg1"/>
          </a:solidFill>
          <a:latin typeface="Gotham HTF Book" pitchFamily="2" charset="77"/>
          <a:ea typeface="+mn-ea"/>
          <a:cs typeface="Arial" pitchFamily="34" charset="0"/>
        </a:defRPr>
      </a:lvl2pPr>
      <a:lvl3pPr marL="404813" indent="-173038" algn="l" defTabSz="914400" rtl="0" eaLnBrk="1" latinLnBrk="0" hangingPunct="1">
        <a:lnSpc>
          <a:spcPct val="100000"/>
        </a:lnSpc>
        <a:spcBef>
          <a:spcPts val="0"/>
        </a:spcBef>
        <a:spcAft>
          <a:spcPts val="300"/>
        </a:spcAft>
        <a:buClr>
          <a:schemeClr val="accent2"/>
        </a:buClr>
        <a:buSzPct val="112000"/>
        <a:buFont typeface="Arial" panose="020B0604020202020204" pitchFamily="34" charset="0"/>
        <a:buChar char="◦"/>
        <a:defRPr sz="1600" b="0" i="0" kern="1200">
          <a:solidFill>
            <a:schemeClr val="bg1"/>
          </a:solidFill>
          <a:latin typeface="Gotham HTF Book" pitchFamily="2" charset="77"/>
          <a:ea typeface="+mn-ea"/>
          <a:cs typeface="Arial" pitchFamily="34" charset="0"/>
        </a:defRPr>
      </a:lvl3pPr>
      <a:lvl4pPr marL="625475" indent="-163513" algn="l" defTabSz="914400" rtl="0" eaLnBrk="1" latinLnBrk="0" hangingPunct="1">
        <a:lnSpc>
          <a:spcPct val="100000"/>
        </a:lnSpc>
        <a:spcBef>
          <a:spcPts val="0"/>
        </a:spcBef>
        <a:spcAft>
          <a:spcPts val="300"/>
        </a:spcAft>
        <a:buClr>
          <a:schemeClr val="accent2"/>
        </a:buClr>
        <a:buFont typeface="Arial" pitchFamily="34" charset="0"/>
        <a:buChar char="•"/>
        <a:defRPr sz="1400" b="0" i="0" kern="1200">
          <a:solidFill>
            <a:schemeClr val="bg1"/>
          </a:solidFill>
          <a:latin typeface="Gotham HTF Book" pitchFamily="2" charset="77"/>
          <a:ea typeface="+mn-ea"/>
          <a:cs typeface="Arial" pitchFamily="34" charset="0"/>
        </a:defRPr>
      </a:lvl4pPr>
      <a:lvl5pPr marL="857250" indent="-174625" algn="l" defTabSz="914400" rtl="0" eaLnBrk="1" latinLnBrk="0" hangingPunct="1">
        <a:lnSpc>
          <a:spcPct val="100000"/>
        </a:lnSpc>
        <a:spcBef>
          <a:spcPts val="0"/>
        </a:spcBef>
        <a:spcAft>
          <a:spcPts val="300"/>
        </a:spcAft>
        <a:buClr>
          <a:schemeClr val="accent2"/>
        </a:buClr>
        <a:buFont typeface="Arial" pitchFamily="34" charset="0"/>
        <a:buChar char="-"/>
        <a:defRPr sz="1200" b="0" i="0" kern="1200">
          <a:solidFill>
            <a:schemeClr val="bg1"/>
          </a:solidFill>
          <a:latin typeface="Gotham HTF Book" pitchFamily="2" charset="77"/>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7680" userDrawn="1">
          <p15:clr>
            <a:srgbClr val="F26B43"/>
          </p15:clr>
        </p15:guide>
        <p15:guide id="4" pos="846" userDrawn="1">
          <p15:clr>
            <a:srgbClr val="F26B43"/>
          </p15:clr>
        </p15:guide>
        <p15:guide id="5" pos="1708" userDrawn="1">
          <p15:clr>
            <a:srgbClr val="F26B43"/>
          </p15:clr>
        </p15:guide>
        <p15:guide id="6" pos="2570" userDrawn="1">
          <p15:clr>
            <a:srgbClr val="F26B43"/>
          </p15:clr>
        </p15:guide>
        <p15:guide id="7" pos="3409" userDrawn="1">
          <p15:clr>
            <a:srgbClr val="F26B43"/>
          </p15:clr>
        </p15:guide>
        <p15:guide id="8" pos="4294" userDrawn="1">
          <p15:clr>
            <a:srgbClr val="F26B43"/>
          </p15:clr>
        </p15:guide>
        <p15:guide id="9" pos="5110" userDrawn="1">
          <p15:clr>
            <a:srgbClr val="F26B43"/>
          </p15:clr>
        </p15:guide>
        <p15:guide id="10" pos="5972" userDrawn="1">
          <p15:clr>
            <a:srgbClr val="F26B43"/>
          </p15:clr>
        </p15:guide>
        <p15:guide id="11" pos="6834" userDrawn="1">
          <p15:clr>
            <a:srgbClr val="F26B43"/>
          </p15:clr>
        </p15:guide>
        <p15:guide id="12" orient="horz" pos="5195" userDrawn="1">
          <p15:clr>
            <a:srgbClr val="F26B43"/>
          </p15:clr>
        </p15:guide>
        <p15:guide id="13" orient="horz" pos="10442" userDrawn="1">
          <p15:clr>
            <a:srgbClr val="F26B43"/>
          </p15:clr>
        </p15:guide>
        <p15:guide id="14" orient="horz" pos="15787" userDrawn="1">
          <p15:clr>
            <a:srgbClr val="F26B43"/>
          </p15:clr>
        </p15:guide>
        <p15:guide id="15" orient="horz" pos="20853" userDrawn="1">
          <p15:clr>
            <a:srgbClr val="F26B43"/>
          </p15:clr>
        </p15:guide>
        <p15:guide id="16" orient="horz" pos="26090" userDrawn="1">
          <p15:clr>
            <a:srgbClr val="F26B43"/>
          </p15:clr>
        </p15:guide>
        <p15:guide id="17" orient="horz"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pic.tech/" TargetMode="External"/><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E4F885-A1DC-B241-988F-05BD3250FE8C}"/>
              </a:ext>
            </a:extLst>
          </p:cNvPr>
          <p:cNvSpPr/>
          <p:nvPr/>
        </p:nvSpPr>
        <p:spPr>
          <a:xfrm>
            <a:off x="21463" y="24057502"/>
            <a:ext cx="12162580" cy="30294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algn="r" defTabSz="457200" rtl="1" eaLnBrk="1" latinLnBrk="0" hangingPunct="1">
              <a:spcAft>
                <a:spcPts val="300"/>
              </a:spcAft>
            </a:pPr>
            <a:endParaRPr lang="en-US" sz="1400" dirty="0" err="1">
              <a:solidFill>
                <a:schemeClr val="tx1"/>
              </a:solidFill>
            </a:endParaRPr>
          </a:p>
        </p:txBody>
      </p:sp>
      <p:sp>
        <p:nvSpPr>
          <p:cNvPr id="253" name="Rectangle 252">
            <a:extLst>
              <a:ext uri="{FF2B5EF4-FFF2-40B4-BE49-F238E27FC236}">
                <a16:creationId xmlns:a16="http://schemas.microsoft.com/office/drawing/2014/main" id="{7C280A81-FD2F-114C-9282-4880D8C3E3CF}"/>
              </a:ext>
            </a:extLst>
          </p:cNvPr>
          <p:cNvSpPr/>
          <p:nvPr/>
        </p:nvSpPr>
        <p:spPr>
          <a:xfrm>
            <a:off x="6126095" y="15862105"/>
            <a:ext cx="6126093" cy="386506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199" name="Rectangle 198">
            <a:extLst>
              <a:ext uri="{FF2B5EF4-FFF2-40B4-BE49-F238E27FC236}">
                <a16:creationId xmlns:a16="http://schemas.microsoft.com/office/drawing/2014/main" id="{7CF4AE90-8E3B-F349-93D1-D3550B8E1E4F}"/>
              </a:ext>
            </a:extLst>
          </p:cNvPr>
          <p:cNvSpPr/>
          <p:nvPr/>
        </p:nvSpPr>
        <p:spPr>
          <a:xfrm>
            <a:off x="2" y="15862105"/>
            <a:ext cx="6126093" cy="386506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43" name="Rectangle 242">
            <a:extLst>
              <a:ext uri="{FF2B5EF4-FFF2-40B4-BE49-F238E27FC236}">
                <a16:creationId xmlns:a16="http://schemas.microsoft.com/office/drawing/2014/main" id="{27881B3D-409D-B242-ACE8-F4F000C247AF}"/>
              </a:ext>
            </a:extLst>
          </p:cNvPr>
          <p:cNvSpPr/>
          <p:nvPr/>
        </p:nvSpPr>
        <p:spPr>
          <a:xfrm>
            <a:off x="-7957" y="0"/>
            <a:ext cx="12191999" cy="178619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17" name="Picture 16" descr="Shape, arrow&#10;&#10;Description automatically generated">
            <a:extLst>
              <a:ext uri="{FF2B5EF4-FFF2-40B4-BE49-F238E27FC236}">
                <a16:creationId xmlns:a16="http://schemas.microsoft.com/office/drawing/2014/main" id="{1C05CD1A-81A8-1C45-A212-374DE0C927D1}"/>
              </a:ext>
            </a:extLst>
          </p:cNvPr>
          <p:cNvPicPr>
            <a:picLocks noChangeAspect="1"/>
          </p:cNvPicPr>
          <p:nvPr/>
        </p:nvPicPr>
        <p:blipFill>
          <a:blip r:embed="rId3">
            <a:alphaModFix amt="63000"/>
            <a:extLst>
              <a:ext uri="{28A0092B-C50C-407E-A947-70E740481C1C}">
                <a14:useLocalDpi xmlns:a14="http://schemas.microsoft.com/office/drawing/2010/main" val="0"/>
              </a:ext>
            </a:extLst>
          </a:blip>
          <a:stretch>
            <a:fillRect/>
          </a:stretch>
        </p:blipFill>
        <p:spPr>
          <a:xfrm>
            <a:off x="1994572" y="5793100"/>
            <a:ext cx="7823436" cy="5165733"/>
          </a:xfrm>
          <a:prstGeom prst="rect">
            <a:avLst/>
          </a:prstGeom>
        </p:spPr>
      </p:pic>
      <p:sp>
        <p:nvSpPr>
          <p:cNvPr id="21" name="Rectangle 20">
            <a:extLst>
              <a:ext uri="{FF2B5EF4-FFF2-40B4-BE49-F238E27FC236}">
                <a16:creationId xmlns:a16="http://schemas.microsoft.com/office/drawing/2014/main" id="{45D2FD77-366F-4442-980D-2F2341312BF7}"/>
              </a:ext>
            </a:extLst>
          </p:cNvPr>
          <p:cNvSpPr/>
          <p:nvPr/>
        </p:nvSpPr>
        <p:spPr>
          <a:xfrm>
            <a:off x="-7957" y="10519861"/>
            <a:ext cx="12199958" cy="300020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pic>
        <p:nvPicPr>
          <p:cNvPr id="22" name="Picture 21">
            <a:extLst>
              <a:ext uri="{FF2B5EF4-FFF2-40B4-BE49-F238E27FC236}">
                <a16:creationId xmlns:a16="http://schemas.microsoft.com/office/drawing/2014/main" id="{471A687F-020A-854A-83A6-6BEA781321D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678198" y="353734"/>
            <a:ext cx="1686756" cy="1180729"/>
          </a:xfrm>
          <a:prstGeom prst="rect">
            <a:avLst/>
          </a:prstGeom>
        </p:spPr>
      </p:pic>
      <p:sp>
        <p:nvSpPr>
          <p:cNvPr id="7" name="TextBox 6">
            <a:extLst>
              <a:ext uri="{FF2B5EF4-FFF2-40B4-BE49-F238E27FC236}">
                <a16:creationId xmlns:a16="http://schemas.microsoft.com/office/drawing/2014/main" id="{A2194359-BB8F-D946-BD44-9836E7FC3EB7}"/>
              </a:ext>
            </a:extLst>
          </p:cNvPr>
          <p:cNvSpPr txBox="1"/>
          <p:nvPr/>
        </p:nvSpPr>
        <p:spPr bwMode="auto">
          <a:xfrm>
            <a:off x="109943" y="1824169"/>
            <a:ext cx="12012747" cy="1862048"/>
          </a:xfrm>
          <a:prstGeom prst="rect">
            <a:avLst/>
          </a:prstGeom>
          <a:noFill/>
          <a:ln w="9525">
            <a:noFill/>
            <a:miter lim="800000"/>
            <a:headEnd/>
            <a:tailEnd/>
          </a:ln>
        </p:spPr>
        <p:txBody>
          <a:bodyPr wrap="square" rtlCol="0" anchor="t" anchorCtr="0">
            <a:spAutoFit/>
          </a:bodyPr>
          <a:lstStyle/>
          <a:p>
            <a:pPr algn="ctr" fontAlgn="b">
              <a:spcAft>
                <a:spcPts val="300"/>
              </a:spcAft>
            </a:pPr>
            <a:r>
              <a:rPr lang="ar-SA" sz="11500" b="1" dirty="0">
                <a:solidFill>
                  <a:srgbClr val="D79E4D"/>
                </a:solidFill>
                <a:latin typeface="Gotham HTF Black" pitchFamily="2" charset="77"/>
                <a:cs typeface="Arial" pitchFamily="34" charset="0"/>
              </a:rPr>
              <a:t>عملة مجانية</a:t>
            </a:r>
            <a:endParaRPr lang="en-US" sz="11500" b="1" dirty="0">
              <a:solidFill>
                <a:srgbClr val="D79E4D"/>
              </a:solidFill>
              <a:latin typeface="Gotham HTF Black" pitchFamily="2" charset="77"/>
              <a:cs typeface="Arial" pitchFamily="34" charset="0"/>
            </a:endParaRPr>
          </a:p>
        </p:txBody>
      </p:sp>
      <p:pic>
        <p:nvPicPr>
          <p:cNvPr id="10" name="Picture 9">
            <a:extLst>
              <a:ext uri="{FF2B5EF4-FFF2-40B4-BE49-F238E27FC236}">
                <a16:creationId xmlns:a16="http://schemas.microsoft.com/office/drawing/2014/main" id="{3709E7AF-2CF8-2748-8557-F79572B3C352}"/>
              </a:ext>
            </a:extLst>
          </p:cNvPr>
          <p:cNvPicPr>
            <a:picLocks noChangeAspect="1"/>
          </p:cNvPicPr>
          <p:nvPr/>
        </p:nvPicPr>
        <p:blipFill rotWithShape="1">
          <a:blip r:embed="rId5">
            <a:extLst>
              <a:ext uri="{28A0092B-C50C-407E-A947-70E740481C1C}">
                <a14:useLocalDpi xmlns:a14="http://schemas.microsoft.com/office/drawing/2010/main" val="0"/>
              </a:ext>
            </a:extLst>
          </a:blip>
          <a:srcRect l="-731" r="-35"/>
          <a:stretch/>
        </p:blipFill>
        <p:spPr>
          <a:xfrm>
            <a:off x="849128" y="392898"/>
            <a:ext cx="2548415" cy="1009886"/>
          </a:xfrm>
          <a:prstGeom prst="rect">
            <a:avLst/>
          </a:prstGeom>
        </p:spPr>
      </p:pic>
      <p:sp>
        <p:nvSpPr>
          <p:cNvPr id="77" name="TextBox 76">
            <a:extLst>
              <a:ext uri="{FF2B5EF4-FFF2-40B4-BE49-F238E27FC236}">
                <a16:creationId xmlns:a16="http://schemas.microsoft.com/office/drawing/2014/main" id="{69164847-5879-114E-B3E0-E83F213AC841}"/>
              </a:ext>
            </a:extLst>
          </p:cNvPr>
          <p:cNvSpPr txBox="1"/>
          <p:nvPr/>
        </p:nvSpPr>
        <p:spPr bwMode="auto">
          <a:xfrm>
            <a:off x="526985" y="1388059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طريقة العمل</a:t>
            </a:r>
            <a:endParaRPr lang="en-US" sz="3200" b="1" dirty="0">
              <a:solidFill>
                <a:srgbClr val="D79E4D"/>
              </a:solidFill>
              <a:latin typeface="Gotham HTF Black" pitchFamily="2" charset="77"/>
              <a:cs typeface="Arial" pitchFamily="34" charset="0"/>
            </a:endParaRPr>
          </a:p>
        </p:txBody>
      </p:sp>
      <p:sp>
        <p:nvSpPr>
          <p:cNvPr id="137" name="Rectangle 136">
            <a:extLst>
              <a:ext uri="{FF2B5EF4-FFF2-40B4-BE49-F238E27FC236}">
                <a16:creationId xmlns:a16="http://schemas.microsoft.com/office/drawing/2014/main" id="{FF5EE776-73F5-304F-95E3-33761ED49EC9}"/>
              </a:ext>
            </a:extLst>
          </p:cNvPr>
          <p:cNvSpPr/>
          <p:nvPr/>
        </p:nvSpPr>
        <p:spPr>
          <a:xfrm>
            <a:off x="584078" y="10812257"/>
            <a:ext cx="11064475" cy="1754326"/>
          </a:xfrm>
          <a:prstGeom prst="rect">
            <a:avLst/>
          </a:prstGeom>
        </p:spPr>
        <p:txBody>
          <a:bodyPr wrap="square">
            <a:spAutoFit/>
          </a:bodyPr>
          <a:lstStyle/>
          <a:p>
            <a:pPr algn="r" rtl="1"/>
            <a:r>
              <a:rPr lang="ar-SA" b="1" dirty="0">
                <a:solidFill>
                  <a:schemeClr val="bg1"/>
                </a:solidFill>
              </a:rPr>
              <a:t>بمناسبة افتتاح </a:t>
            </a:r>
            <a:r>
              <a:rPr lang="ar-SA" b="1" dirty="0" err="1">
                <a:solidFill>
                  <a:schemeClr val="bg1"/>
                </a:solidFill>
              </a:rPr>
              <a:t>ايبك</a:t>
            </a:r>
            <a:r>
              <a:rPr lang="ar-SA" b="1" dirty="0">
                <a:solidFill>
                  <a:schemeClr val="bg1"/>
                </a:solidFill>
              </a:rPr>
              <a:t> سنتر بتاريخ 28/2/2021, سوف يقوم فريق </a:t>
            </a:r>
            <a:r>
              <a:rPr lang="ar-SA" b="1" dirty="0" err="1">
                <a:solidFill>
                  <a:schemeClr val="bg1"/>
                </a:solidFill>
              </a:rPr>
              <a:t>ايبك</a:t>
            </a:r>
            <a:r>
              <a:rPr lang="ar-SA" b="1" dirty="0">
                <a:solidFill>
                  <a:schemeClr val="bg1"/>
                </a:solidFill>
              </a:rPr>
              <a:t> سنتر بأخذ لقطة لكتلة سلسلة </a:t>
            </a:r>
            <a:r>
              <a:rPr lang="ar-SA" b="1" dirty="0" err="1">
                <a:solidFill>
                  <a:schemeClr val="bg1"/>
                </a:solidFill>
              </a:rPr>
              <a:t>ايبك</a:t>
            </a:r>
            <a:r>
              <a:rPr lang="ar-SA" b="1" dirty="0">
                <a:solidFill>
                  <a:schemeClr val="bg1"/>
                </a:solidFill>
              </a:rPr>
              <a:t>, مالكي </a:t>
            </a:r>
            <a:r>
              <a:rPr lang="ar-SA" b="1" dirty="0" err="1">
                <a:solidFill>
                  <a:schemeClr val="bg1"/>
                </a:solidFill>
              </a:rPr>
              <a:t>ايبك</a:t>
            </a:r>
            <a:r>
              <a:rPr lang="ar-SA" b="1" dirty="0">
                <a:solidFill>
                  <a:schemeClr val="bg1"/>
                </a:solidFill>
              </a:rPr>
              <a:t> كاش بتاريخ 28/2 سيكون لديهم الفرصة بالاشتراك في </a:t>
            </a:r>
            <a:r>
              <a:rPr lang="en-US" b="1" dirty="0">
                <a:solidFill>
                  <a:schemeClr val="bg1"/>
                </a:solidFill>
              </a:rPr>
              <a:t>Air Grab</a:t>
            </a:r>
            <a:r>
              <a:rPr lang="ar-SA" b="1" dirty="0">
                <a:solidFill>
                  <a:schemeClr val="bg1"/>
                </a:solidFill>
              </a:rPr>
              <a:t> والتي ستمنحهم عملة رمزية "توكن" </a:t>
            </a:r>
            <a:r>
              <a:rPr lang="en-US" b="1" dirty="0">
                <a:solidFill>
                  <a:schemeClr val="bg1"/>
                </a:solidFill>
              </a:rPr>
              <a:t>ECR</a:t>
            </a:r>
            <a:r>
              <a:rPr lang="ar-SA" b="1" dirty="0">
                <a:solidFill>
                  <a:schemeClr val="bg1"/>
                </a:solidFill>
              </a:rPr>
              <a:t> وبنفس قيمة </a:t>
            </a:r>
            <a:r>
              <a:rPr lang="ar-SA" b="1" dirty="0" err="1">
                <a:solidFill>
                  <a:schemeClr val="bg1"/>
                </a:solidFill>
              </a:rPr>
              <a:t>ايبك</a:t>
            </a:r>
            <a:r>
              <a:rPr lang="ar-SA" b="1" dirty="0">
                <a:solidFill>
                  <a:schemeClr val="bg1"/>
                </a:solidFill>
              </a:rPr>
              <a:t> كاش, </a:t>
            </a:r>
            <a:r>
              <a:rPr lang="en-US" b="1" dirty="0">
                <a:solidFill>
                  <a:schemeClr val="bg1"/>
                </a:solidFill>
              </a:rPr>
              <a:t>EPIC 1000= ECR 1000</a:t>
            </a:r>
          </a:p>
          <a:p>
            <a:pPr algn="r" rtl="1"/>
            <a:r>
              <a:rPr lang="ar-SA" dirty="0">
                <a:solidFill>
                  <a:schemeClr val="bg1"/>
                </a:solidFill>
              </a:rPr>
              <a:t>اذا قررت رهن </a:t>
            </a:r>
            <a:r>
              <a:rPr lang="en-US" dirty="0">
                <a:solidFill>
                  <a:schemeClr val="bg1"/>
                </a:solidFill>
              </a:rPr>
              <a:t>ECR </a:t>
            </a:r>
            <a:r>
              <a:rPr lang="ar-SA" dirty="0">
                <a:solidFill>
                  <a:schemeClr val="bg1"/>
                </a:solidFill>
              </a:rPr>
              <a:t> لدى </a:t>
            </a:r>
            <a:r>
              <a:rPr lang="ar-SA" dirty="0" err="1">
                <a:solidFill>
                  <a:schemeClr val="bg1"/>
                </a:solidFill>
              </a:rPr>
              <a:t>ايبك</a:t>
            </a:r>
            <a:r>
              <a:rPr lang="ar-SA" dirty="0">
                <a:solidFill>
                  <a:schemeClr val="bg1"/>
                </a:solidFill>
              </a:rPr>
              <a:t> سنتر سوف تتأهل بالمشاركة ب </a:t>
            </a:r>
            <a:r>
              <a:rPr lang="en-US" dirty="0">
                <a:solidFill>
                  <a:schemeClr val="bg1"/>
                </a:solidFill>
              </a:rPr>
              <a:t>Air Grab </a:t>
            </a:r>
            <a:r>
              <a:rPr lang="ar-SA" dirty="0">
                <a:solidFill>
                  <a:schemeClr val="bg1"/>
                </a:solidFill>
              </a:rPr>
              <a:t> كل شهرين ولمدة 10 اشهر قادمة للحصول على عناصر </a:t>
            </a:r>
            <a:r>
              <a:rPr lang="ar-SA" dirty="0" err="1">
                <a:solidFill>
                  <a:schemeClr val="bg1"/>
                </a:solidFill>
              </a:rPr>
              <a:t>ايبك</a:t>
            </a:r>
            <a:r>
              <a:rPr lang="ar-SA" dirty="0">
                <a:solidFill>
                  <a:schemeClr val="bg1"/>
                </a:solidFill>
              </a:rPr>
              <a:t> سنتر لنظامه البيئي, </a:t>
            </a:r>
            <a:r>
              <a:rPr lang="en-GB" dirty="0">
                <a:solidFill>
                  <a:schemeClr val="bg1"/>
                </a:solidFill>
              </a:rPr>
              <a:t>1,000 ECR = 1,000 EMPL = 1,000 EON</a:t>
            </a:r>
            <a:r>
              <a:rPr lang="ar-SA" dirty="0">
                <a:solidFill>
                  <a:schemeClr val="bg1"/>
                </a:solidFill>
              </a:rPr>
              <a:t>, حقيقة لهذه الدرجة من السهولة.</a:t>
            </a:r>
            <a:endParaRPr lang="en-BE" dirty="0">
              <a:solidFill>
                <a:schemeClr val="bg1"/>
              </a:solidFill>
            </a:endParaRPr>
          </a:p>
          <a:p>
            <a:pPr algn="r" rtl="1"/>
            <a:endParaRPr lang="en-BE" dirty="0">
              <a:solidFill>
                <a:schemeClr val="bg1"/>
              </a:solidFill>
            </a:endParaRPr>
          </a:p>
          <a:p>
            <a:pPr algn="r" rtl="1"/>
            <a:r>
              <a:rPr lang="ar-SA" dirty="0">
                <a:solidFill>
                  <a:schemeClr val="bg1"/>
                </a:solidFill>
              </a:rPr>
              <a:t> </a:t>
            </a:r>
            <a:endParaRPr lang="en-BE" dirty="0">
              <a:solidFill>
                <a:schemeClr val="bg1"/>
              </a:solidFill>
            </a:endParaRPr>
          </a:p>
        </p:txBody>
      </p:sp>
      <p:pic>
        <p:nvPicPr>
          <p:cNvPr id="146" name="Picture 145" descr="Shape&#10;&#10;Description automatically generated with medium confidence">
            <a:extLst>
              <a:ext uri="{FF2B5EF4-FFF2-40B4-BE49-F238E27FC236}">
                <a16:creationId xmlns:a16="http://schemas.microsoft.com/office/drawing/2014/main" id="{62A4C33E-7460-4B49-8E91-A948B28FC2DA}"/>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600452" y="25348087"/>
            <a:ext cx="1765855" cy="979498"/>
          </a:xfrm>
          <a:prstGeom prst="rect">
            <a:avLst/>
          </a:prstGeom>
        </p:spPr>
      </p:pic>
      <p:sp>
        <p:nvSpPr>
          <p:cNvPr id="200" name="TextBox 199">
            <a:extLst>
              <a:ext uri="{FF2B5EF4-FFF2-40B4-BE49-F238E27FC236}">
                <a16:creationId xmlns:a16="http://schemas.microsoft.com/office/drawing/2014/main" id="{387AFC3B-46CB-7A45-BB7E-280F437F984C}"/>
              </a:ext>
            </a:extLst>
          </p:cNvPr>
          <p:cNvSpPr txBox="1"/>
          <p:nvPr/>
        </p:nvSpPr>
        <p:spPr bwMode="auto">
          <a:xfrm>
            <a:off x="1548072" y="27460797"/>
            <a:ext cx="9147863"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ما هي الرموز التي تم اطلاقها وطريقة عملها؟</a:t>
            </a:r>
            <a:endParaRPr lang="en-US" sz="3200" b="1" dirty="0">
              <a:solidFill>
                <a:srgbClr val="D79E4D"/>
              </a:solidFill>
              <a:latin typeface="Gotham HTF Black" pitchFamily="2" charset="77"/>
              <a:cs typeface="Arial" pitchFamily="34" charset="0"/>
            </a:endParaRPr>
          </a:p>
        </p:txBody>
      </p:sp>
      <p:sp>
        <p:nvSpPr>
          <p:cNvPr id="229" name="Rectangle 228">
            <a:extLst>
              <a:ext uri="{FF2B5EF4-FFF2-40B4-BE49-F238E27FC236}">
                <a16:creationId xmlns:a16="http://schemas.microsoft.com/office/drawing/2014/main" id="{2753ECFA-511B-134E-8756-65545CD9E00F}"/>
              </a:ext>
            </a:extLst>
          </p:cNvPr>
          <p:cNvSpPr/>
          <p:nvPr/>
        </p:nvSpPr>
        <p:spPr>
          <a:xfrm>
            <a:off x="609473" y="41024977"/>
            <a:ext cx="2733472" cy="223138"/>
          </a:xfrm>
          <a:prstGeom prst="rect">
            <a:avLst/>
          </a:prstGeom>
        </p:spPr>
        <p:txBody>
          <a:bodyPr wrap="square">
            <a:spAutoFit/>
          </a:bodyPr>
          <a:lstStyle/>
          <a:p>
            <a:pPr>
              <a:lnSpc>
                <a:spcPct val="85000"/>
              </a:lnSpc>
            </a:pPr>
            <a:r>
              <a:rPr lang="en-GB" sz="1000" dirty="0">
                <a:solidFill>
                  <a:schemeClr val="bg1"/>
                </a:solidFill>
                <a:latin typeface="Gotham HTF Book" pitchFamily="2" charset="77"/>
              </a:rPr>
              <a:t>ECR Air Grab One </a:t>
            </a:r>
            <a:r>
              <a:rPr lang="en-GB" sz="1000">
                <a:solidFill>
                  <a:schemeClr val="bg1"/>
                </a:solidFill>
                <a:latin typeface="Gotham HTF Book" pitchFamily="2" charset="77"/>
              </a:rPr>
              <a:t>Pager v0.5</a:t>
            </a:r>
            <a:endParaRPr lang="en-GB" sz="1000" dirty="0">
              <a:solidFill>
                <a:schemeClr val="bg1"/>
              </a:solidFill>
              <a:latin typeface="Gotham HTF Book" pitchFamily="2" charset="77"/>
            </a:endParaRPr>
          </a:p>
        </p:txBody>
      </p:sp>
      <p:sp>
        <p:nvSpPr>
          <p:cNvPr id="219" name="TextBox 218">
            <a:extLst>
              <a:ext uri="{FF2B5EF4-FFF2-40B4-BE49-F238E27FC236}">
                <a16:creationId xmlns:a16="http://schemas.microsoft.com/office/drawing/2014/main" id="{48C81AD1-FED0-934D-AA2C-2F7ECBA2A41C}"/>
              </a:ext>
            </a:extLst>
          </p:cNvPr>
          <p:cNvSpPr txBox="1"/>
          <p:nvPr/>
        </p:nvSpPr>
        <p:spPr bwMode="auto">
          <a:xfrm>
            <a:off x="89628" y="4103130"/>
            <a:ext cx="12012747" cy="1631216"/>
          </a:xfrm>
          <a:prstGeom prst="rect">
            <a:avLst/>
          </a:prstGeom>
          <a:noFill/>
          <a:ln w="9525">
            <a:noFill/>
            <a:miter lim="800000"/>
            <a:headEnd/>
            <a:tailEnd/>
          </a:ln>
        </p:spPr>
        <p:txBody>
          <a:bodyPr wrap="square" rtlCol="0" anchor="t" anchorCtr="0">
            <a:spAutoFit/>
          </a:bodyPr>
          <a:lstStyle/>
          <a:p>
            <a:pPr algn="ctr" fontAlgn="b">
              <a:spcAft>
                <a:spcPts val="300"/>
              </a:spcAft>
            </a:pPr>
            <a:r>
              <a:rPr lang="ar-SA" sz="10000" b="1" dirty="0">
                <a:solidFill>
                  <a:srgbClr val="D79E4D"/>
                </a:solidFill>
                <a:latin typeface="Gotham HTF Black" pitchFamily="2" charset="77"/>
                <a:cs typeface="Arial" pitchFamily="34" charset="0"/>
              </a:rPr>
              <a:t>لمدة 12 شهر</a:t>
            </a:r>
            <a:endParaRPr lang="en-US" sz="10000" b="1" dirty="0">
              <a:solidFill>
                <a:srgbClr val="D79E4D"/>
              </a:solidFill>
              <a:latin typeface="Gotham HTF Black" pitchFamily="2" charset="77"/>
              <a:cs typeface="Arial" pitchFamily="34" charset="0"/>
            </a:endParaRPr>
          </a:p>
        </p:txBody>
      </p:sp>
      <p:sp>
        <p:nvSpPr>
          <p:cNvPr id="232" name="TextBox 231">
            <a:extLst>
              <a:ext uri="{FF2B5EF4-FFF2-40B4-BE49-F238E27FC236}">
                <a16:creationId xmlns:a16="http://schemas.microsoft.com/office/drawing/2014/main" id="{7722BA12-65FF-DE4A-82FD-D89A0273FBD8}"/>
              </a:ext>
            </a:extLst>
          </p:cNvPr>
          <p:cNvSpPr txBox="1"/>
          <p:nvPr/>
        </p:nvSpPr>
        <p:spPr bwMode="auto">
          <a:xfrm>
            <a:off x="69314" y="3299419"/>
            <a:ext cx="12012747" cy="1200329"/>
          </a:xfrm>
          <a:prstGeom prst="rect">
            <a:avLst/>
          </a:prstGeom>
          <a:noFill/>
          <a:ln w="9525">
            <a:noFill/>
            <a:miter lim="800000"/>
            <a:headEnd/>
            <a:tailEnd/>
          </a:ln>
        </p:spPr>
        <p:txBody>
          <a:bodyPr wrap="square" rtlCol="0" anchor="t" anchorCtr="0">
            <a:spAutoFit/>
          </a:bodyPr>
          <a:lstStyle/>
          <a:p>
            <a:pPr algn="ctr" fontAlgn="b">
              <a:spcAft>
                <a:spcPts val="300"/>
              </a:spcAft>
            </a:pPr>
            <a:r>
              <a:rPr lang="ar-SA" sz="7100" dirty="0">
                <a:solidFill>
                  <a:schemeClr val="bg1"/>
                </a:solidFill>
                <a:latin typeface="Gotham HTF Book" pitchFamily="2" charset="77"/>
                <a:cs typeface="Arial" pitchFamily="34" charset="0"/>
              </a:rPr>
              <a:t>كل شهرين</a:t>
            </a:r>
            <a:endParaRPr lang="en-US" sz="7100" dirty="0">
              <a:solidFill>
                <a:schemeClr val="bg1"/>
              </a:solidFill>
              <a:latin typeface="Gotham HTF Book" pitchFamily="2" charset="77"/>
              <a:cs typeface="Arial" pitchFamily="34" charset="0"/>
            </a:endParaRPr>
          </a:p>
        </p:txBody>
      </p:sp>
      <p:sp>
        <p:nvSpPr>
          <p:cNvPr id="247" name="TextBox 246">
            <a:extLst>
              <a:ext uri="{FF2B5EF4-FFF2-40B4-BE49-F238E27FC236}">
                <a16:creationId xmlns:a16="http://schemas.microsoft.com/office/drawing/2014/main" id="{B0766DE5-4BC7-B349-A25C-5B4B2859E7F7}"/>
              </a:ext>
            </a:extLst>
          </p:cNvPr>
          <p:cNvSpPr txBox="1"/>
          <p:nvPr/>
        </p:nvSpPr>
        <p:spPr bwMode="auto">
          <a:xfrm>
            <a:off x="134423" y="9575624"/>
            <a:ext cx="12012747" cy="769441"/>
          </a:xfrm>
          <a:prstGeom prst="rect">
            <a:avLst/>
          </a:prstGeom>
          <a:noFill/>
          <a:ln w="9525">
            <a:noFill/>
            <a:miter lim="800000"/>
            <a:headEnd/>
            <a:tailEnd/>
          </a:ln>
        </p:spPr>
        <p:txBody>
          <a:bodyPr wrap="square" rtlCol="0" anchor="t" anchorCtr="0">
            <a:spAutoFit/>
          </a:bodyPr>
          <a:lstStyle/>
          <a:p>
            <a:pPr algn="ctr" fontAlgn="b">
              <a:spcAft>
                <a:spcPts val="300"/>
              </a:spcAft>
            </a:pPr>
            <a:r>
              <a:rPr lang="en-US" sz="4400" dirty="0">
                <a:solidFill>
                  <a:schemeClr val="bg1"/>
                </a:solidFill>
                <a:latin typeface="Gotham HTF Book" pitchFamily="2" charset="77"/>
                <a:cs typeface="Arial" pitchFamily="34" charset="0"/>
              </a:rPr>
              <a:t> Air </a:t>
            </a:r>
            <a:r>
              <a:rPr lang="en-US" sz="4400" dirty="0" err="1">
                <a:solidFill>
                  <a:schemeClr val="bg1"/>
                </a:solidFill>
                <a:latin typeface="Gotham HTF Book" pitchFamily="2" charset="77"/>
                <a:cs typeface="Arial" pitchFamily="34" charset="0"/>
              </a:rPr>
              <a:t>Grap</a:t>
            </a:r>
            <a:r>
              <a:rPr lang="ar-SA" sz="4400" dirty="0">
                <a:solidFill>
                  <a:schemeClr val="bg1"/>
                </a:solidFill>
                <a:latin typeface="Gotham HTF Book" pitchFamily="2" charset="77"/>
                <a:cs typeface="Arial" pitchFamily="34" charset="0"/>
              </a:rPr>
              <a:t>فرصة العمر, توزيع مجاني </a:t>
            </a:r>
            <a:endParaRPr lang="en-US" sz="4400" dirty="0">
              <a:solidFill>
                <a:schemeClr val="bg1"/>
              </a:solidFill>
              <a:latin typeface="Gotham HTF Book" pitchFamily="2" charset="77"/>
              <a:cs typeface="Arial" pitchFamily="34" charset="0"/>
            </a:endParaRPr>
          </a:p>
        </p:txBody>
      </p:sp>
      <p:sp>
        <p:nvSpPr>
          <p:cNvPr id="249" name="Rectangle 248">
            <a:extLst>
              <a:ext uri="{FF2B5EF4-FFF2-40B4-BE49-F238E27FC236}">
                <a16:creationId xmlns:a16="http://schemas.microsoft.com/office/drawing/2014/main" id="{51D32FF2-20DF-984A-8F18-0DF041982541}"/>
              </a:ext>
            </a:extLst>
          </p:cNvPr>
          <p:cNvSpPr/>
          <p:nvPr/>
        </p:nvSpPr>
        <p:spPr>
          <a:xfrm>
            <a:off x="620129" y="14657231"/>
            <a:ext cx="11064475" cy="646331"/>
          </a:xfrm>
          <a:prstGeom prst="rect">
            <a:avLst/>
          </a:prstGeom>
        </p:spPr>
        <p:txBody>
          <a:bodyPr wrap="square">
            <a:spAutoFit/>
          </a:bodyPr>
          <a:lstStyle/>
          <a:p>
            <a:pPr algn="r" rtl="1"/>
            <a:r>
              <a:rPr lang="ar-SA" dirty="0">
                <a:solidFill>
                  <a:schemeClr val="bg1"/>
                </a:solidFill>
              </a:rPr>
              <a:t>خلال العام القادم, </a:t>
            </a:r>
            <a:r>
              <a:rPr lang="ar-SA" dirty="0" err="1">
                <a:solidFill>
                  <a:schemeClr val="bg1"/>
                </a:solidFill>
              </a:rPr>
              <a:t>ايبك</a:t>
            </a:r>
            <a:r>
              <a:rPr lang="ar-SA" dirty="0">
                <a:solidFill>
                  <a:schemeClr val="bg1"/>
                </a:solidFill>
              </a:rPr>
              <a:t> سنتر سوف يقوم </a:t>
            </a:r>
            <a:r>
              <a:rPr lang="ar-SA" dirty="0" err="1">
                <a:solidFill>
                  <a:schemeClr val="bg1"/>
                </a:solidFill>
              </a:rPr>
              <a:t>باطلاق</a:t>
            </a:r>
            <a:r>
              <a:rPr lang="ar-SA" dirty="0">
                <a:solidFill>
                  <a:schemeClr val="bg1"/>
                </a:solidFill>
              </a:rPr>
              <a:t> ستة عملات رمزية على الأقل وذلك لكي ينمي نظامه البيئي, لمشاهدة </a:t>
            </a:r>
            <a:r>
              <a:rPr lang="ar-SA">
                <a:solidFill>
                  <a:schemeClr val="bg1"/>
                </a:solidFill>
              </a:rPr>
              <a:t>القائمة الكاملة</a:t>
            </a:r>
          </a:p>
          <a:p>
            <a:pPr algn="r" rtl="1"/>
            <a:r>
              <a:rPr lang="ar-SA">
                <a:solidFill>
                  <a:schemeClr val="bg1"/>
                </a:solidFill>
              </a:rPr>
              <a:t> </a:t>
            </a:r>
            <a:r>
              <a:rPr lang="ar-SA" dirty="0">
                <a:solidFill>
                  <a:schemeClr val="bg1"/>
                </a:solidFill>
              </a:rPr>
              <a:t>وتواريخ الاطلاق أدناه</a:t>
            </a:r>
            <a:endParaRPr lang="en-BE" dirty="0">
              <a:solidFill>
                <a:schemeClr val="bg1"/>
              </a:solidFill>
            </a:endParaRPr>
          </a:p>
        </p:txBody>
      </p:sp>
      <p:sp>
        <p:nvSpPr>
          <p:cNvPr id="250" name="Rectangle 249">
            <a:extLst>
              <a:ext uri="{FF2B5EF4-FFF2-40B4-BE49-F238E27FC236}">
                <a16:creationId xmlns:a16="http://schemas.microsoft.com/office/drawing/2014/main" id="{B48E2EB5-5F54-944B-8DE8-68874F5E681C}"/>
              </a:ext>
            </a:extLst>
          </p:cNvPr>
          <p:cNvSpPr/>
          <p:nvPr/>
        </p:nvSpPr>
        <p:spPr>
          <a:xfrm>
            <a:off x="548676" y="20231509"/>
            <a:ext cx="11064475" cy="3492956"/>
          </a:xfrm>
          <a:prstGeom prst="rect">
            <a:avLst/>
          </a:prstGeom>
        </p:spPr>
        <p:txBody>
          <a:bodyPr wrap="square" numCol="2" spcCol="540000">
            <a:noAutofit/>
          </a:bodyPr>
          <a:lstStyle/>
          <a:p>
            <a:pPr algn="r"/>
            <a:r>
              <a:rPr lang="ar-SA" dirty="0">
                <a:solidFill>
                  <a:schemeClr val="bg1"/>
                </a:solidFill>
              </a:rPr>
              <a:t>بتاريخ 28-2, سيقوم الفريق </a:t>
            </a:r>
            <a:r>
              <a:rPr lang="ar-SA" dirty="0" err="1">
                <a:solidFill>
                  <a:schemeClr val="bg1"/>
                </a:solidFill>
              </a:rPr>
              <a:t>باخذ</a:t>
            </a:r>
            <a:r>
              <a:rPr lang="ar-SA" dirty="0">
                <a:solidFill>
                  <a:schemeClr val="bg1"/>
                </a:solidFill>
              </a:rPr>
              <a:t> لقطة من السلسلة والتي سوف تستخدم في تحديد الممتلكات.</a:t>
            </a:r>
            <a:endParaRPr lang="en-BE" dirty="0">
              <a:solidFill>
                <a:schemeClr val="bg1"/>
              </a:solidFill>
            </a:endParaRPr>
          </a:p>
          <a:p>
            <a:pPr algn="r"/>
            <a:r>
              <a:rPr lang="ar-SA" dirty="0">
                <a:solidFill>
                  <a:schemeClr val="bg1"/>
                </a:solidFill>
              </a:rPr>
              <a:t>حينها سوف نقوم </a:t>
            </a:r>
            <a:r>
              <a:rPr lang="ar-SA" dirty="0" err="1">
                <a:solidFill>
                  <a:schemeClr val="bg1"/>
                </a:solidFill>
              </a:rPr>
              <a:t>بانشاء</a:t>
            </a:r>
            <a:r>
              <a:rPr lang="ar-SA" dirty="0">
                <a:solidFill>
                  <a:schemeClr val="bg1"/>
                </a:solidFill>
              </a:rPr>
              <a:t> منصة اير جراب ويجب عليك إضافة حسابك     .</a:t>
            </a:r>
          </a:p>
          <a:p>
            <a:pPr algn="r"/>
            <a:r>
              <a:rPr lang="en-US" dirty="0">
                <a:solidFill>
                  <a:schemeClr val="bg1"/>
                </a:solidFill>
              </a:rPr>
              <a:t>ERC20</a:t>
            </a:r>
            <a:r>
              <a:rPr lang="ar-SA" dirty="0">
                <a:solidFill>
                  <a:schemeClr val="bg1"/>
                </a:solidFill>
              </a:rPr>
              <a:t>في تلغرام, عدد </a:t>
            </a:r>
            <a:r>
              <a:rPr lang="ar-SA" dirty="0" err="1">
                <a:solidFill>
                  <a:schemeClr val="bg1"/>
                </a:solidFill>
              </a:rPr>
              <a:t>ايبك</a:t>
            </a:r>
            <a:r>
              <a:rPr lang="ar-SA" dirty="0">
                <a:solidFill>
                  <a:schemeClr val="bg1"/>
                </a:solidFill>
              </a:rPr>
              <a:t> الذي تملكه, وعنوان محفظة </a:t>
            </a:r>
            <a:endParaRPr lang="en-BE" dirty="0">
              <a:solidFill>
                <a:schemeClr val="bg1"/>
              </a:solidFill>
            </a:endParaRPr>
          </a:p>
          <a:p>
            <a:pPr algn="r" rtl="1"/>
            <a:r>
              <a:rPr lang="ar-SA" dirty="0">
                <a:solidFill>
                  <a:schemeClr val="bg1"/>
                </a:solidFill>
              </a:rPr>
              <a:t>للمحافظة على سرية البيانات, لن نطلب اسمك او بريدك الالكتروني, فقط حسابك في </a:t>
            </a:r>
            <a:r>
              <a:rPr lang="ar-SA" dirty="0" err="1">
                <a:solidFill>
                  <a:schemeClr val="bg1"/>
                </a:solidFill>
              </a:rPr>
              <a:t>تليغرام</a:t>
            </a:r>
            <a:r>
              <a:rPr lang="ar-SA" dirty="0">
                <a:solidFill>
                  <a:schemeClr val="bg1"/>
                </a:solidFill>
              </a:rPr>
              <a:t> لكن نتمكن الاتصال بك في حال عدم مطابقة طلبك مع لقطة السلسلة, لن نستخدم حسابك الا لهذا الغرض الوحيد وليس لأي غرض اخر.</a:t>
            </a:r>
            <a:endParaRPr lang="en-BE" dirty="0">
              <a:solidFill>
                <a:schemeClr val="bg1"/>
              </a:solidFill>
            </a:endParaRPr>
          </a:p>
          <a:p>
            <a:pPr algn="r"/>
            <a:r>
              <a:rPr lang="ar-SA" dirty="0">
                <a:solidFill>
                  <a:schemeClr val="bg1"/>
                </a:solidFill>
              </a:rPr>
              <a:t>بتاريخ 28-3-2021 </a:t>
            </a:r>
            <a:r>
              <a:rPr lang="en-US" dirty="0">
                <a:solidFill>
                  <a:schemeClr val="bg1"/>
                </a:solidFill>
              </a:rPr>
              <a:t>ECR </a:t>
            </a:r>
            <a:r>
              <a:rPr lang="ar-SA" dirty="0">
                <a:solidFill>
                  <a:schemeClr val="bg1"/>
                </a:solidFill>
              </a:rPr>
              <a:t>سيتم توزيع مطالبات </a:t>
            </a:r>
            <a:endParaRPr lang="en-BE" dirty="0">
              <a:solidFill>
                <a:schemeClr val="bg1"/>
              </a:solidFill>
            </a:endParaRPr>
          </a:p>
          <a:p>
            <a:pPr algn="just">
              <a:spcBef>
                <a:spcPts val="300"/>
              </a:spcBef>
              <a:spcAft>
                <a:spcPts val="600"/>
              </a:spcAft>
            </a:pPr>
            <a:endParaRPr lang="ar-SA" dirty="0">
              <a:solidFill>
                <a:schemeClr val="bg1"/>
              </a:solidFill>
              <a:latin typeface="Gotham HTF Book" pitchFamily="2" charset="77"/>
              <a:cs typeface="Arial" pitchFamily="34" charset="0"/>
            </a:endParaRPr>
          </a:p>
          <a:p>
            <a:pPr algn="r"/>
            <a:r>
              <a:rPr lang="ar-SA" dirty="0">
                <a:solidFill>
                  <a:schemeClr val="bg1"/>
                </a:solidFill>
              </a:rPr>
              <a:t>في </a:t>
            </a:r>
            <a:r>
              <a:rPr lang="ar-SA" dirty="0" err="1">
                <a:solidFill>
                  <a:schemeClr val="bg1"/>
                </a:solidFill>
              </a:rPr>
              <a:t>ايبيسنتر</a:t>
            </a:r>
            <a:r>
              <a:rPr lang="ar-SA" dirty="0">
                <a:solidFill>
                  <a:schemeClr val="bg1"/>
                </a:solidFill>
              </a:rPr>
              <a:t>, مزيدا من المعلومات قريبا.</a:t>
            </a:r>
            <a:r>
              <a:rPr lang="en-US" dirty="0">
                <a:solidFill>
                  <a:schemeClr val="bg1"/>
                </a:solidFill>
              </a:rPr>
              <a:t> ECR</a:t>
            </a:r>
            <a:r>
              <a:rPr lang="ar-SA" dirty="0">
                <a:solidFill>
                  <a:schemeClr val="bg1"/>
                </a:solidFill>
              </a:rPr>
              <a:t>للمشاركة مستقبليا, عليك ان تتداول </a:t>
            </a:r>
            <a:endParaRPr lang="en-BE" dirty="0">
              <a:solidFill>
                <a:schemeClr val="bg1"/>
              </a:solidFill>
            </a:endParaRPr>
          </a:p>
        </p:txBody>
      </p:sp>
      <p:sp>
        <p:nvSpPr>
          <p:cNvPr id="20" name="Rectangle 19">
            <a:extLst>
              <a:ext uri="{FF2B5EF4-FFF2-40B4-BE49-F238E27FC236}">
                <a16:creationId xmlns:a16="http://schemas.microsoft.com/office/drawing/2014/main" id="{F3802A94-A649-034D-AA4C-739AE64860C2}"/>
              </a:ext>
            </a:extLst>
          </p:cNvPr>
          <p:cNvSpPr/>
          <p:nvPr/>
        </p:nvSpPr>
        <p:spPr>
          <a:xfrm>
            <a:off x="759899" y="17540868"/>
            <a:ext cx="4257244" cy="1546577"/>
          </a:xfrm>
          <a:prstGeom prst="rect">
            <a:avLst/>
          </a:prstGeom>
        </p:spPr>
        <p:txBody>
          <a:bodyPr wrap="square">
            <a:spAutoFit/>
          </a:bodyPr>
          <a:lstStyle/>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CLI </a:t>
            </a:r>
            <a:r>
              <a:rPr lang="ar-SA" dirty="0">
                <a:latin typeface="Gotham HTF Book" pitchFamily="2" charset="77"/>
                <a:cs typeface="Arial" pitchFamily="34" charset="0"/>
              </a:rPr>
              <a:t>محفظة</a:t>
            </a:r>
            <a:endParaRPr lang="en-GB" dirty="0">
              <a:latin typeface="Gotham HTF Book" pitchFamily="2" charset="77"/>
              <a:cs typeface="Arial" pitchFamily="34" charset="0"/>
            </a:endParaRP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GUI </a:t>
            </a:r>
            <a:r>
              <a:rPr lang="ar-SA" dirty="0">
                <a:latin typeface="Gotham HTF Book" pitchFamily="2" charset="77"/>
                <a:cs typeface="Arial" pitchFamily="34" charset="0"/>
              </a:rPr>
              <a:t>محفظة</a:t>
            </a:r>
            <a:endParaRPr lang="en-GB" dirty="0">
              <a:latin typeface="Gotham HTF Book" pitchFamily="2" charset="77"/>
              <a:cs typeface="Arial" pitchFamily="34" charset="0"/>
            </a:endParaRPr>
          </a:p>
          <a:p>
            <a:pPr marL="342900" indent="-342900">
              <a:spcBef>
                <a:spcPts val="300"/>
              </a:spcBef>
              <a:spcAft>
                <a:spcPts val="600"/>
              </a:spcAft>
              <a:buClr>
                <a:schemeClr val="accent2"/>
              </a:buClr>
              <a:buFont typeface="+mj-lt"/>
              <a:buAutoNum type="arabicPeriod"/>
            </a:pPr>
            <a:r>
              <a:rPr lang="en-GB" dirty="0">
                <a:latin typeface="Gotham HTF Book" pitchFamily="2" charset="77"/>
                <a:cs typeface="Arial" pitchFamily="34" charset="0"/>
              </a:rPr>
              <a:t>Vitex (</a:t>
            </a:r>
            <a:r>
              <a:rPr lang="ar-SA" dirty="0">
                <a:latin typeface="Gotham HTF Book" pitchFamily="2" charset="77"/>
                <a:cs typeface="Arial" pitchFamily="34" charset="0"/>
              </a:rPr>
              <a:t>اما على موقع التداول او المحفظة</a:t>
            </a:r>
            <a:r>
              <a:rPr lang="en-GB" dirty="0">
                <a:latin typeface="Gotham HTF Book" pitchFamily="2" charset="77"/>
                <a:cs typeface="Arial" pitchFamily="34" charset="0"/>
              </a:rPr>
              <a:t>)</a:t>
            </a:r>
          </a:p>
          <a:p>
            <a:pPr marL="342900" indent="-342900">
              <a:spcBef>
                <a:spcPts val="300"/>
              </a:spcBef>
              <a:spcAft>
                <a:spcPts val="600"/>
              </a:spcAft>
              <a:buClr>
                <a:schemeClr val="accent2"/>
              </a:buClr>
              <a:buFont typeface="+mj-lt"/>
              <a:buAutoNum type="arabicPeriod"/>
            </a:pPr>
            <a:r>
              <a:rPr lang="ar-SA" dirty="0">
                <a:latin typeface="Gotham HTF Book" pitchFamily="2" charset="77"/>
                <a:cs typeface="Arial" pitchFamily="34" charset="0"/>
              </a:rPr>
              <a:t>الموقع الرسمي</a:t>
            </a:r>
            <a:r>
              <a:rPr lang="en-GB" dirty="0">
                <a:latin typeface="Gotham HTF Book" pitchFamily="2" charset="77"/>
                <a:cs typeface="Arial" pitchFamily="34" charset="0"/>
              </a:rPr>
              <a:t> Epic ERC20</a:t>
            </a:r>
          </a:p>
        </p:txBody>
      </p:sp>
      <p:sp>
        <p:nvSpPr>
          <p:cNvPr id="251" name="Freeform 250">
            <a:extLst>
              <a:ext uri="{FF2B5EF4-FFF2-40B4-BE49-F238E27FC236}">
                <a16:creationId xmlns:a16="http://schemas.microsoft.com/office/drawing/2014/main" id="{1A7D17C9-12EA-AB4A-A707-80A3C8E881B0}"/>
              </a:ext>
            </a:extLst>
          </p:cNvPr>
          <p:cNvSpPr>
            <a:spLocks/>
          </p:cNvSpPr>
          <p:nvPr/>
        </p:nvSpPr>
        <p:spPr bwMode="auto">
          <a:xfrm>
            <a:off x="6567598" y="16431270"/>
            <a:ext cx="914070" cy="914070"/>
          </a:xfrm>
          <a:custGeom>
            <a:avLst/>
            <a:gdLst>
              <a:gd name="T0" fmla="*/ 546 w 669"/>
              <a:gd name="T1" fmla="*/ 335 h 669"/>
              <a:gd name="T2" fmla="*/ 661 w 669"/>
              <a:gd name="T3" fmla="*/ 220 h 669"/>
              <a:gd name="T4" fmla="*/ 667 w 669"/>
              <a:gd name="T5" fmla="*/ 210 h 669"/>
              <a:gd name="T6" fmla="*/ 669 w 669"/>
              <a:gd name="T7" fmla="*/ 198 h 669"/>
              <a:gd name="T8" fmla="*/ 667 w 669"/>
              <a:gd name="T9" fmla="*/ 188 h 669"/>
              <a:gd name="T10" fmla="*/ 661 w 669"/>
              <a:gd name="T11" fmla="*/ 178 h 669"/>
              <a:gd name="T12" fmla="*/ 490 w 669"/>
              <a:gd name="T13" fmla="*/ 9 h 669"/>
              <a:gd name="T14" fmla="*/ 481 w 669"/>
              <a:gd name="T15" fmla="*/ 3 h 669"/>
              <a:gd name="T16" fmla="*/ 470 w 669"/>
              <a:gd name="T17" fmla="*/ 0 h 669"/>
              <a:gd name="T18" fmla="*/ 460 w 669"/>
              <a:gd name="T19" fmla="*/ 3 h 669"/>
              <a:gd name="T20" fmla="*/ 450 w 669"/>
              <a:gd name="T21" fmla="*/ 9 h 669"/>
              <a:gd name="T22" fmla="*/ 219 w 669"/>
              <a:gd name="T23" fmla="*/ 9 h 669"/>
              <a:gd name="T24" fmla="*/ 215 w 669"/>
              <a:gd name="T25" fmla="*/ 5 h 669"/>
              <a:gd name="T26" fmla="*/ 203 w 669"/>
              <a:gd name="T27" fmla="*/ 0 h 669"/>
              <a:gd name="T28" fmla="*/ 193 w 669"/>
              <a:gd name="T29" fmla="*/ 0 h 669"/>
              <a:gd name="T30" fmla="*/ 183 w 669"/>
              <a:gd name="T31" fmla="*/ 5 h 669"/>
              <a:gd name="T32" fmla="*/ 8 w 669"/>
              <a:gd name="T33" fmla="*/ 178 h 669"/>
              <a:gd name="T34" fmla="*/ 4 w 669"/>
              <a:gd name="T35" fmla="*/ 183 h 669"/>
              <a:gd name="T36" fmla="*/ 0 w 669"/>
              <a:gd name="T37" fmla="*/ 193 h 669"/>
              <a:gd name="T38" fmla="*/ 0 w 669"/>
              <a:gd name="T39" fmla="*/ 205 h 669"/>
              <a:gd name="T40" fmla="*/ 4 w 669"/>
              <a:gd name="T41" fmla="*/ 215 h 669"/>
              <a:gd name="T42" fmla="*/ 124 w 669"/>
              <a:gd name="T43" fmla="*/ 335 h 669"/>
              <a:gd name="T44" fmla="*/ 8 w 669"/>
              <a:gd name="T45" fmla="*/ 450 h 669"/>
              <a:gd name="T46" fmla="*/ 1 w 669"/>
              <a:gd name="T47" fmla="*/ 460 h 669"/>
              <a:gd name="T48" fmla="*/ 0 w 669"/>
              <a:gd name="T49" fmla="*/ 470 h 669"/>
              <a:gd name="T50" fmla="*/ 1 w 669"/>
              <a:gd name="T51" fmla="*/ 481 h 669"/>
              <a:gd name="T52" fmla="*/ 8 w 669"/>
              <a:gd name="T53" fmla="*/ 490 h 669"/>
              <a:gd name="T54" fmla="*/ 178 w 669"/>
              <a:gd name="T55" fmla="*/ 661 h 669"/>
              <a:gd name="T56" fmla="*/ 188 w 669"/>
              <a:gd name="T57" fmla="*/ 667 h 669"/>
              <a:gd name="T58" fmla="*/ 198 w 669"/>
              <a:gd name="T59" fmla="*/ 669 h 669"/>
              <a:gd name="T60" fmla="*/ 210 w 669"/>
              <a:gd name="T61" fmla="*/ 667 h 669"/>
              <a:gd name="T62" fmla="*/ 219 w 669"/>
              <a:gd name="T63" fmla="*/ 661 h 669"/>
              <a:gd name="T64" fmla="*/ 450 w 669"/>
              <a:gd name="T65" fmla="*/ 661 h 669"/>
              <a:gd name="T66" fmla="*/ 455 w 669"/>
              <a:gd name="T67" fmla="*/ 664 h 669"/>
              <a:gd name="T68" fmla="*/ 465 w 669"/>
              <a:gd name="T69" fmla="*/ 669 h 669"/>
              <a:gd name="T70" fmla="*/ 475 w 669"/>
              <a:gd name="T71" fmla="*/ 669 h 669"/>
              <a:gd name="T72" fmla="*/ 486 w 669"/>
              <a:gd name="T73" fmla="*/ 664 h 669"/>
              <a:gd name="T74" fmla="*/ 661 w 669"/>
              <a:gd name="T75" fmla="*/ 490 h 669"/>
              <a:gd name="T76" fmla="*/ 664 w 669"/>
              <a:gd name="T77" fmla="*/ 486 h 669"/>
              <a:gd name="T78" fmla="*/ 668 w 669"/>
              <a:gd name="T79" fmla="*/ 476 h 669"/>
              <a:gd name="T80" fmla="*/ 668 w 669"/>
              <a:gd name="T81" fmla="*/ 465 h 669"/>
              <a:gd name="T82" fmla="*/ 664 w 669"/>
              <a:gd name="T83" fmla="*/ 455 h 669"/>
              <a:gd name="T84" fmla="*/ 661 w 669"/>
              <a:gd name="T85" fmla="*/ 45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9" h="669">
                <a:moveTo>
                  <a:pt x="661" y="450"/>
                </a:moveTo>
                <a:lnTo>
                  <a:pt x="546" y="335"/>
                </a:lnTo>
                <a:lnTo>
                  <a:pt x="661" y="220"/>
                </a:lnTo>
                <a:lnTo>
                  <a:pt x="661" y="220"/>
                </a:lnTo>
                <a:lnTo>
                  <a:pt x="664" y="215"/>
                </a:lnTo>
                <a:lnTo>
                  <a:pt x="667" y="210"/>
                </a:lnTo>
                <a:lnTo>
                  <a:pt x="668" y="205"/>
                </a:lnTo>
                <a:lnTo>
                  <a:pt x="669" y="198"/>
                </a:lnTo>
                <a:lnTo>
                  <a:pt x="668" y="193"/>
                </a:lnTo>
                <a:lnTo>
                  <a:pt x="667" y="188"/>
                </a:lnTo>
                <a:lnTo>
                  <a:pt x="664" y="183"/>
                </a:lnTo>
                <a:lnTo>
                  <a:pt x="661" y="178"/>
                </a:lnTo>
                <a:lnTo>
                  <a:pt x="490" y="9"/>
                </a:lnTo>
                <a:lnTo>
                  <a:pt x="490" y="9"/>
                </a:lnTo>
                <a:lnTo>
                  <a:pt x="486" y="5"/>
                </a:lnTo>
                <a:lnTo>
                  <a:pt x="481" y="3"/>
                </a:lnTo>
                <a:lnTo>
                  <a:pt x="475" y="0"/>
                </a:lnTo>
                <a:lnTo>
                  <a:pt x="470" y="0"/>
                </a:lnTo>
                <a:lnTo>
                  <a:pt x="465" y="0"/>
                </a:lnTo>
                <a:lnTo>
                  <a:pt x="460" y="3"/>
                </a:lnTo>
                <a:lnTo>
                  <a:pt x="455" y="5"/>
                </a:lnTo>
                <a:lnTo>
                  <a:pt x="450" y="9"/>
                </a:lnTo>
                <a:lnTo>
                  <a:pt x="335" y="124"/>
                </a:lnTo>
                <a:lnTo>
                  <a:pt x="219" y="9"/>
                </a:lnTo>
                <a:lnTo>
                  <a:pt x="219" y="9"/>
                </a:lnTo>
                <a:lnTo>
                  <a:pt x="215" y="5"/>
                </a:lnTo>
                <a:lnTo>
                  <a:pt x="210" y="3"/>
                </a:lnTo>
                <a:lnTo>
                  <a:pt x="203" y="0"/>
                </a:lnTo>
                <a:lnTo>
                  <a:pt x="198" y="0"/>
                </a:lnTo>
                <a:lnTo>
                  <a:pt x="193" y="0"/>
                </a:lnTo>
                <a:lnTo>
                  <a:pt x="188" y="3"/>
                </a:lnTo>
                <a:lnTo>
                  <a:pt x="183" y="5"/>
                </a:lnTo>
                <a:lnTo>
                  <a:pt x="178" y="9"/>
                </a:lnTo>
                <a:lnTo>
                  <a:pt x="8" y="178"/>
                </a:lnTo>
                <a:lnTo>
                  <a:pt x="8" y="178"/>
                </a:lnTo>
                <a:lnTo>
                  <a:pt x="4" y="183"/>
                </a:lnTo>
                <a:lnTo>
                  <a:pt x="1" y="188"/>
                </a:lnTo>
                <a:lnTo>
                  <a:pt x="0" y="193"/>
                </a:lnTo>
                <a:lnTo>
                  <a:pt x="0" y="198"/>
                </a:lnTo>
                <a:lnTo>
                  <a:pt x="0" y="205"/>
                </a:lnTo>
                <a:lnTo>
                  <a:pt x="1" y="210"/>
                </a:lnTo>
                <a:lnTo>
                  <a:pt x="4" y="215"/>
                </a:lnTo>
                <a:lnTo>
                  <a:pt x="8" y="220"/>
                </a:lnTo>
                <a:lnTo>
                  <a:pt x="124" y="335"/>
                </a:lnTo>
                <a:lnTo>
                  <a:pt x="8" y="450"/>
                </a:lnTo>
                <a:lnTo>
                  <a:pt x="8" y="450"/>
                </a:lnTo>
                <a:lnTo>
                  <a:pt x="4" y="455"/>
                </a:lnTo>
                <a:lnTo>
                  <a:pt x="1" y="460"/>
                </a:lnTo>
                <a:lnTo>
                  <a:pt x="0" y="465"/>
                </a:lnTo>
                <a:lnTo>
                  <a:pt x="0" y="470"/>
                </a:lnTo>
                <a:lnTo>
                  <a:pt x="0" y="476"/>
                </a:lnTo>
                <a:lnTo>
                  <a:pt x="1" y="481"/>
                </a:lnTo>
                <a:lnTo>
                  <a:pt x="4" y="486"/>
                </a:lnTo>
                <a:lnTo>
                  <a:pt x="8" y="490"/>
                </a:lnTo>
                <a:lnTo>
                  <a:pt x="178" y="661"/>
                </a:lnTo>
                <a:lnTo>
                  <a:pt x="178" y="661"/>
                </a:lnTo>
                <a:lnTo>
                  <a:pt x="183" y="664"/>
                </a:lnTo>
                <a:lnTo>
                  <a:pt x="188" y="667"/>
                </a:lnTo>
                <a:lnTo>
                  <a:pt x="193" y="669"/>
                </a:lnTo>
                <a:lnTo>
                  <a:pt x="198" y="669"/>
                </a:lnTo>
                <a:lnTo>
                  <a:pt x="203" y="669"/>
                </a:lnTo>
                <a:lnTo>
                  <a:pt x="210" y="667"/>
                </a:lnTo>
                <a:lnTo>
                  <a:pt x="215" y="664"/>
                </a:lnTo>
                <a:lnTo>
                  <a:pt x="219" y="661"/>
                </a:lnTo>
                <a:lnTo>
                  <a:pt x="335" y="546"/>
                </a:lnTo>
                <a:lnTo>
                  <a:pt x="450" y="661"/>
                </a:lnTo>
                <a:lnTo>
                  <a:pt x="450" y="661"/>
                </a:lnTo>
                <a:lnTo>
                  <a:pt x="455" y="664"/>
                </a:lnTo>
                <a:lnTo>
                  <a:pt x="460" y="667"/>
                </a:lnTo>
                <a:lnTo>
                  <a:pt x="465" y="669"/>
                </a:lnTo>
                <a:lnTo>
                  <a:pt x="470" y="669"/>
                </a:lnTo>
                <a:lnTo>
                  <a:pt x="475" y="669"/>
                </a:lnTo>
                <a:lnTo>
                  <a:pt x="481" y="667"/>
                </a:lnTo>
                <a:lnTo>
                  <a:pt x="486" y="664"/>
                </a:lnTo>
                <a:lnTo>
                  <a:pt x="490" y="661"/>
                </a:lnTo>
                <a:lnTo>
                  <a:pt x="661" y="490"/>
                </a:lnTo>
                <a:lnTo>
                  <a:pt x="661" y="490"/>
                </a:lnTo>
                <a:lnTo>
                  <a:pt x="664" y="486"/>
                </a:lnTo>
                <a:lnTo>
                  <a:pt x="667" y="481"/>
                </a:lnTo>
                <a:lnTo>
                  <a:pt x="668" y="476"/>
                </a:lnTo>
                <a:lnTo>
                  <a:pt x="669" y="470"/>
                </a:lnTo>
                <a:lnTo>
                  <a:pt x="668" y="465"/>
                </a:lnTo>
                <a:lnTo>
                  <a:pt x="667" y="460"/>
                </a:lnTo>
                <a:lnTo>
                  <a:pt x="664" y="455"/>
                </a:lnTo>
                <a:lnTo>
                  <a:pt x="661" y="450"/>
                </a:lnTo>
                <a:lnTo>
                  <a:pt x="661" y="4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a:p>
        </p:txBody>
      </p:sp>
      <p:sp>
        <p:nvSpPr>
          <p:cNvPr id="252" name="Freeform 251">
            <a:extLst>
              <a:ext uri="{FF2B5EF4-FFF2-40B4-BE49-F238E27FC236}">
                <a16:creationId xmlns:a16="http://schemas.microsoft.com/office/drawing/2014/main" id="{CC5ACC06-715F-1142-ADB7-CA59F6F90967}"/>
              </a:ext>
            </a:extLst>
          </p:cNvPr>
          <p:cNvSpPr>
            <a:spLocks/>
          </p:cNvSpPr>
          <p:nvPr/>
        </p:nvSpPr>
        <p:spPr bwMode="auto">
          <a:xfrm>
            <a:off x="474769" y="16353458"/>
            <a:ext cx="1068464" cy="909971"/>
          </a:xfrm>
          <a:custGeom>
            <a:avLst/>
            <a:gdLst>
              <a:gd name="T0" fmla="*/ 773 w 782"/>
              <a:gd name="T1" fmla="*/ 182 h 666"/>
              <a:gd name="T2" fmla="*/ 606 w 782"/>
              <a:gd name="T3" fmla="*/ 9 h 666"/>
              <a:gd name="T4" fmla="*/ 606 w 782"/>
              <a:gd name="T5" fmla="*/ 9 h 666"/>
              <a:gd name="T6" fmla="*/ 601 w 782"/>
              <a:gd name="T7" fmla="*/ 5 h 666"/>
              <a:gd name="T8" fmla="*/ 596 w 782"/>
              <a:gd name="T9" fmla="*/ 3 h 666"/>
              <a:gd name="T10" fmla="*/ 591 w 782"/>
              <a:gd name="T11" fmla="*/ 0 h 666"/>
              <a:gd name="T12" fmla="*/ 586 w 782"/>
              <a:gd name="T13" fmla="*/ 0 h 666"/>
              <a:gd name="T14" fmla="*/ 580 w 782"/>
              <a:gd name="T15" fmla="*/ 0 h 666"/>
              <a:gd name="T16" fmla="*/ 575 w 782"/>
              <a:gd name="T17" fmla="*/ 3 h 666"/>
              <a:gd name="T18" fmla="*/ 570 w 782"/>
              <a:gd name="T19" fmla="*/ 5 h 666"/>
              <a:gd name="T20" fmla="*/ 565 w 782"/>
              <a:gd name="T21" fmla="*/ 8 h 666"/>
              <a:gd name="T22" fmla="*/ 312 w 782"/>
              <a:gd name="T23" fmla="*/ 255 h 666"/>
              <a:gd name="T24" fmla="*/ 217 w 782"/>
              <a:gd name="T25" fmla="*/ 158 h 666"/>
              <a:gd name="T26" fmla="*/ 217 w 782"/>
              <a:gd name="T27" fmla="*/ 158 h 666"/>
              <a:gd name="T28" fmla="*/ 215 w 782"/>
              <a:gd name="T29" fmla="*/ 155 h 666"/>
              <a:gd name="T30" fmla="*/ 211 w 782"/>
              <a:gd name="T31" fmla="*/ 154 h 666"/>
              <a:gd name="T32" fmla="*/ 207 w 782"/>
              <a:gd name="T33" fmla="*/ 154 h 666"/>
              <a:gd name="T34" fmla="*/ 204 w 782"/>
              <a:gd name="T35" fmla="*/ 154 h 666"/>
              <a:gd name="T36" fmla="*/ 193 w 782"/>
              <a:gd name="T37" fmla="*/ 158 h 666"/>
              <a:gd name="T38" fmla="*/ 185 w 782"/>
              <a:gd name="T39" fmla="*/ 164 h 666"/>
              <a:gd name="T40" fmla="*/ 12 w 782"/>
              <a:gd name="T41" fmla="*/ 331 h 666"/>
              <a:gd name="T42" fmla="*/ 12 w 782"/>
              <a:gd name="T43" fmla="*/ 331 h 666"/>
              <a:gd name="T44" fmla="*/ 4 w 782"/>
              <a:gd name="T45" fmla="*/ 340 h 666"/>
              <a:gd name="T46" fmla="*/ 0 w 782"/>
              <a:gd name="T47" fmla="*/ 350 h 666"/>
              <a:gd name="T48" fmla="*/ 0 w 782"/>
              <a:gd name="T49" fmla="*/ 354 h 666"/>
              <a:gd name="T50" fmla="*/ 0 w 782"/>
              <a:gd name="T51" fmla="*/ 357 h 666"/>
              <a:gd name="T52" fmla="*/ 1 w 782"/>
              <a:gd name="T53" fmla="*/ 361 h 666"/>
              <a:gd name="T54" fmla="*/ 3 w 782"/>
              <a:gd name="T55" fmla="*/ 364 h 666"/>
              <a:gd name="T56" fmla="*/ 111 w 782"/>
              <a:gd name="T57" fmla="*/ 476 h 666"/>
              <a:gd name="T58" fmla="*/ 111 w 782"/>
              <a:gd name="T59" fmla="*/ 476 h 666"/>
              <a:gd name="T60" fmla="*/ 114 w 782"/>
              <a:gd name="T61" fmla="*/ 480 h 666"/>
              <a:gd name="T62" fmla="*/ 116 w 782"/>
              <a:gd name="T63" fmla="*/ 484 h 666"/>
              <a:gd name="T64" fmla="*/ 284 w 782"/>
              <a:gd name="T65" fmla="*/ 657 h 666"/>
              <a:gd name="T66" fmla="*/ 284 w 782"/>
              <a:gd name="T67" fmla="*/ 657 h 666"/>
              <a:gd name="T68" fmla="*/ 288 w 782"/>
              <a:gd name="T69" fmla="*/ 661 h 666"/>
              <a:gd name="T70" fmla="*/ 293 w 782"/>
              <a:gd name="T71" fmla="*/ 663 h 666"/>
              <a:gd name="T72" fmla="*/ 300 w 782"/>
              <a:gd name="T73" fmla="*/ 664 h 666"/>
              <a:gd name="T74" fmla="*/ 305 w 782"/>
              <a:gd name="T75" fmla="*/ 666 h 666"/>
              <a:gd name="T76" fmla="*/ 310 w 782"/>
              <a:gd name="T77" fmla="*/ 664 h 666"/>
              <a:gd name="T78" fmla="*/ 315 w 782"/>
              <a:gd name="T79" fmla="*/ 663 h 666"/>
              <a:gd name="T80" fmla="*/ 320 w 782"/>
              <a:gd name="T81" fmla="*/ 661 h 666"/>
              <a:gd name="T82" fmla="*/ 325 w 782"/>
              <a:gd name="T83" fmla="*/ 657 h 666"/>
              <a:gd name="T84" fmla="*/ 773 w 782"/>
              <a:gd name="T85" fmla="*/ 222 h 666"/>
              <a:gd name="T86" fmla="*/ 773 w 782"/>
              <a:gd name="T87" fmla="*/ 222 h 666"/>
              <a:gd name="T88" fmla="*/ 777 w 782"/>
              <a:gd name="T89" fmla="*/ 217 h 666"/>
              <a:gd name="T90" fmla="*/ 779 w 782"/>
              <a:gd name="T91" fmla="*/ 212 h 666"/>
              <a:gd name="T92" fmla="*/ 781 w 782"/>
              <a:gd name="T93" fmla="*/ 207 h 666"/>
              <a:gd name="T94" fmla="*/ 782 w 782"/>
              <a:gd name="T95" fmla="*/ 202 h 666"/>
              <a:gd name="T96" fmla="*/ 781 w 782"/>
              <a:gd name="T97" fmla="*/ 196 h 666"/>
              <a:gd name="T98" fmla="*/ 779 w 782"/>
              <a:gd name="T99" fmla="*/ 191 h 666"/>
              <a:gd name="T100" fmla="*/ 777 w 782"/>
              <a:gd name="T101" fmla="*/ 186 h 666"/>
              <a:gd name="T102" fmla="*/ 773 w 782"/>
              <a:gd name="T103" fmla="*/ 182 h 666"/>
              <a:gd name="T104" fmla="*/ 773 w 782"/>
              <a:gd name="T105" fmla="*/ 18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2" h="666">
                <a:moveTo>
                  <a:pt x="773" y="182"/>
                </a:moveTo>
                <a:lnTo>
                  <a:pt x="606" y="9"/>
                </a:lnTo>
                <a:lnTo>
                  <a:pt x="606" y="9"/>
                </a:lnTo>
                <a:lnTo>
                  <a:pt x="601" y="5"/>
                </a:lnTo>
                <a:lnTo>
                  <a:pt x="596" y="3"/>
                </a:lnTo>
                <a:lnTo>
                  <a:pt x="591" y="0"/>
                </a:lnTo>
                <a:lnTo>
                  <a:pt x="586" y="0"/>
                </a:lnTo>
                <a:lnTo>
                  <a:pt x="580" y="0"/>
                </a:lnTo>
                <a:lnTo>
                  <a:pt x="575" y="3"/>
                </a:lnTo>
                <a:lnTo>
                  <a:pt x="570" y="5"/>
                </a:lnTo>
                <a:lnTo>
                  <a:pt x="565" y="8"/>
                </a:lnTo>
                <a:lnTo>
                  <a:pt x="312" y="255"/>
                </a:lnTo>
                <a:lnTo>
                  <a:pt x="217" y="158"/>
                </a:lnTo>
                <a:lnTo>
                  <a:pt x="217" y="158"/>
                </a:lnTo>
                <a:lnTo>
                  <a:pt x="215" y="155"/>
                </a:lnTo>
                <a:lnTo>
                  <a:pt x="211" y="154"/>
                </a:lnTo>
                <a:lnTo>
                  <a:pt x="207" y="154"/>
                </a:lnTo>
                <a:lnTo>
                  <a:pt x="204" y="154"/>
                </a:lnTo>
                <a:lnTo>
                  <a:pt x="193" y="158"/>
                </a:lnTo>
                <a:lnTo>
                  <a:pt x="185" y="164"/>
                </a:lnTo>
                <a:lnTo>
                  <a:pt x="12" y="331"/>
                </a:lnTo>
                <a:lnTo>
                  <a:pt x="12" y="331"/>
                </a:lnTo>
                <a:lnTo>
                  <a:pt x="4" y="340"/>
                </a:lnTo>
                <a:lnTo>
                  <a:pt x="0" y="350"/>
                </a:lnTo>
                <a:lnTo>
                  <a:pt x="0" y="354"/>
                </a:lnTo>
                <a:lnTo>
                  <a:pt x="0" y="357"/>
                </a:lnTo>
                <a:lnTo>
                  <a:pt x="1" y="361"/>
                </a:lnTo>
                <a:lnTo>
                  <a:pt x="3" y="364"/>
                </a:lnTo>
                <a:lnTo>
                  <a:pt x="111" y="476"/>
                </a:lnTo>
                <a:lnTo>
                  <a:pt x="111" y="476"/>
                </a:lnTo>
                <a:lnTo>
                  <a:pt x="114" y="480"/>
                </a:lnTo>
                <a:lnTo>
                  <a:pt x="116" y="484"/>
                </a:lnTo>
                <a:lnTo>
                  <a:pt x="284" y="657"/>
                </a:lnTo>
                <a:lnTo>
                  <a:pt x="284" y="657"/>
                </a:lnTo>
                <a:lnTo>
                  <a:pt x="288" y="661"/>
                </a:lnTo>
                <a:lnTo>
                  <a:pt x="293" y="663"/>
                </a:lnTo>
                <a:lnTo>
                  <a:pt x="300" y="664"/>
                </a:lnTo>
                <a:lnTo>
                  <a:pt x="305" y="666"/>
                </a:lnTo>
                <a:lnTo>
                  <a:pt x="310" y="664"/>
                </a:lnTo>
                <a:lnTo>
                  <a:pt x="315" y="663"/>
                </a:lnTo>
                <a:lnTo>
                  <a:pt x="320" y="661"/>
                </a:lnTo>
                <a:lnTo>
                  <a:pt x="325" y="657"/>
                </a:lnTo>
                <a:lnTo>
                  <a:pt x="773" y="222"/>
                </a:lnTo>
                <a:lnTo>
                  <a:pt x="773" y="222"/>
                </a:lnTo>
                <a:lnTo>
                  <a:pt x="777" y="217"/>
                </a:lnTo>
                <a:lnTo>
                  <a:pt x="779" y="212"/>
                </a:lnTo>
                <a:lnTo>
                  <a:pt x="781" y="207"/>
                </a:lnTo>
                <a:lnTo>
                  <a:pt x="782" y="202"/>
                </a:lnTo>
                <a:lnTo>
                  <a:pt x="781" y="196"/>
                </a:lnTo>
                <a:lnTo>
                  <a:pt x="779" y="191"/>
                </a:lnTo>
                <a:lnTo>
                  <a:pt x="777" y="186"/>
                </a:lnTo>
                <a:lnTo>
                  <a:pt x="773" y="182"/>
                </a:lnTo>
                <a:lnTo>
                  <a:pt x="773"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3" name="Rectangle 22">
            <a:extLst>
              <a:ext uri="{FF2B5EF4-FFF2-40B4-BE49-F238E27FC236}">
                <a16:creationId xmlns:a16="http://schemas.microsoft.com/office/drawing/2014/main" id="{229CACD8-BED8-9448-9EE0-EA32F95B2C48}"/>
              </a:ext>
            </a:extLst>
          </p:cNvPr>
          <p:cNvSpPr/>
          <p:nvPr/>
        </p:nvSpPr>
        <p:spPr>
          <a:xfrm>
            <a:off x="6619741" y="17762457"/>
            <a:ext cx="5019567" cy="1154162"/>
          </a:xfrm>
          <a:prstGeom prst="rect">
            <a:avLst/>
          </a:prstGeom>
        </p:spPr>
        <p:txBody>
          <a:bodyPr wrap="square">
            <a:spAutoFit/>
          </a:bodyPr>
          <a:lstStyle/>
          <a:p>
            <a:pPr marL="342900" indent="-342900">
              <a:spcBef>
                <a:spcPts val="300"/>
              </a:spcBef>
              <a:spcAft>
                <a:spcPts val="600"/>
              </a:spcAft>
              <a:buClr>
                <a:schemeClr val="tx1"/>
              </a:buClr>
              <a:buFont typeface="+mj-lt"/>
              <a:buAutoNum type="arabicPeriod"/>
            </a:pPr>
            <a:r>
              <a:rPr lang="en-GB" dirty="0" err="1">
                <a:latin typeface="Gotham HTF Book" pitchFamily="2" charset="77"/>
                <a:cs typeface="Arial" pitchFamily="34" charset="0"/>
              </a:rPr>
              <a:t>Citex</a:t>
            </a:r>
            <a:endParaRPr lang="en-GB" dirty="0">
              <a:latin typeface="Gotham HTF Book" pitchFamily="2" charset="77"/>
              <a:cs typeface="Arial" pitchFamily="34" charset="0"/>
            </a:endParaRPr>
          </a:p>
          <a:p>
            <a:pPr marL="342900" indent="-342900">
              <a:spcBef>
                <a:spcPts val="300"/>
              </a:spcBef>
              <a:spcAft>
                <a:spcPts val="600"/>
              </a:spcAft>
              <a:buClr>
                <a:schemeClr val="tx1"/>
              </a:buClr>
              <a:buFont typeface="+mj-lt"/>
              <a:buAutoNum type="arabicPeriod"/>
            </a:pPr>
            <a:r>
              <a:rPr lang="en-GB" dirty="0">
                <a:latin typeface="Gotham HTF Book" pitchFamily="2" charset="77"/>
                <a:cs typeface="Arial" pitchFamily="34" charset="0"/>
              </a:rPr>
              <a:t>Fast Epic (FEPIC)</a:t>
            </a:r>
          </a:p>
          <a:p>
            <a:pPr marL="342900" indent="-342900">
              <a:spcBef>
                <a:spcPts val="300"/>
              </a:spcBef>
              <a:spcAft>
                <a:spcPts val="600"/>
              </a:spcAft>
              <a:buClr>
                <a:schemeClr val="tx1"/>
              </a:buClr>
              <a:buFont typeface="+mj-lt"/>
              <a:buAutoNum type="arabicPeriod"/>
            </a:pPr>
            <a:r>
              <a:rPr lang="ar-SA" dirty="0">
                <a:latin typeface="Gotham HTF Book" pitchFamily="2" charset="77"/>
                <a:cs typeface="Arial" pitchFamily="34" charset="0"/>
              </a:rPr>
              <a:t>أي موقع اخر</a:t>
            </a:r>
            <a:endParaRPr lang="en-US" dirty="0">
              <a:latin typeface="Gotham HTF Book" pitchFamily="2" charset="77"/>
              <a:cs typeface="Arial" pitchFamily="34" charset="0"/>
            </a:endParaRPr>
          </a:p>
        </p:txBody>
      </p:sp>
      <p:sp>
        <p:nvSpPr>
          <p:cNvPr id="24" name="Rectangle 23">
            <a:extLst>
              <a:ext uri="{FF2B5EF4-FFF2-40B4-BE49-F238E27FC236}">
                <a16:creationId xmlns:a16="http://schemas.microsoft.com/office/drawing/2014/main" id="{921BF21F-C056-2345-A107-ECF462753C99}"/>
              </a:ext>
            </a:extLst>
          </p:cNvPr>
          <p:cNvSpPr/>
          <p:nvPr/>
        </p:nvSpPr>
        <p:spPr>
          <a:xfrm>
            <a:off x="1673898" y="16386322"/>
            <a:ext cx="4277710" cy="646331"/>
          </a:xfrm>
          <a:prstGeom prst="rect">
            <a:avLst/>
          </a:prstGeom>
        </p:spPr>
        <p:txBody>
          <a:bodyPr wrap="square">
            <a:spAutoFit/>
          </a:bodyPr>
          <a:lstStyle/>
          <a:p>
            <a:pPr algn="r" rtl="1"/>
            <a:r>
              <a:rPr lang="ar-SA" dirty="0"/>
              <a:t>مالكي </a:t>
            </a:r>
            <a:r>
              <a:rPr lang="ar-SA" dirty="0" err="1"/>
              <a:t>ايبك</a:t>
            </a:r>
            <a:r>
              <a:rPr lang="ar-SA" dirty="0"/>
              <a:t> يجب ان يكون لديهم </a:t>
            </a:r>
            <a:r>
              <a:rPr lang="ar-SA" dirty="0" err="1"/>
              <a:t>ايبك</a:t>
            </a:r>
            <a:r>
              <a:rPr lang="ar-SA" dirty="0"/>
              <a:t> في 3 أماكن بتاريخ 28-2 للمشاركة في </a:t>
            </a:r>
            <a:r>
              <a:rPr lang="en-US" dirty="0"/>
              <a:t>Air Grab</a:t>
            </a:r>
            <a:endParaRPr lang="en-BE" dirty="0"/>
          </a:p>
        </p:txBody>
      </p:sp>
      <p:sp>
        <p:nvSpPr>
          <p:cNvPr id="25" name="Rectangle 24">
            <a:extLst>
              <a:ext uri="{FF2B5EF4-FFF2-40B4-BE49-F238E27FC236}">
                <a16:creationId xmlns:a16="http://schemas.microsoft.com/office/drawing/2014/main" id="{56E2B471-E589-AB4D-BB87-25A6AA2B68BC}"/>
              </a:ext>
            </a:extLst>
          </p:cNvPr>
          <p:cNvSpPr/>
          <p:nvPr/>
        </p:nvSpPr>
        <p:spPr>
          <a:xfrm>
            <a:off x="7637729" y="16421582"/>
            <a:ext cx="4079502" cy="646331"/>
          </a:xfrm>
          <a:prstGeom prst="rect">
            <a:avLst/>
          </a:prstGeom>
        </p:spPr>
        <p:txBody>
          <a:bodyPr wrap="square">
            <a:spAutoFit/>
          </a:bodyPr>
          <a:lstStyle/>
          <a:p>
            <a:pPr rtl="1"/>
            <a:r>
              <a:rPr lang="ar-SA" dirty="0"/>
              <a:t>اذا كنت تملك </a:t>
            </a:r>
            <a:r>
              <a:rPr lang="ar-SA" dirty="0" err="1"/>
              <a:t>ايبك</a:t>
            </a:r>
            <a:r>
              <a:rPr lang="ar-SA" dirty="0"/>
              <a:t> في مواقع أخرى مثل المواقع ادناه بتاريخ 28-2 فلن تتمكن بالمشاركة ب </a:t>
            </a:r>
            <a:r>
              <a:rPr lang="en-US" dirty="0"/>
              <a:t>Air Grab</a:t>
            </a:r>
            <a:endParaRPr lang="en-BE" dirty="0"/>
          </a:p>
        </p:txBody>
      </p:sp>
      <p:sp>
        <p:nvSpPr>
          <p:cNvPr id="254" name="TextBox 253">
            <a:extLst>
              <a:ext uri="{FF2B5EF4-FFF2-40B4-BE49-F238E27FC236}">
                <a16:creationId xmlns:a16="http://schemas.microsoft.com/office/drawing/2014/main" id="{11BA7BAE-544E-2E4A-8A72-930DE6F06AE2}"/>
              </a:ext>
            </a:extLst>
          </p:cNvPr>
          <p:cNvSpPr txBox="1"/>
          <p:nvPr/>
        </p:nvSpPr>
        <p:spPr bwMode="auto">
          <a:xfrm>
            <a:off x="526985" y="24476231"/>
            <a:ext cx="11061279" cy="584775"/>
          </a:xfrm>
          <a:prstGeom prst="rect">
            <a:avLst/>
          </a:prstGeom>
          <a:noFill/>
          <a:ln w="9525">
            <a:noFill/>
            <a:miter lim="800000"/>
            <a:headEnd/>
            <a:tailEnd/>
          </a:ln>
        </p:spPr>
        <p:txBody>
          <a:bodyPr wrap="square" rtlCol="0" anchor="t" anchorCtr="0">
            <a:spAutoFit/>
          </a:bodyPr>
          <a:lstStyle/>
          <a:p>
            <a:pPr algn="ctr" fontAlgn="b">
              <a:spcAft>
                <a:spcPts val="300"/>
              </a:spcAft>
            </a:pPr>
            <a:r>
              <a:rPr lang="ar-SA" sz="3200" b="1" dirty="0">
                <a:solidFill>
                  <a:srgbClr val="D79E4D"/>
                </a:solidFill>
                <a:latin typeface="Gotham HTF Black" pitchFamily="2" charset="77"/>
                <a:cs typeface="Arial" pitchFamily="34" charset="0"/>
              </a:rPr>
              <a:t>في حال عدم امتلاك عملة ابيك؟</a:t>
            </a:r>
            <a:endParaRPr lang="en-US" sz="3200" b="1" dirty="0">
              <a:solidFill>
                <a:srgbClr val="D79E4D"/>
              </a:solidFill>
              <a:latin typeface="Gotham HTF Black" pitchFamily="2" charset="77"/>
              <a:cs typeface="Arial" pitchFamily="34" charset="0"/>
            </a:endParaRPr>
          </a:p>
        </p:txBody>
      </p:sp>
      <p:sp>
        <p:nvSpPr>
          <p:cNvPr id="255" name="Rectangle 254">
            <a:extLst>
              <a:ext uri="{FF2B5EF4-FFF2-40B4-BE49-F238E27FC236}">
                <a16:creationId xmlns:a16="http://schemas.microsoft.com/office/drawing/2014/main" id="{BF163108-79BE-D142-9399-BA66B80A0AE1}"/>
              </a:ext>
            </a:extLst>
          </p:cNvPr>
          <p:cNvSpPr/>
          <p:nvPr/>
        </p:nvSpPr>
        <p:spPr>
          <a:xfrm>
            <a:off x="620130" y="25422402"/>
            <a:ext cx="7139493" cy="646331"/>
          </a:xfrm>
          <a:prstGeom prst="rect">
            <a:avLst/>
          </a:prstGeom>
        </p:spPr>
        <p:txBody>
          <a:bodyPr wrap="square">
            <a:spAutoFit/>
          </a:bodyPr>
          <a:lstStyle/>
          <a:p>
            <a:pPr algn="r" rtl="1"/>
            <a:r>
              <a:rPr lang="ar-SA" dirty="0">
                <a:solidFill>
                  <a:schemeClr val="bg1"/>
                </a:solidFill>
              </a:rPr>
              <a:t>الوقت ليس متأخرا للشراء, حاليا, </a:t>
            </a:r>
            <a:r>
              <a:rPr lang="ar-SA" dirty="0" err="1">
                <a:solidFill>
                  <a:schemeClr val="bg1"/>
                </a:solidFill>
              </a:rPr>
              <a:t>ايبك</a:t>
            </a:r>
            <a:r>
              <a:rPr lang="ar-SA" dirty="0">
                <a:solidFill>
                  <a:schemeClr val="bg1"/>
                </a:solidFill>
              </a:rPr>
              <a:t> كاش متوفر على بورصة </a:t>
            </a:r>
            <a:r>
              <a:rPr lang="en-US" dirty="0">
                <a:solidFill>
                  <a:schemeClr val="bg1"/>
                </a:solidFill>
              </a:rPr>
              <a:t>Vitex </a:t>
            </a:r>
            <a:r>
              <a:rPr lang="ar-SA" dirty="0">
                <a:solidFill>
                  <a:schemeClr val="bg1"/>
                </a:solidFill>
              </a:rPr>
              <a:t> اللامركزية         </a:t>
            </a:r>
            <a:r>
              <a:rPr lang="en-US" dirty="0" err="1">
                <a:solidFill>
                  <a:schemeClr val="bg1"/>
                </a:solidFill>
              </a:rPr>
              <a:t>vitex.net</a:t>
            </a:r>
            <a:r>
              <a:rPr lang="en-US" dirty="0">
                <a:solidFill>
                  <a:schemeClr val="bg1"/>
                </a:solidFill>
              </a:rPr>
              <a:t>  </a:t>
            </a:r>
            <a:r>
              <a:rPr lang="ar-SA" dirty="0" err="1">
                <a:solidFill>
                  <a:schemeClr val="bg1"/>
                </a:solidFill>
              </a:rPr>
              <a:t>وبامكانك</a:t>
            </a:r>
            <a:r>
              <a:rPr lang="ar-SA" dirty="0">
                <a:solidFill>
                  <a:schemeClr val="bg1"/>
                </a:solidFill>
              </a:rPr>
              <a:t> الشراء العدد الذي ترغبه.</a:t>
            </a:r>
            <a:endParaRPr lang="en-BE" dirty="0">
              <a:solidFill>
                <a:schemeClr val="bg1"/>
              </a:solidFill>
            </a:endParaRPr>
          </a:p>
        </p:txBody>
      </p:sp>
      <p:sp>
        <p:nvSpPr>
          <p:cNvPr id="27" name="Rectangle 26">
            <a:extLst>
              <a:ext uri="{FF2B5EF4-FFF2-40B4-BE49-F238E27FC236}">
                <a16:creationId xmlns:a16="http://schemas.microsoft.com/office/drawing/2014/main" id="{1817F6BD-8092-6C4A-BFE8-55F1E6D26F2B}"/>
              </a:ext>
            </a:extLst>
          </p:cNvPr>
          <p:cNvSpPr/>
          <p:nvPr/>
        </p:nvSpPr>
        <p:spPr>
          <a:xfrm>
            <a:off x="620130" y="28669548"/>
            <a:ext cx="5249667" cy="5309146"/>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ea typeface="Calibri" panose="020F0502020204030204" pitchFamily="34" charset="0"/>
                <a:cs typeface="Times New Roman" panose="02020603050405020304" pitchFamily="18" charset="0"/>
              </a:rPr>
              <a:t>ECR</a:t>
            </a:r>
          </a:p>
          <a:p>
            <a:pPr>
              <a:spcBef>
                <a:spcPts val="300"/>
              </a:spcBef>
              <a:spcAft>
                <a:spcPts val="600"/>
              </a:spcAft>
            </a:pPr>
            <a:r>
              <a:rPr lang="en-US"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28-03-2021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r" rtl="1"/>
            <a:r>
              <a:rPr lang="ar-SA" dirty="0">
                <a:solidFill>
                  <a:schemeClr val="bg1"/>
                </a:solidFill>
              </a:rPr>
              <a:t>رمز المنفعة </a:t>
            </a:r>
            <a:r>
              <a:rPr lang="ar-SA" dirty="0" err="1">
                <a:solidFill>
                  <a:schemeClr val="bg1"/>
                </a:solidFill>
              </a:rPr>
              <a:t>والحوكمة</a:t>
            </a:r>
            <a:r>
              <a:rPr lang="ar-SA" dirty="0">
                <a:solidFill>
                  <a:schemeClr val="bg1"/>
                </a:solidFill>
              </a:rPr>
              <a:t> لنظام </a:t>
            </a:r>
            <a:r>
              <a:rPr lang="en-US" dirty="0">
                <a:solidFill>
                  <a:schemeClr val="bg1"/>
                </a:solidFill>
              </a:rPr>
              <a:t>Epicenter </a:t>
            </a:r>
            <a:r>
              <a:rPr lang="ar-SA" dirty="0">
                <a:solidFill>
                  <a:schemeClr val="bg1"/>
                </a:solidFill>
              </a:rPr>
              <a:t>البيئي والذي يمنحك حق المشاركة في العروض الرمزية المستقبلية </a:t>
            </a:r>
            <a:r>
              <a:rPr lang="ar-SA" dirty="0" err="1">
                <a:solidFill>
                  <a:schemeClr val="bg1"/>
                </a:solidFill>
              </a:rPr>
              <a:t>وحوكمة</a:t>
            </a:r>
            <a:r>
              <a:rPr lang="ar-SA" dirty="0">
                <a:solidFill>
                  <a:schemeClr val="bg1"/>
                </a:solidFill>
              </a:rPr>
              <a:t> المنظمة اللامركزية</a:t>
            </a:r>
            <a:endParaRPr lang="en-BE" dirty="0">
              <a:solidFill>
                <a:schemeClr val="bg1"/>
              </a:solidFill>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EMPL</a:t>
            </a:r>
          </a:p>
          <a:p>
            <a:pPr>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مايو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r"/>
            <a:r>
              <a:rPr lang="ar-SA" dirty="0">
                <a:solidFill>
                  <a:schemeClr val="bg1"/>
                </a:solidFill>
              </a:rPr>
              <a:t>عملة مستقرة خوارزمية مربوطة بخوارزمية تم إعادة تأسيسها  إلى قيمة 1 دولار بشكل دوري ، وتعديل أرصدة المستخدمين في المحفظة للأعلى او الأسفل حسب الضرورة - وهي رائعة للعقود الذكية حيث تثبيت القيمة.</a:t>
            </a:r>
            <a:endParaRPr lang="en-BE" dirty="0">
              <a:solidFill>
                <a:schemeClr val="bg1"/>
              </a:solidFill>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EON</a:t>
            </a:r>
          </a:p>
          <a:p>
            <a:pPr>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تموز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r">
              <a:spcBef>
                <a:spcPts val="300"/>
              </a:spcBef>
              <a:spcAft>
                <a:spcPts val="600"/>
              </a:spcAft>
            </a:pPr>
            <a:r>
              <a:rPr lang="ar"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منصة اتصال ذكية تتعامل مع المهام الإدارية داخل النظام البيئي ، وتربط السلاسل معًا.</a:t>
            </a:r>
            <a:r>
              <a:rPr lang="en-GB"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 </a:t>
            </a:r>
          </a:p>
        </p:txBody>
      </p:sp>
      <p:sp>
        <p:nvSpPr>
          <p:cNvPr id="256" name="Rectangle 255">
            <a:extLst>
              <a:ext uri="{FF2B5EF4-FFF2-40B4-BE49-F238E27FC236}">
                <a16:creationId xmlns:a16="http://schemas.microsoft.com/office/drawing/2014/main" id="{C6504D43-3BCC-4540-9A1F-292062879F39}"/>
              </a:ext>
            </a:extLst>
          </p:cNvPr>
          <p:cNvSpPr/>
          <p:nvPr/>
        </p:nvSpPr>
        <p:spPr>
          <a:xfrm>
            <a:off x="6322209" y="28669546"/>
            <a:ext cx="5266055" cy="5270674"/>
          </a:xfrm>
          <a:prstGeom prst="rect">
            <a:avLst/>
          </a:prstGeom>
        </p:spPr>
        <p:txBody>
          <a:bodyPr wrap="square">
            <a:spAutoFit/>
          </a:bodyPr>
          <a:lstStyle/>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EDX</a:t>
            </a:r>
          </a:p>
          <a:p>
            <a:pPr>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أيلول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r"/>
            <a:r>
              <a:rPr lang="ar-SA" dirty="0">
                <a:solidFill>
                  <a:schemeClr val="bg1"/>
                </a:solidFill>
              </a:rPr>
              <a:t>رمز الأداة المساعدة ل </a:t>
            </a:r>
            <a:r>
              <a:rPr lang="ar-SA" dirty="0" err="1">
                <a:solidFill>
                  <a:schemeClr val="bg1"/>
                </a:solidFill>
              </a:rPr>
              <a:t>ايبيسنتر</a:t>
            </a:r>
            <a:r>
              <a:rPr lang="ar-SA" dirty="0">
                <a:solidFill>
                  <a:schemeClr val="bg1"/>
                </a:solidFill>
              </a:rPr>
              <a:t> </a:t>
            </a:r>
            <a:r>
              <a:rPr lang="ar-SA" dirty="0" err="1">
                <a:solidFill>
                  <a:schemeClr val="bg1"/>
                </a:solidFill>
              </a:rPr>
              <a:t>ديكس</a:t>
            </a:r>
            <a:r>
              <a:rPr lang="ar-SA" dirty="0">
                <a:solidFill>
                  <a:schemeClr val="bg1"/>
                </a:solidFill>
              </a:rPr>
              <a:t> للرسوم والتجار والحصول على خصومات الرسوم.</a:t>
            </a:r>
            <a:endParaRPr lang="en-BE" dirty="0">
              <a:solidFill>
                <a:schemeClr val="bg1"/>
              </a:solidFill>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ECHO</a:t>
            </a:r>
          </a:p>
          <a:p>
            <a:pPr>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نوفمبر 2021</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r"/>
            <a:r>
              <a:rPr lang="ar-SA" dirty="0">
                <a:solidFill>
                  <a:schemeClr val="bg1"/>
                </a:solidFill>
              </a:rPr>
              <a:t>رمز يخزن بذور المحتوى الذي تنشئه وتشاركه عبر الإنترنت. يسمح لك بامتلاك بياناتك الخاصة والتعامل مع الآخرين بدون أنظمة مركزية ذات تقنية كبيرة.</a:t>
            </a:r>
            <a:endParaRPr lang="en-BE" dirty="0">
              <a:solidFill>
                <a:schemeClr val="bg1"/>
              </a:solidFill>
            </a:endParaRPr>
          </a:p>
          <a:p>
            <a:pPr>
              <a:spcBef>
                <a:spcPts val="300"/>
              </a:spcBef>
              <a:spcAft>
                <a:spcPts val="600"/>
              </a:spcAft>
            </a:pPr>
            <a:r>
              <a:rPr lang="en-GB" sz="3200" b="1" dirty="0">
                <a:solidFill>
                  <a:schemeClr val="accent2"/>
                </a:solidFill>
                <a:latin typeface="Gotham HTF Black" pitchFamily="2" charset="77"/>
                <a:cs typeface="Times New Roman" panose="02020603050405020304" pitchFamily="18" charset="0"/>
              </a:rPr>
              <a:t>EFX</a:t>
            </a:r>
          </a:p>
          <a:p>
            <a:pPr>
              <a:spcBef>
                <a:spcPts val="300"/>
              </a:spcBef>
              <a:spcAft>
                <a:spcPts val="600"/>
              </a:spcAft>
            </a:pPr>
            <a:r>
              <a:rPr lang="ar-SA"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كانون الثاني 2022</a:t>
            </a:r>
            <a:endParaRPr lang="en-GB" i="1" dirty="0">
              <a:solidFill>
                <a:schemeClr val="bg1"/>
              </a:solidFill>
              <a:latin typeface="Century Gothic" panose="020B0502020202020204" pitchFamily="34" charset="0"/>
              <a:ea typeface="Calibri" panose="020F0502020204030204" pitchFamily="34" charset="0"/>
              <a:cs typeface="Times New Roman" panose="02020603050405020304" pitchFamily="18" charset="0"/>
            </a:endParaRPr>
          </a:p>
          <a:p>
            <a:pPr algn="r"/>
            <a:r>
              <a:rPr lang="ar-SA" dirty="0">
                <a:solidFill>
                  <a:schemeClr val="bg1"/>
                </a:solidFill>
              </a:rPr>
              <a:t>يتيح لك </a:t>
            </a:r>
            <a:r>
              <a:rPr lang="ar-SA" dirty="0" err="1">
                <a:solidFill>
                  <a:schemeClr val="bg1"/>
                </a:solidFill>
              </a:rPr>
              <a:t>ايبيسنتر</a:t>
            </a:r>
            <a:r>
              <a:rPr lang="ar-SA" dirty="0">
                <a:solidFill>
                  <a:schemeClr val="bg1"/>
                </a:solidFill>
              </a:rPr>
              <a:t> من خلال فوريكس, ارسال أي أمر الى أي أمر من خلال السلسلة بشكل فوري وبثمن بخس, رسوم الحوالة والذي يعادل 45 دولار او أكثر اصبح من الماضي </a:t>
            </a:r>
            <a:endParaRPr lang="en-BE" dirty="0">
              <a:solidFill>
                <a:schemeClr val="bg1"/>
              </a:solidFill>
            </a:endParaRPr>
          </a:p>
        </p:txBody>
      </p:sp>
      <p:sp>
        <p:nvSpPr>
          <p:cNvPr id="257" name="Rectangle 256">
            <a:extLst>
              <a:ext uri="{FF2B5EF4-FFF2-40B4-BE49-F238E27FC236}">
                <a16:creationId xmlns:a16="http://schemas.microsoft.com/office/drawing/2014/main" id="{630E3E0D-DAA3-3140-8323-2236ECEE253B}"/>
              </a:ext>
            </a:extLst>
          </p:cNvPr>
          <p:cNvSpPr/>
          <p:nvPr/>
        </p:nvSpPr>
        <p:spPr>
          <a:xfrm>
            <a:off x="26774" y="35501481"/>
            <a:ext cx="12192001" cy="1522754"/>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300"/>
              </a:spcAft>
            </a:pPr>
            <a:endParaRPr lang="en-US" sz="1400" dirty="0" err="1">
              <a:solidFill>
                <a:schemeClr val="tx1"/>
              </a:solidFill>
            </a:endParaRPr>
          </a:p>
        </p:txBody>
      </p:sp>
      <p:sp>
        <p:nvSpPr>
          <p:cNvPr id="258" name="TextBox 257">
            <a:extLst>
              <a:ext uri="{FF2B5EF4-FFF2-40B4-BE49-F238E27FC236}">
                <a16:creationId xmlns:a16="http://schemas.microsoft.com/office/drawing/2014/main" id="{EAB8B079-AB0E-5049-86BC-D08FFF52E8B6}"/>
              </a:ext>
            </a:extLst>
          </p:cNvPr>
          <p:cNvSpPr txBox="1"/>
          <p:nvPr/>
        </p:nvSpPr>
        <p:spPr bwMode="auto">
          <a:xfrm>
            <a:off x="620127" y="35709936"/>
            <a:ext cx="4316152" cy="1077218"/>
          </a:xfrm>
          <a:prstGeom prst="rect">
            <a:avLst/>
          </a:prstGeom>
          <a:noFill/>
          <a:ln w="9525">
            <a:noFill/>
            <a:miter lim="800000"/>
            <a:headEnd/>
            <a:tailEnd/>
          </a:ln>
        </p:spPr>
        <p:txBody>
          <a:bodyPr wrap="square" rtlCol="0" anchor="t" anchorCtr="0">
            <a:spAutoFit/>
          </a:bodyPr>
          <a:lstStyle/>
          <a:p>
            <a:pPr fontAlgn="b">
              <a:spcAft>
                <a:spcPts val="300"/>
              </a:spcAft>
            </a:pPr>
            <a:r>
              <a:rPr lang="ar-SA" sz="3200" b="1" dirty="0">
                <a:solidFill>
                  <a:srgbClr val="D79E4D"/>
                </a:solidFill>
                <a:latin typeface="Gotham HTF Black" pitchFamily="2" charset="77"/>
                <a:cs typeface="Arial" pitchFamily="34" charset="0"/>
              </a:rPr>
              <a:t>ما هي عملة</a:t>
            </a:r>
            <a:br>
              <a:rPr lang="en-US" sz="3200" b="1" dirty="0">
                <a:solidFill>
                  <a:srgbClr val="D79E4D"/>
                </a:solidFill>
                <a:latin typeface="Gotham HTF Black" pitchFamily="2" charset="77"/>
                <a:cs typeface="Arial" pitchFamily="34" charset="0"/>
              </a:rPr>
            </a:br>
            <a:r>
              <a:rPr lang="en-US" sz="3200" b="1" dirty="0">
                <a:solidFill>
                  <a:srgbClr val="D79E4D"/>
                </a:solidFill>
                <a:latin typeface="Gotham HTF Black" pitchFamily="2" charset="77"/>
                <a:cs typeface="Arial" pitchFamily="34" charset="0"/>
              </a:rPr>
              <a:t>EPIC CASH?</a:t>
            </a:r>
          </a:p>
        </p:txBody>
      </p:sp>
      <p:sp>
        <p:nvSpPr>
          <p:cNvPr id="259" name="Rectangle 258">
            <a:extLst>
              <a:ext uri="{FF2B5EF4-FFF2-40B4-BE49-F238E27FC236}">
                <a16:creationId xmlns:a16="http://schemas.microsoft.com/office/drawing/2014/main" id="{4B81918D-C9ED-DB4E-B5FE-DF21C1750B6E}"/>
              </a:ext>
            </a:extLst>
          </p:cNvPr>
          <p:cNvSpPr/>
          <p:nvPr/>
        </p:nvSpPr>
        <p:spPr>
          <a:xfrm>
            <a:off x="3828998" y="35918392"/>
            <a:ext cx="7420251" cy="646331"/>
          </a:xfrm>
          <a:prstGeom prst="rect">
            <a:avLst/>
          </a:prstGeom>
        </p:spPr>
        <p:txBody>
          <a:bodyPr wrap="square">
            <a:spAutoFit/>
          </a:bodyPr>
          <a:lstStyle/>
          <a:p>
            <a:pPr algn="r"/>
            <a:r>
              <a:rPr lang="ar-SA" dirty="0">
                <a:solidFill>
                  <a:schemeClr val="bg1"/>
                </a:solidFill>
              </a:rPr>
              <a:t>اذا لم يكن لديك معلومات عن عملة ابيك كاش, يرجى زيارة الموقع التالي لمزيدا من المعلومات</a:t>
            </a:r>
            <a:endParaRPr lang="en-BE" dirty="0">
              <a:solidFill>
                <a:schemeClr val="bg1"/>
              </a:solidFill>
            </a:endParaRPr>
          </a:p>
          <a:p>
            <a:pPr algn="ctr"/>
            <a:r>
              <a:rPr lang="en-GB" dirty="0">
                <a:solidFill>
                  <a:schemeClr val="bg1"/>
                </a:solidFill>
                <a:latin typeface="Gotham HTF Book" pitchFamily="2" charset="77"/>
                <a:cs typeface="Arial" pitchFamily="34" charset="0"/>
                <a:hlinkClick r:id="rId8"/>
              </a:rPr>
              <a:t>https://epic.tech</a:t>
            </a:r>
            <a:endParaRPr lang="en-GB" dirty="0">
              <a:solidFill>
                <a:schemeClr val="bg1"/>
              </a:solidFill>
              <a:latin typeface="Gotham HTF Book" pitchFamily="2" charset="77"/>
              <a:cs typeface="Arial" pitchFamily="34" charset="0"/>
            </a:endParaRPr>
          </a:p>
        </p:txBody>
      </p:sp>
      <p:sp>
        <p:nvSpPr>
          <p:cNvPr id="2" name="TextBox 1">
            <a:extLst>
              <a:ext uri="{FF2B5EF4-FFF2-40B4-BE49-F238E27FC236}">
                <a16:creationId xmlns:a16="http://schemas.microsoft.com/office/drawing/2014/main" id="{6BC84D8F-73AB-394D-B14F-FA2457CD33F0}"/>
              </a:ext>
            </a:extLst>
          </p:cNvPr>
          <p:cNvSpPr txBox="1"/>
          <p:nvPr/>
        </p:nvSpPr>
        <p:spPr bwMode="auto">
          <a:xfrm>
            <a:off x="620128" y="37223290"/>
            <a:ext cx="10968136" cy="3306882"/>
          </a:xfrm>
          <a:prstGeom prst="rect">
            <a:avLst/>
          </a:prstGeom>
          <a:noFill/>
          <a:ln w="9525">
            <a:noFill/>
            <a:miter lim="800000"/>
            <a:headEnd/>
            <a:tailEnd/>
          </a:ln>
        </p:spPr>
        <p:txBody>
          <a:bodyPr wrap="square" rtlCol="0" anchor="t" anchorCtr="0">
            <a:noAutofit/>
          </a:bodyPr>
          <a:lstStyle/>
          <a:p>
            <a:pPr algn="r"/>
            <a:r>
              <a:rPr lang="ar-SA" sz="1200" dirty="0">
                <a:solidFill>
                  <a:schemeClr val="bg1"/>
                </a:solidFill>
              </a:rPr>
              <a:t>انت تقر وتوافق أننا لم نقدم أي ضمانات, وعود, توقعات, اقرارات او اقتراحات من أي نوع فيما يتعلق بشأن التنبؤات او التوقعات للأرباح المستقبلية, أو انك سوف تكسب أي أموال أو رموز فيما يتعلق برمز أي سي ار او اير جراب وأننا لم نقم بتفويض أو بتمثيل أي جهة أخرى, انت تقر وتوافق على أننا لم نقدم أي ضمانات بتوقيت اير جراب المذكور</a:t>
            </a:r>
            <a:endParaRPr lang="en-BE" sz="1200" dirty="0">
              <a:solidFill>
                <a:schemeClr val="bg1"/>
              </a:solidFill>
            </a:endParaRPr>
          </a:p>
          <a:p>
            <a:pPr algn="just">
              <a:spcBef>
                <a:spcPts val="300"/>
              </a:spcBef>
              <a:spcAft>
                <a:spcPts val="600"/>
              </a:spcAft>
            </a:pPr>
            <a:r>
              <a:rPr lang="en-GB" sz="1100" dirty="0" err="1">
                <a:solidFill>
                  <a:schemeClr val="bg1"/>
                </a:solidFill>
                <a:latin typeface="Gotham HTF Book" pitchFamily="2" charset="77"/>
              </a:rPr>
              <a:t>Epicenter</a:t>
            </a:r>
            <a:r>
              <a:rPr lang="en-GB" sz="1100" dirty="0">
                <a:solidFill>
                  <a:schemeClr val="bg1"/>
                </a:solidFill>
                <a:latin typeface="Gotham HTF Book" pitchFamily="2" charset="77"/>
              </a:rPr>
              <a:t> is a no ICO, no pre-mine, no VC community project represented by the ECR DAO, currently led by pseudonymous individual volunteer contributors known as the Freeman Family. Anyone can become a Freeman simply by creating a free profile on </a:t>
            </a:r>
            <a:r>
              <a:rPr lang="en-GB" sz="1100" dirty="0" err="1">
                <a:solidFill>
                  <a:schemeClr val="bg1"/>
                </a:solidFill>
                <a:latin typeface="Gotham HTF Book" pitchFamily="2" charset="77"/>
              </a:rPr>
              <a:t>EpicFundMe.com</a:t>
            </a:r>
            <a:r>
              <a:rPr lang="en-GB" sz="1100" dirty="0">
                <a:solidFill>
                  <a:schemeClr val="bg1"/>
                </a:solidFill>
                <a:latin typeface="Gotham HTF Book" pitchFamily="2" charset="77"/>
              </a:rPr>
              <a:t> so that others know how to pay you, since Epic Cash has no publicly visible wallet addresses, for improved privacy. Epicenter creates regulatory compatible digital assets that are designed to not be securities, under the guidelines established by the Crypto Rating Council. This is not an offer to sell securities, and ECR tokens require active contribution to participate. Token-holders play an active role in shaping the ongoing evolution of the ecosystem through their presence and engagement. </a:t>
            </a:r>
          </a:p>
          <a:p>
            <a:pPr algn="just">
              <a:spcBef>
                <a:spcPts val="300"/>
              </a:spcBef>
              <a:spcAft>
                <a:spcPts val="600"/>
              </a:spcAft>
            </a:pPr>
            <a:r>
              <a:rPr lang="en-GB" sz="1100" dirty="0">
                <a:solidFill>
                  <a:schemeClr val="bg1"/>
                </a:solidFill>
                <a:latin typeface="Gotham HTF Book" pitchFamily="2" charset="77"/>
              </a:rPr>
              <a:t>No admin will ever ask for your keys or your KYC information. No marketing will ever pollute your feeds. Epicenter respects privacy and the valuable limited time and attention of its users. </a:t>
            </a:r>
          </a:p>
          <a:p>
            <a:pPr algn="just">
              <a:spcBef>
                <a:spcPts val="300"/>
              </a:spcBef>
              <a:spcAft>
                <a:spcPts val="600"/>
              </a:spcAft>
            </a:pPr>
            <a:r>
              <a:rPr lang="en-GB" sz="1100" dirty="0">
                <a:solidFill>
                  <a:schemeClr val="bg1"/>
                </a:solidFill>
                <a:latin typeface="Gotham HTF Book" pitchFamily="2" charset="77"/>
              </a:rPr>
              <a:t>The best way to get Epic is not to buy it, it is to earn it, through mining or asking to be paid in it for the goods and services you provide to others. Epic Cash is a true P2P unstoppable electronic cash system according to the original Satoshi design, updated to the latest tech standards using Mimblewimble and Multi-Algo. </a:t>
            </a:r>
          </a:p>
          <a:p>
            <a:pPr algn="just">
              <a:spcBef>
                <a:spcPts val="300"/>
              </a:spcBef>
              <a:spcAft>
                <a:spcPts val="600"/>
              </a:spcAft>
            </a:pPr>
            <a:r>
              <a:rPr lang="en-GB" sz="1100" dirty="0">
                <a:solidFill>
                  <a:schemeClr val="bg1"/>
                </a:solidFill>
                <a:latin typeface="Gotham HTF Book" pitchFamily="2" charset="77"/>
              </a:rPr>
              <a:t>Epicenter Labs is hiring! If you have experience in Rust, React, </a:t>
            </a:r>
            <a:r>
              <a:rPr lang="en-GB" sz="1100" dirty="0" err="1">
                <a:solidFill>
                  <a:schemeClr val="bg1"/>
                </a:solidFill>
                <a:latin typeface="Gotham HTF Book" pitchFamily="2" charset="77"/>
              </a:rPr>
              <a:t>Dfinity</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Loopring</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Hermez</a:t>
            </a:r>
            <a:r>
              <a:rPr lang="en-GB" sz="1100" dirty="0">
                <a:solidFill>
                  <a:schemeClr val="bg1"/>
                </a:solidFill>
                <a:latin typeface="Gotham HTF Book" pitchFamily="2" charset="77"/>
              </a:rPr>
              <a:t>, </a:t>
            </a:r>
            <a:r>
              <a:rPr lang="en-GB" sz="1100" dirty="0" err="1">
                <a:solidFill>
                  <a:schemeClr val="bg1"/>
                </a:solidFill>
                <a:latin typeface="Gotham HTF Book" pitchFamily="2" charset="77"/>
              </a:rPr>
              <a:t>Zksync</a:t>
            </a:r>
            <a:r>
              <a:rPr lang="en-GB" sz="1100" dirty="0">
                <a:solidFill>
                  <a:schemeClr val="bg1"/>
                </a:solidFill>
                <a:latin typeface="Gotham HTF Book" pitchFamily="2" charset="77"/>
              </a:rPr>
              <a:t>, Solidity, BSC, HECO, Solana, </a:t>
            </a:r>
            <a:r>
              <a:rPr lang="en-GB" sz="1100" dirty="0" err="1">
                <a:solidFill>
                  <a:schemeClr val="bg1"/>
                </a:solidFill>
                <a:latin typeface="Gotham HTF Book" pitchFamily="2" charset="77"/>
              </a:rPr>
              <a:t>Vite</a:t>
            </a:r>
            <a:r>
              <a:rPr lang="en-GB" sz="1100" dirty="0">
                <a:solidFill>
                  <a:schemeClr val="bg1"/>
                </a:solidFill>
                <a:latin typeface="Gotham HTF Book" pitchFamily="2" charset="77"/>
              </a:rPr>
              <a:t>, gossip protocols, high assurance DevOps, secure multi party computation, or the aptitude to learn, say hi at </a:t>
            </a:r>
            <a:r>
              <a:rPr lang="en-GB" sz="1100" dirty="0" err="1">
                <a:solidFill>
                  <a:schemeClr val="bg1"/>
                </a:solidFill>
                <a:latin typeface="Gotham HTF Book" pitchFamily="2" charset="77"/>
              </a:rPr>
              <a:t>labs.epic.tech</a:t>
            </a:r>
            <a:r>
              <a:rPr lang="en-GB" sz="1100" dirty="0">
                <a:solidFill>
                  <a:schemeClr val="bg1"/>
                </a:solidFill>
                <a:latin typeface="Gotham HTF Book" pitchFamily="2" charset="77"/>
              </a:rPr>
              <a:t> - bounties available daily, which can lead to more permanent engagements. Epicenter is committed to high assurance free open-source software that adds immediate value to people's lives by adding value today, not years down the line.</a:t>
            </a:r>
          </a:p>
        </p:txBody>
      </p:sp>
    </p:spTree>
    <p:extLst>
      <p:ext uri="{BB962C8B-B14F-4D97-AF65-F5344CB8AC3E}">
        <p14:creationId xmlns:p14="http://schemas.microsoft.com/office/powerpoint/2010/main" val="8480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dvent_Internal-Conference-Template_MASTER_V005 ts">
  <a:themeElements>
    <a:clrScheme name="Custom 10">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3.xml><?xml version="1.0" encoding="utf-8"?>
<ds:datastoreItem xmlns:ds="http://schemas.openxmlformats.org/officeDocument/2006/customXml" ds:itemID="{EA520744-49F6-48C5-870D-D28D297F5B56}">
  <ds:schemaRefs>
    <ds:schemaRef ds:uri="e58fabb6-9446-4bf5-a05e-fa4e6ef88448"/>
    <ds:schemaRef ds:uri="http://purl.org/dc/terms/"/>
    <ds:schemaRef ds:uri="9f684ec6-0857-4470-8cdd-d47a3c7eb6af"/>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27827</TotalTime>
  <Words>922</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Arial</vt:lpstr>
      <vt:lpstr>Gotham HTF Black</vt:lpstr>
      <vt:lpstr>Century Gothic</vt:lpstr>
      <vt:lpstr>Gotham HTF Book</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Ghassan Al-ouf</cp:lastModifiedBy>
  <cp:revision>426</cp:revision>
  <dcterms:created xsi:type="dcterms:W3CDTF">2018-04-12T15:48:13Z</dcterms:created>
  <dcterms:modified xsi:type="dcterms:W3CDTF">2021-04-17T09:48:01Z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