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9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62" userDrawn="1">
          <p15:clr>
            <a:srgbClr val="A4A3A4"/>
          </p15:clr>
        </p15:guide>
        <p15:guide id="4" orient="horz" pos="5148" userDrawn="1">
          <p15:clr>
            <a:srgbClr val="A4A3A4"/>
          </p15:clr>
        </p15:guide>
        <p15:guide id="5" pos="1979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827"/>
    <a:srgbClr val="F8931A"/>
    <a:srgbClr val="C5C0AD"/>
    <a:srgbClr val="000000"/>
    <a:srgbClr val="282827"/>
    <a:srgbClr val="D79E4D"/>
    <a:srgbClr val="C7AC65"/>
    <a:srgbClr val="666666"/>
    <a:srgbClr val="D9D9D9"/>
    <a:srgbClr val="0A3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31" autoAdjust="0"/>
    <p:restoredTop sz="94385" autoAdjust="0"/>
  </p:normalViewPr>
  <p:slideViewPr>
    <p:cSldViewPr snapToGrid="0">
      <p:cViewPr>
        <p:scale>
          <a:sx n="110" d="100"/>
          <a:sy n="110" d="100"/>
        </p:scale>
        <p:origin x="3272" y="-1608"/>
      </p:cViewPr>
      <p:guideLst>
        <p:guide pos="2160"/>
        <p:guide orient="horz" pos="862"/>
        <p:guide orient="horz" pos="5148"/>
        <p:guide pos="1979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29/10/2021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29/10/2021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190A5DD-BC44-9B44-9A33-D96B53096D46}"/>
              </a:ext>
            </a:extLst>
          </p:cNvPr>
          <p:cNvCxnSpPr>
            <a:cxnSpLocks/>
          </p:cNvCxnSpPr>
          <p:nvPr/>
        </p:nvCxnSpPr>
        <p:spPr>
          <a:xfrm>
            <a:off x="4275788" y="5927951"/>
            <a:ext cx="1384781" cy="125201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D651146-04B5-42F4-BFB4-79D47F906441}"/>
              </a:ext>
            </a:extLst>
          </p:cNvPr>
          <p:cNvCxnSpPr>
            <a:cxnSpLocks/>
          </p:cNvCxnSpPr>
          <p:nvPr/>
        </p:nvCxnSpPr>
        <p:spPr>
          <a:xfrm flipV="1">
            <a:off x="3856896" y="6168703"/>
            <a:ext cx="168890" cy="118752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D2B58D1-6F43-EB44-84CE-C99056026DBB}"/>
              </a:ext>
            </a:extLst>
          </p:cNvPr>
          <p:cNvCxnSpPr>
            <a:cxnSpLocks/>
          </p:cNvCxnSpPr>
          <p:nvPr/>
        </p:nvCxnSpPr>
        <p:spPr>
          <a:xfrm flipH="1" flipV="1">
            <a:off x="4170282" y="6204154"/>
            <a:ext cx="90620" cy="46892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A6502F-D6B0-664D-B130-5592E3507456}"/>
              </a:ext>
            </a:extLst>
          </p:cNvPr>
          <p:cNvCxnSpPr>
            <a:cxnSpLocks/>
          </p:cNvCxnSpPr>
          <p:nvPr/>
        </p:nvCxnSpPr>
        <p:spPr>
          <a:xfrm>
            <a:off x="4478220" y="7074874"/>
            <a:ext cx="267950" cy="36159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106BF-01AF-46CF-A46A-858EBBA9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tale of two </a:t>
            </a:r>
            <a:r>
              <a:rPr lang="en-US"/>
              <a:t>bitcoins v02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E0425-D951-4EC1-B243-7A0600D6F6E6}"/>
              </a:ext>
            </a:extLst>
          </p:cNvPr>
          <p:cNvSpPr/>
          <p:nvPr/>
        </p:nvSpPr>
        <p:spPr>
          <a:xfrm>
            <a:off x="0" y="1316"/>
            <a:ext cx="6858000" cy="9135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5D4C1-442D-4D76-9378-D0604F06BB3E}"/>
              </a:ext>
            </a:extLst>
          </p:cNvPr>
          <p:cNvSpPr txBox="1"/>
          <p:nvPr/>
        </p:nvSpPr>
        <p:spPr>
          <a:xfrm>
            <a:off x="657225" y="1099344"/>
            <a:ext cx="5543550" cy="67855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</a:rPr>
              <a:t>A Tale of Two Bitcoins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0B45A-0015-4DDA-A7EB-06895200F59E}"/>
              </a:ext>
            </a:extLst>
          </p:cNvPr>
          <p:cNvSpPr/>
          <p:nvPr/>
        </p:nvSpPr>
        <p:spPr>
          <a:xfrm>
            <a:off x="331307" y="1612122"/>
            <a:ext cx="618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Decentralized vs Distributed – What’s the Difference?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3673B-B220-40BB-A8B6-A4BBD14E4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60" y="288716"/>
            <a:ext cx="2092284" cy="349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C8711-0117-478D-AE15-69122C1298E6}"/>
              </a:ext>
            </a:extLst>
          </p:cNvPr>
          <p:cNvSpPr txBox="1"/>
          <p:nvPr/>
        </p:nvSpPr>
        <p:spPr>
          <a:xfrm>
            <a:off x="834124" y="3657196"/>
            <a:ext cx="2281389" cy="29319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r>
              <a:rPr lang="en-US" sz="1400" dirty="0">
                <a:solidFill>
                  <a:srgbClr val="F8931A"/>
                </a:solidFill>
              </a:rPr>
              <a:t>BTC: </a:t>
            </a:r>
            <a:r>
              <a:rPr lang="en-US" sz="1400" dirty="0"/>
              <a:t>DECENTRALIZED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06975-82AD-44AE-8A8E-FC3724C6DD6C}"/>
              </a:ext>
            </a:extLst>
          </p:cNvPr>
          <p:cNvSpPr txBox="1"/>
          <p:nvPr/>
        </p:nvSpPr>
        <p:spPr>
          <a:xfrm>
            <a:off x="3681413" y="3657196"/>
            <a:ext cx="2621966" cy="27133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EPIC: </a:t>
            </a:r>
            <a:r>
              <a:rPr lang="en-US" sz="1400" dirty="0"/>
              <a:t>DISTRIBUTED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0DA9B3-40FE-40ED-85D2-B87C5206742D}"/>
              </a:ext>
            </a:extLst>
          </p:cNvPr>
          <p:cNvSpPr/>
          <p:nvPr/>
        </p:nvSpPr>
        <p:spPr>
          <a:xfrm>
            <a:off x="657224" y="4541165"/>
            <a:ext cx="26351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1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Peer</a:t>
            </a:r>
            <a:r>
              <a:rPr lang="en-GB" sz="11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to Financial Institution to Financial Institution to Peer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D25D80-4B64-42B4-91F4-2604007AC7DD}"/>
              </a:ext>
            </a:extLst>
          </p:cNvPr>
          <p:cNvCxnSpPr>
            <a:cxnSpLocks/>
          </p:cNvCxnSpPr>
          <p:nvPr/>
        </p:nvCxnSpPr>
        <p:spPr>
          <a:xfrm>
            <a:off x="3429000" y="2310911"/>
            <a:ext cx="0" cy="5898052"/>
          </a:xfrm>
          <a:prstGeom prst="line">
            <a:avLst/>
          </a:prstGeom>
          <a:ln w="2222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505C59A-E27B-4079-ACD9-C1467672FB37}"/>
              </a:ext>
            </a:extLst>
          </p:cNvPr>
          <p:cNvSpPr/>
          <p:nvPr/>
        </p:nvSpPr>
        <p:spPr>
          <a:xfrm>
            <a:off x="3565587" y="5174609"/>
            <a:ext cx="2911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solidFill>
                  <a:srgbClr val="00B050"/>
                </a:solidFill>
                <a:latin typeface="Gotham HTF Black" pitchFamily="2" charset="77"/>
                <a:cs typeface="Arial" pitchFamily="34" charset="0"/>
              </a:rPr>
              <a:t>USERS = MINERS = NODES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6F062F-72D4-4EEA-8875-88547E9B13C4}"/>
              </a:ext>
            </a:extLst>
          </p:cNvPr>
          <p:cNvCxnSpPr>
            <a:cxnSpLocks/>
          </p:cNvCxnSpPr>
          <p:nvPr/>
        </p:nvCxnSpPr>
        <p:spPr>
          <a:xfrm flipV="1">
            <a:off x="5228604" y="6182462"/>
            <a:ext cx="377572" cy="19132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3F03E0-E9B7-4326-9523-832DE528100C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4126537" y="7546781"/>
            <a:ext cx="483175" cy="7761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091B870-FBF7-4D16-8417-830A27279E23}"/>
              </a:ext>
            </a:extLst>
          </p:cNvPr>
          <p:cNvCxnSpPr>
            <a:cxnSpLocks/>
          </p:cNvCxnSpPr>
          <p:nvPr/>
        </p:nvCxnSpPr>
        <p:spPr>
          <a:xfrm flipV="1">
            <a:off x="4918652" y="6715751"/>
            <a:ext cx="73429" cy="668472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253353-AFD4-4D3B-BF67-8D4D8B2BD232}"/>
              </a:ext>
            </a:extLst>
          </p:cNvPr>
          <p:cNvCxnSpPr>
            <a:cxnSpLocks/>
          </p:cNvCxnSpPr>
          <p:nvPr/>
        </p:nvCxnSpPr>
        <p:spPr>
          <a:xfrm>
            <a:off x="5234452" y="6521841"/>
            <a:ext cx="578629" cy="254592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BEB8BD0-7A9B-4C1B-848B-35B28E93BAEA}"/>
              </a:ext>
            </a:extLst>
          </p:cNvPr>
          <p:cNvCxnSpPr>
            <a:cxnSpLocks/>
          </p:cNvCxnSpPr>
          <p:nvPr/>
        </p:nvCxnSpPr>
        <p:spPr>
          <a:xfrm flipV="1">
            <a:off x="5093684" y="7537937"/>
            <a:ext cx="381000" cy="53956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8A68F9A-6910-430D-B518-51C468EA220F}"/>
              </a:ext>
            </a:extLst>
          </p:cNvPr>
          <p:cNvGrpSpPr/>
          <p:nvPr/>
        </p:nvGrpSpPr>
        <p:grpSpPr>
          <a:xfrm>
            <a:off x="796136" y="5770971"/>
            <a:ext cx="2226717" cy="2320686"/>
            <a:chOff x="846174" y="4337626"/>
            <a:chExt cx="2226717" cy="23206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0F7EDE-F9CB-4912-8BD0-E2AE41680940}"/>
                </a:ext>
              </a:extLst>
            </p:cNvPr>
            <p:cNvSpPr/>
            <p:nvPr/>
          </p:nvSpPr>
          <p:spPr>
            <a:xfrm>
              <a:off x="1102539" y="4724384"/>
              <a:ext cx="531537" cy="5315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6C43AB-BB31-4364-BAC1-6D3E2509448D}"/>
                </a:ext>
              </a:extLst>
            </p:cNvPr>
            <p:cNvSpPr txBox="1"/>
            <p:nvPr/>
          </p:nvSpPr>
          <p:spPr>
            <a:xfrm>
              <a:off x="1168063" y="4870821"/>
              <a:ext cx="395221" cy="2428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100" b="1" dirty="0">
                  <a:solidFill>
                    <a:schemeClr val="bg2"/>
                  </a:solidFill>
                  <a:latin typeface="Gotham HTF Black" pitchFamily="2" charset="77"/>
                </a:rPr>
                <a:t>NODE</a:t>
              </a:r>
              <a:endParaRPr lang="en-US" sz="1100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C393E87-8D22-4223-8651-B8FD13AE8CC6}"/>
                </a:ext>
              </a:extLst>
            </p:cNvPr>
            <p:cNvSpPr/>
            <p:nvPr/>
          </p:nvSpPr>
          <p:spPr>
            <a:xfrm>
              <a:off x="2245222" y="5737339"/>
              <a:ext cx="531537" cy="5315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B24225-EC60-4463-8E24-397183FDE1E3}"/>
                </a:ext>
              </a:extLst>
            </p:cNvPr>
            <p:cNvSpPr txBox="1"/>
            <p:nvPr/>
          </p:nvSpPr>
          <p:spPr>
            <a:xfrm>
              <a:off x="2312200" y="5894927"/>
              <a:ext cx="395221" cy="2428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100" b="1" dirty="0">
                  <a:solidFill>
                    <a:schemeClr val="bg2"/>
                  </a:solidFill>
                  <a:latin typeface="Gotham HTF Black" pitchFamily="2" charset="77"/>
                </a:rPr>
                <a:t>NODE</a:t>
              </a:r>
              <a:endParaRPr lang="en-US" sz="1100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1B57D9B-EEBC-458F-AE46-8E73A7C179C3}"/>
                </a:ext>
              </a:extLst>
            </p:cNvPr>
            <p:cNvSpPr/>
            <p:nvPr/>
          </p:nvSpPr>
          <p:spPr>
            <a:xfrm>
              <a:off x="1102539" y="5737339"/>
              <a:ext cx="531537" cy="5315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3D864-79EA-4102-9BA6-8C9868C0A74B}"/>
                </a:ext>
              </a:extLst>
            </p:cNvPr>
            <p:cNvSpPr txBox="1"/>
            <p:nvPr/>
          </p:nvSpPr>
          <p:spPr>
            <a:xfrm>
              <a:off x="1162583" y="5894927"/>
              <a:ext cx="395221" cy="2428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100" b="1" dirty="0">
                  <a:solidFill>
                    <a:schemeClr val="bg2"/>
                  </a:solidFill>
                  <a:latin typeface="Gotham HTF Black" pitchFamily="2" charset="77"/>
                </a:rPr>
                <a:t>NODE</a:t>
              </a:r>
              <a:endParaRPr lang="en-US" sz="1100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44008F-7310-4558-90F2-F5F5BA70B237}"/>
                </a:ext>
              </a:extLst>
            </p:cNvPr>
            <p:cNvSpPr/>
            <p:nvPr/>
          </p:nvSpPr>
          <p:spPr>
            <a:xfrm>
              <a:off x="2245222" y="4724384"/>
              <a:ext cx="531537" cy="5315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F13E59-6FE2-4724-A8FB-0A719F53BB11}"/>
                </a:ext>
              </a:extLst>
            </p:cNvPr>
            <p:cNvSpPr txBox="1"/>
            <p:nvPr/>
          </p:nvSpPr>
          <p:spPr>
            <a:xfrm>
              <a:off x="2314650" y="4870821"/>
              <a:ext cx="395221" cy="2428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100" b="1" dirty="0">
                  <a:solidFill>
                    <a:schemeClr val="bg2"/>
                  </a:solidFill>
                  <a:latin typeface="Gotham HTF Black" pitchFamily="2" charset="77"/>
                </a:rPr>
                <a:t>NODE</a:t>
              </a:r>
              <a:endParaRPr lang="en-US" sz="1100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7A6CB65-9A6A-4802-8194-A5560C172BB5}"/>
                </a:ext>
              </a:extLst>
            </p:cNvPr>
            <p:cNvCxnSpPr>
              <a:cxnSpLocks/>
            </p:cNvCxnSpPr>
            <p:nvPr/>
          </p:nvCxnSpPr>
          <p:spPr>
            <a:xfrm>
              <a:off x="1671246" y="4990153"/>
              <a:ext cx="577583" cy="0"/>
            </a:xfrm>
            <a:prstGeom prst="line">
              <a:avLst/>
            </a:prstGeom>
            <a:ln w="222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F4529EC-3AEE-4166-A7F6-B32AA370C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793" y="5283874"/>
              <a:ext cx="0" cy="412489"/>
            </a:xfrm>
            <a:prstGeom prst="line">
              <a:avLst/>
            </a:prstGeom>
            <a:ln w="222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EE95EF-990F-4649-95F3-26D6FBBC9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579" y="5283874"/>
              <a:ext cx="0" cy="412489"/>
            </a:xfrm>
            <a:prstGeom prst="line">
              <a:avLst/>
            </a:prstGeom>
            <a:ln w="222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88F3251-1361-4FE0-B0B5-EE3DB7AFFE87}"/>
                </a:ext>
              </a:extLst>
            </p:cNvPr>
            <p:cNvGrpSpPr/>
            <p:nvPr/>
          </p:nvGrpSpPr>
          <p:grpSpPr>
            <a:xfrm>
              <a:off x="1587190" y="5187992"/>
              <a:ext cx="702529" cy="645947"/>
              <a:chOff x="1714520" y="4939991"/>
              <a:chExt cx="767597" cy="705774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98DCE1D-9627-4B29-B0E6-5C32E7BA2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20" y="4939991"/>
                <a:ext cx="761050" cy="705774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20E8526-769F-436D-AF0E-F5B17ACC2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067" y="4939991"/>
                <a:ext cx="761050" cy="705774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B8F3B0-BD82-4F10-A34A-11F6451AC59F}"/>
                </a:ext>
              </a:extLst>
            </p:cNvPr>
            <p:cNvSpPr txBox="1"/>
            <p:nvPr/>
          </p:nvSpPr>
          <p:spPr>
            <a:xfrm>
              <a:off x="1540245" y="4337626"/>
              <a:ext cx="395221" cy="2428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C2D512-13C1-45A9-BAF6-72451766DBFC}"/>
                </a:ext>
              </a:extLst>
            </p:cNvPr>
            <p:cNvSpPr txBox="1"/>
            <p:nvPr/>
          </p:nvSpPr>
          <p:spPr>
            <a:xfrm>
              <a:off x="846174" y="4385948"/>
              <a:ext cx="313554" cy="14144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774B41-7595-4F08-A110-1F872BD1B26B}"/>
                </a:ext>
              </a:extLst>
            </p:cNvPr>
            <p:cNvSpPr txBox="1"/>
            <p:nvPr/>
          </p:nvSpPr>
          <p:spPr>
            <a:xfrm>
              <a:off x="1172819" y="4337626"/>
              <a:ext cx="395221" cy="2428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4C6B3CE-1E08-4003-B633-32A18E204C09}"/>
                </a:ext>
              </a:extLst>
            </p:cNvPr>
            <p:cNvSpPr txBox="1"/>
            <p:nvPr/>
          </p:nvSpPr>
          <p:spPr>
            <a:xfrm>
              <a:off x="2677670" y="4337626"/>
              <a:ext cx="395221" cy="2428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771BFFE-52EC-4F61-AD70-3262D291D33A}"/>
                </a:ext>
              </a:extLst>
            </p:cNvPr>
            <p:cNvSpPr txBox="1"/>
            <p:nvPr/>
          </p:nvSpPr>
          <p:spPr>
            <a:xfrm>
              <a:off x="1983599" y="4385948"/>
              <a:ext cx="313554" cy="14144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497CE9F-644D-41AB-9364-A0C9B2DE8B00}"/>
                </a:ext>
              </a:extLst>
            </p:cNvPr>
            <p:cNvSpPr txBox="1"/>
            <p:nvPr/>
          </p:nvSpPr>
          <p:spPr>
            <a:xfrm>
              <a:off x="2310244" y="4337626"/>
              <a:ext cx="395221" cy="2428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E89A429-A607-4C31-97A8-404B317B71B6}"/>
                </a:ext>
              </a:extLst>
            </p:cNvPr>
            <p:cNvGrpSpPr/>
            <p:nvPr/>
          </p:nvGrpSpPr>
          <p:grpSpPr>
            <a:xfrm>
              <a:off x="1014102" y="4549697"/>
              <a:ext cx="1846397" cy="252529"/>
              <a:chOff x="1014102" y="4549697"/>
              <a:chExt cx="1846397" cy="252529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62C3E59-78AD-4D89-8BCF-E39E32D3A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991" y="4565535"/>
                <a:ext cx="0" cy="13620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909972A-5C17-4C57-8FB9-391ACC674AE8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1014102" y="4549697"/>
                <a:ext cx="166279" cy="25252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06938A6-72A7-4DB2-9D6A-21AF0C21C9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6795" y="4549697"/>
                <a:ext cx="166279" cy="25252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6FC3C68-EB5D-4EEB-B58A-5786294D3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6416" y="4565535"/>
                <a:ext cx="0" cy="13620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CBD1299-3A70-4DF4-87B4-985700CA4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527" y="4549697"/>
                <a:ext cx="166279" cy="25252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FDA698A-0AF0-47BA-BB9D-439AF59BD3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4220" y="4549697"/>
                <a:ext cx="166279" cy="25252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9869489-B0F8-41A5-AEB3-9821D5D972CE}"/>
                </a:ext>
              </a:extLst>
            </p:cNvPr>
            <p:cNvCxnSpPr>
              <a:cxnSpLocks/>
            </p:cNvCxnSpPr>
            <p:nvPr/>
          </p:nvCxnSpPr>
          <p:spPr>
            <a:xfrm>
              <a:off x="1671246" y="6016065"/>
              <a:ext cx="577583" cy="0"/>
            </a:xfrm>
            <a:prstGeom prst="line">
              <a:avLst/>
            </a:prstGeom>
            <a:ln w="222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DAF26B2-9221-48BB-A969-BBFACCD68BC1}"/>
                </a:ext>
              </a:extLst>
            </p:cNvPr>
            <p:cNvGrpSpPr/>
            <p:nvPr/>
          </p:nvGrpSpPr>
          <p:grpSpPr>
            <a:xfrm flipV="1">
              <a:off x="1014102" y="6192643"/>
              <a:ext cx="1846397" cy="252529"/>
              <a:chOff x="1014102" y="4549697"/>
              <a:chExt cx="1846397" cy="252529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2477CD6-E3CC-44C8-8CDB-1BC839BE5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991" y="4565535"/>
                <a:ext cx="0" cy="13620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98A935B-5410-4A2E-BD16-B85166E5D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102" y="4549697"/>
                <a:ext cx="166279" cy="25252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DB218BB-F2DB-4674-9550-34C308219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6795" y="4549697"/>
                <a:ext cx="166279" cy="25252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59B3324-2680-4F6A-9486-CC29108F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6416" y="4565535"/>
                <a:ext cx="0" cy="13620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169A82A-9CCE-4E0E-B81C-9A688A59C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527" y="4549697"/>
                <a:ext cx="166279" cy="25252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292D97A-DAF0-4547-8D3D-0B7736FA7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4220" y="4549697"/>
                <a:ext cx="166279" cy="252529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CD0B9B6-FD2C-4C4F-9610-46C7736B2E3F}"/>
                </a:ext>
              </a:extLst>
            </p:cNvPr>
            <p:cNvSpPr txBox="1"/>
            <p:nvPr/>
          </p:nvSpPr>
          <p:spPr>
            <a:xfrm>
              <a:off x="1540245" y="6415470"/>
              <a:ext cx="395221" cy="2428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882F84F-1AD0-43D2-95DB-BEBB3273519C}"/>
                </a:ext>
              </a:extLst>
            </p:cNvPr>
            <p:cNvSpPr txBox="1"/>
            <p:nvPr/>
          </p:nvSpPr>
          <p:spPr>
            <a:xfrm>
              <a:off x="846174" y="6463792"/>
              <a:ext cx="313554" cy="14144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4203F6-E03B-4908-B9D8-2897EEE6892D}"/>
                </a:ext>
              </a:extLst>
            </p:cNvPr>
            <p:cNvSpPr txBox="1"/>
            <p:nvPr/>
          </p:nvSpPr>
          <p:spPr>
            <a:xfrm>
              <a:off x="1172819" y="6415470"/>
              <a:ext cx="395221" cy="2428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E3D194A-99CE-4CF0-A4A9-E1A181E63834}"/>
                </a:ext>
              </a:extLst>
            </p:cNvPr>
            <p:cNvSpPr txBox="1"/>
            <p:nvPr/>
          </p:nvSpPr>
          <p:spPr>
            <a:xfrm>
              <a:off x="2677670" y="6415470"/>
              <a:ext cx="395221" cy="2428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8E4AB13-7B64-40BF-8A6C-2535361F384A}"/>
                </a:ext>
              </a:extLst>
            </p:cNvPr>
            <p:cNvSpPr txBox="1"/>
            <p:nvPr/>
          </p:nvSpPr>
          <p:spPr>
            <a:xfrm>
              <a:off x="1983599" y="6463792"/>
              <a:ext cx="313554" cy="14144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B188A52-9DA8-4D02-A544-742B7C923F47}"/>
                </a:ext>
              </a:extLst>
            </p:cNvPr>
            <p:cNvSpPr txBox="1"/>
            <p:nvPr/>
          </p:nvSpPr>
          <p:spPr>
            <a:xfrm>
              <a:off x="2310244" y="6415470"/>
              <a:ext cx="395221" cy="2428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700" dirty="0">
                  <a:solidFill>
                    <a:sysClr val="windowText" lastClr="000000"/>
                  </a:solidFill>
                  <a:latin typeface="Gotham HTF Black" pitchFamily="2" charset="77"/>
                </a:rPr>
                <a:t>USER</a:t>
              </a:r>
              <a:endParaRPr lang="en-US" sz="700" dirty="0">
                <a:solidFill>
                  <a:sysClr val="windowText" lastClr="000000"/>
                </a:solidFill>
                <a:latin typeface="Gotham HTF Book" pitchFamily="2" charset="77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6FA287B-86F1-41F8-ACBC-3A6B0E23EB23}"/>
              </a:ext>
            </a:extLst>
          </p:cNvPr>
          <p:cNvSpPr/>
          <p:nvPr/>
        </p:nvSpPr>
        <p:spPr>
          <a:xfrm>
            <a:off x="482081" y="5174609"/>
            <a:ext cx="28888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solidFill>
                  <a:srgbClr val="DA2827"/>
                </a:solidFill>
                <a:latin typeface="Gotham HTF Black" pitchFamily="2" charset="77"/>
                <a:cs typeface="Arial" pitchFamily="34" charset="0"/>
              </a:rPr>
              <a:t>USERS ≠ MINERS ≠ NODES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405BC1-0CB5-47B2-BFC2-0E79F110DF72}"/>
              </a:ext>
            </a:extLst>
          </p:cNvPr>
          <p:cNvSpPr txBox="1"/>
          <p:nvPr/>
        </p:nvSpPr>
        <p:spPr>
          <a:xfrm>
            <a:off x="4360842" y="4069058"/>
            <a:ext cx="1160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Gotham HTF Black" pitchFamily="2" charset="77"/>
                <a:ea typeface="+mn-ea"/>
                <a:cs typeface="Arial" pitchFamily="34" charset="0"/>
              </a:rPr>
              <a:t>P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Gotham HTF Black" pitchFamily="2" charset="77"/>
                <a:ea typeface="+mn-ea"/>
                <a:cs typeface="Arial" pitchFamily="34" charset="0"/>
              </a:rPr>
              <a:t>-P </a:t>
            </a:r>
            <a:endParaRPr lang="en-GB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23BEC4E-51D7-4E45-A662-933BF69FB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337" y="2310911"/>
            <a:ext cx="1316963" cy="131696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100FF0F2-CE6E-2B45-839E-78642F2F8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1427" y="2316646"/>
            <a:ext cx="1316963" cy="131696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70E92356-E9A1-8F49-B839-70A176EA01D8}"/>
              </a:ext>
            </a:extLst>
          </p:cNvPr>
          <p:cNvSpPr txBox="1"/>
          <p:nvPr/>
        </p:nvSpPr>
        <p:spPr>
          <a:xfrm>
            <a:off x="1056224" y="4075801"/>
            <a:ext cx="1837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Gotham HTF Black" pitchFamily="2" charset="77"/>
                <a:ea typeface="+mn-ea"/>
                <a:cs typeface="Arial" pitchFamily="34" charset="0"/>
              </a:rPr>
              <a:t>P-FI-FI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Gotham HTF Black" pitchFamily="2" charset="77"/>
                <a:ea typeface="+mn-ea"/>
                <a:cs typeface="Arial" pitchFamily="34" charset="0"/>
              </a:rPr>
              <a:t>-P </a:t>
            </a:r>
            <a:endParaRPr lang="en-GB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86AE6D-1196-E948-A5C1-7D6B73BD8F4E}"/>
              </a:ext>
            </a:extLst>
          </p:cNvPr>
          <p:cNvSpPr/>
          <p:nvPr/>
        </p:nvSpPr>
        <p:spPr>
          <a:xfrm>
            <a:off x="3596769" y="4539643"/>
            <a:ext cx="26351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1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Peer</a:t>
            </a:r>
            <a:r>
              <a:rPr lang="en-GB" sz="11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to Peer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9B628EC-8B61-BA4F-BC95-D560F495B34D}"/>
              </a:ext>
            </a:extLst>
          </p:cNvPr>
          <p:cNvCxnSpPr>
            <a:cxnSpLocks/>
          </p:cNvCxnSpPr>
          <p:nvPr/>
        </p:nvCxnSpPr>
        <p:spPr>
          <a:xfrm>
            <a:off x="4299236" y="6098645"/>
            <a:ext cx="503279" cy="28099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8A0A53-37CC-E94A-BA58-63C64CDF80FD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3991627" y="7103327"/>
            <a:ext cx="169270" cy="18099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C6E19B5-5E44-D144-900E-9F5AB730BB5D}"/>
              </a:ext>
            </a:extLst>
          </p:cNvPr>
          <p:cNvCxnSpPr>
            <a:cxnSpLocks/>
          </p:cNvCxnSpPr>
          <p:nvPr/>
        </p:nvCxnSpPr>
        <p:spPr>
          <a:xfrm flipV="1">
            <a:off x="4525027" y="6588366"/>
            <a:ext cx="363500" cy="14497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D526475-3B84-B341-8CC4-E0759B7C6BEA}"/>
              </a:ext>
            </a:extLst>
          </p:cNvPr>
          <p:cNvCxnSpPr>
            <a:cxnSpLocks/>
          </p:cNvCxnSpPr>
          <p:nvPr/>
        </p:nvCxnSpPr>
        <p:spPr>
          <a:xfrm flipV="1">
            <a:off x="5821057" y="6992813"/>
            <a:ext cx="151853" cy="37942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5C8DB2A-C57A-EB47-A869-2E6654CA0734}"/>
              </a:ext>
            </a:extLst>
          </p:cNvPr>
          <p:cNvCxnSpPr>
            <a:cxnSpLocks/>
          </p:cNvCxnSpPr>
          <p:nvPr/>
        </p:nvCxnSpPr>
        <p:spPr>
          <a:xfrm flipH="1" flipV="1">
            <a:off x="5185868" y="6649632"/>
            <a:ext cx="400726" cy="70502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393E2D-C0F5-0B4D-94F4-F188C356F8DE}"/>
              </a:ext>
            </a:extLst>
          </p:cNvPr>
          <p:cNvCxnSpPr>
            <a:cxnSpLocks/>
          </p:cNvCxnSpPr>
          <p:nvPr/>
        </p:nvCxnSpPr>
        <p:spPr>
          <a:xfrm>
            <a:off x="5920159" y="6265982"/>
            <a:ext cx="99645" cy="445476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0F665D-B5C8-7C4B-8B2A-7ED7457CECDC}"/>
              </a:ext>
            </a:extLst>
          </p:cNvPr>
          <p:cNvGrpSpPr/>
          <p:nvPr/>
        </p:nvGrpSpPr>
        <p:grpSpPr>
          <a:xfrm>
            <a:off x="3608270" y="5727013"/>
            <a:ext cx="2715601" cy="2163154"/>
            <a:chOff x="3485174" y="5820801"/>
            <a:chExt cx="2715601" cy="216315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EDA70E-6F29-4301-ACB5-FE49D34AB07A}"/>
                </a:ext>
              </a:extLst>
            </p:cNvPr>
            <p:cNvSpPr/>
            <p:nvPr/>
          </p:nvSpPr>
          <p:spPr>
            <a:xfrm>
              <a:off x="3681413" y="5820801"/>
              <a:ext cx="531537" cy="53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D472E8B-7AC9-49D1-8398-A8EEA0145AF2}"/>
                </a:ext>
              </a:extLst>
            </p:cNvPr>
            <p:cNvSpPr txBox="1"/>
            <p:nvPr/>
          </p:nvSpPr>
          <p:spPr>
            <a:xfrm>
              <a:off x="3735107" y="5978389"/>
              <a:ext cx="395221" cy="2428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100" b="1" dirty="0">
                  <a:solidFill>
                    <a:schemeClr val="bg2"/>
                  </a:solidFill>
                  <a:latin typeface="Gotham HTF Black" pitchFamily="2" charset="77"/>
                </a:rPr>
                <a:t>USER</a:t>
              </a:r>
              <a:endParaRPr lang="en-US" sz="1100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450D63-7A65-B142-88B3-6D1B531F86C3}"/>
                </a:ext>
              </a:extLst>
            </p:cNvPr>
            <p:cNvGrpSpPr/>
            <p:nvPr/>
          </p:nvGrpSpPr>
          <p:grpSpPr>
            <a:xfrm>
              <a:off x="5324093" y="7367156"/>
              <a:ext cx="531537" cy="531537"/>
              <a:chOff x="4620708" y="7185449"/>
              <a:chExt cx="531537" cy="531537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22DD338-754E-4342-86FF-553BBFD0E991}"/>
                  </a:ext>
                </a:extLst>
              </p:cNvPr>
              <p:cNvSpPr/>
              <p:nvPr/>
            </p:nvSpPr>
            <p:spPr>
              <a:xfrm>
                <a:off x="4620708" y="7185449"/>
                <a:ext cx="531537" cy="531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8D35A71-767B-4872-AC39-C288B2261733}"/>
                  </a:ext>
                </a:extLst>
              </p:cNvPr>
              <p:cNvSpPr txBox="1"/>
              <p:nvPr/>
            </p:nvSpPr>
            <p:spPr>
              <a:xfrm>
                <a:off x="4690396" y="7343037"/>
                <a:ext cx="395221" cy="242842"/>
              </a:xfrm>
              <a:prstGeom prst="rect">
                <a:avLst/>
              </a:prstGeom>
              <a:noFill/>
            </p:spPr>
            <p:txBody>
              <a:bodyPr wrap="none" lIns="0" rIns="0" rtlCol="0">
                <a:noAutofit/>
              </a:bodyPr>
              <a:lstStyle/>
              <a:p>
                <a:pPr marL="4763" algn="ctr">
                  <a:lnSpc>
                    <a:spcPct val="85000"/>
                  </a:lnSpc>
                </a:pPr>
                <a:r>
                  <a:rPr lang="en-US" sz="1100" b="1" dirty="0">
                    <a:solidFill>
                      <a:schemeClr val="bg2"/>
                    </a:solidFill>
                    <a:latin typeface="Gotham HTF Black" pitchFamily="2" charset="77"/>
                  </a:rPr>
                  <a:t>USER</a:t>
                </a:r>
                <a:endParaRPr lang="en-US" sz="1100" b="1" dirty="0">
                  <a:solidFill>
                    <a:schemeClr val="bg2"/>
                  </a:solidFill>
                  <a:latin typeface="Gotham HTF Book" pitchFamily="2" charset="77"/>
                </a:endParaRPr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CF57959-9999-4AEB-AFC5-93E30B040876}"/>
                </a:ext>
              </a:extLst>
            </p:cNvPr>
            <p:cNvSpPr/>
            <p:nvPr/>
          </p:nvSpPr>
          <p:spPr>
            <a:xfrm>
              <a:off x="3959959" y="6743420"/>
              <a:ext cx="531537" cy="53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01177E5-07DC-4D88-B260-ED7AD4543FE7}"/>
                </a:ext>
              </a:extLst>
            </p:cNvPr>
            <p:cNvSpPr txBox="1"/>
            <p:nvPr/>
          </p:nvSpPr>
          <p:spPr>
            <a:xfrm>
              <a:off x="4013652" y="6909283"/>
              <a:ext cx="395221" cy="2428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100" b="1" dirty="0">
                  <a:solidFill>
                    <a:schemeClr val="bg2"/>
                  </a:solidFill>
                  <a:latin typeface="Gotham HTF Black" pitchFamily="2" charset="77"/>
                </a:rPr>
                <a:t>USER</a:t>
              </a:r>
              <a:endParaRPr lang="en-US" sz="1100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30BDC31-80C1-45DF-9A95-DD3F4D433DAC}"/>
                </a:ext>
              </a:extLst>
            </p:cNvPr>
            <p:cNvSpPr/>
            <p:nvPr/>
          </p:nvSpPr>
          <p:spPr>
            <a:xfrm>
              <a:off x="4638387" y="6289725"/>
              <a:ext cx="531537" cy="53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65A888-9539-46AA-88CF-B74B6FC049CE}"/>
                </a:ext>
              </a:extLst>
            </p:cNvPr>
            <p:cNvSpPr txBox="1"/>
            <p:nvPr/>
          </p:nvSpPr>
          <p:spPr>
            <a:xfrm>
              <a:off x="4698550" y="6447313"/>
              <a:ext cx="395221" cy="2428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100" b="1" dirty="0">
                  <a:solidFill>
                    <a:schemeClr val="bg2"/>
                  </a:solidFill>
                  <a:latin typeface="Gotham HTF Black" pitchFamily="2" charset="77"/>
                </a:rPr>
                <a:t>USER</a:t>
              </a:r>
              <a:endParaRPr lang="en-US" sz="1100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8D1C8A-90D9-0543-BE9A-82C95B403008}"/>
                </a:ext>
              </a:extLst>
            </p:cNvPr>
            <p:cNvGrpSpPr/>
            <p:nvPr/>
          </p:nvGrpSpPr>
          <p:grpSpPr>
            <a:xfrm>
              <a:off x="5442047" y="5946002"/>
              <a:ext cx="531537" cy="531537"/>
              <a:chOff x="5664786" y="6678694"/>
              <a:chExt cx="531537" cy="531537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FD6F0E6-DE85-46F5-AC2F-1A9C1B1B18FF}"/>
                  </a:ext>
                </a:extLst>
              </p:cNvPr>
              <p:cNvSpPr/>
              <p:nvPr/>
            </p:nvSpPr>
            <p:spPr>
              <a:xfrm>
                <a:off x="5664786" y="6678694"/>
                <a:ext cx="531537" cy="531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8F6FBF7-73A3-48A8-B384-1CB7AEC3FF1D}"/>
                  </a:ext>
                </a:extLst>
              </p:cNvPr>
              <p:cNvSpPr txBox="1"/>
              <p:nvPr/>
            </p:nvSpPr>
            <p:spPr>
              <a:xfrm>
                <a:off x="5737052" y="6836282"/>
                <a:ext cx="395221" cy="242842"/>
              </a:xfrm>
              <a:prstGeom prst="rect">
                <a:avLst/>
              </a:prstGeom>
              <a:noFill/>
            </p:spPr>
            <p:txBody>
              <a:bodyPr wrap="none" lIns="0" rIns="0" rtlCol="0">
                <a:noAutofit/>
              </a:bodyPr>
              <a:lstStyle/>
              <a:p>
                <a:pPr marL="4763" algn="ctr">
                  <a:lnSpc>
                    <a:spcPct val="85000"/>
                  </a:lnSpc>
                </a:pPr>
                <a:r>
                  <a:rPr lang="en-US" sz="1100" b="1" dirty="0">
                    <a:solidFill>
                      <a:schemeClr val="bg2"/>
                    </a:solidFill>
                    <a:latin typeface="Gotham HTF Black" pitchFamily="2" charset="77"/>
                  </a:rPr>
                  <a:t>USER</a:t>
                </a:r>
                <a:endParaRPr lang="en-US" sz="1100" b="1" dirty="0">
                  <a:solidFill>
                    <a:schemeClr val="bg2"/>
                  </a:solidFill>
                  <a:latin typeface="Gotham HTF Book" pitchFamily="2" charset="77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965374A-DF68-AD4D-B17A-C4C73DBD493E}"/>
                </a:ext>
              </a:extLst>
            </p:cNvPr>
            <p:cNvGrpSpPr/>
            <p:nvPr/>
          </p:nvGrpSpPr>
          <p:grpSpPr>
            <a:xfrm>
              <a:off x="5669238" y="6655248"/>
              <a:ext cx="531537" cy="531537"/>
              <a:chOff x="5664786" y="6678694"/>
              <a:chExt cx="531537" cy="531537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7573199-3B12-C24B-80EA-45DB35E34D6C}"/>
                  </a:ext>
                </a:extLst>
              </p:cNvPr>
              <p:cNvSpPr/>
              <p:nvPr/>
            </p:nvSpPr>
            <p:spPr>
              <a:xfrm>
                <a:off x="5664786" y="6678694"/>
                <a:ext cx="531537" cy="531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81AF9C5-3897-6945-9328-A534F64048C2}"/>
                  </a:ext>
                </a:extLst>
              </p:cNvPr>
              <p:cNvSpPr txBox="1"/>
              <p:nvPr/>
            </p:nvSpPr>
            <p:spPr>
              <a:xfrm>
                <a:off x="5737052" y="6836282"/>
                <a:ext cx="395221" cy="242842"/>
              </a:xfrm>
              <a:prstGeom prst="rect">
                <a:avLst/>
              </a:prstGeom>
              <a:noFill/>
            </p:spPr>
            <p:txBody>
              <a:bodyPr wrap="none" lIns="0" rIns="0" rtlCol="0">
                <a:noAutofit/>
              </a:bodyPr>
              <a:lstStyle/>
              <a:p>
                <a:pPr marL="4763" algn="ctr">
                  <a:lnSpc>
                    <a:spcPct val="85000"/>
                  </a:lnSpc>
                </a:pPr>
                <a:r>
                  <a:rPr lang="en-US" sz="1100" b="1" dirty="0">
                    <a:solidFill>
                      <a:schemeClr val="bg2"/>
                    </a:solidFill>
                    <a:latin typeface="Gotham HTF Black" pitchFamily="2" charset="77"/>
                  </a:rPr>
                  <a:t>USER</a:t>
                </a:r>
                <a:endParaRPr lang="en-US" sz="1100" b="1" dirty="0">
                  <a:solidFill>
                    <a:schemeClr val="bg2"/>
                  </a:solidFill>
                  <a:latin typeface="Gotham HTF Book" pitchFamily="2" charset="77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B15639D-85E4-5C45-B3DB-99375F15F5B9}"/>
                </a:ext>
              </a:extLst>
            </p:cNvPr>
            <p:cNvGrpSpPr/>
            <p:nvPr/>
          </p:nvGrpSpPr>
          <p:grpSpPr>
            <a:xfrm>
              <a:off x="4486616" y="7452418"/>
              <a:ext cx="531537" cy="531537"/>
              <a:chOff x="5664786" y="6678694"/>
              <a:chExt cx="531537" cy="531537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76EE9C7-1B0C-644F-BA25-42051CDBEDA8}"/>
                  </a:ext>
                </a:extLst>
              </p:cNvPr>
              <p:cNvSpPr/>
              <p:nvPr/>
            </p:nvSpPr>
            <p:spPr>
              <a:xfrm>
                <a:off x="5664786" y="6678694"/>
                <a:ext cx="531537" cy="531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F36C308-AE69-254E-991E-99D7A396790D}"/>
                  </a:ext>
                </a:extLst>
              </p:cNvPr>
              <p:cNvSpPr txBox="1"/>
              <p:nvPr/>
            </p:nvSpPr>
            <p:spPr>
              <a:xfrm>
                <a:off x="5737052" y="6836282"/>
                <a:ext cx="395221" cy="242842"/>
              </a:xfrm>
              <a:prstGeom prst="rect">
                <a:avLst/>
              </a:prstGeom>
              <a:noFill/>
            </p:spPr>
            <p:txBody>
              <a:bodyPr wrap="none" lIns="0" rIns="0" rtlCol="0">
                <a:noAutofit/>
              </a:bodyPr>
              <a:lstStyle/>
              <a:p>
                <a:pPr marL="4763" algn="ctr">
                  <a:lnSpc>
                    <a:spcPct val="85000"/>
                  </a:lnSpc>
                </a:pPr>
                <a:r>
                  <a:rPr lang="en-US" sz="1100" b="1" dirty="0">
                    <a:solidFill>
                      <a:schemeClr val="bg2"/>
                    </a:solidFill>
                    <a:latin typeface="Gotham HTF Black" pitchFamily="2" charset="77"/>
                  </a:rPr>
                  <a:t>USER</a:t>
                </a:r>
                <a:endParaRPr lang="en-US" sz="1100" b="1" dirty="0">
                  <a:solidFill>
                    <a:schemeClr val="bg2"/>
                  </a:solidFill>
                  <a:latin typeface="Gotham HTF Book" pitchFamily="2" charset="77"/>
                </a:endParaRPr>
              </a:p>
            </p:txBody>
          </p: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D6B28C8-32EB-904B-B9AB-E17B1F290DF3}"/>
                </a:ext>
              </a:extLst>
            </p:cNvPr>
            <p:cNvSpPr/>
            <p:nvPr/>
          </p:nvSpPr>
          <p:spPr>
            <a:xfrm>
              <a:off x="3485174" y="7294404"/>
              <a:ext cx="531537" cy="53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847CA3-8B03-0E47-9F62-27A165C58A0D}"/>
                </a:ext>
              </a:extLst>
            </p:cNvPr>
            <p:cNvSpPr txBox="1"/>
            <p:nvPr/>
          </p:nvSpPr>
          <p:spPr>
            <a:xfrm>
              <a:off x="3538867" y="7460267"/>
              <a:ext cx="395221" cy="2428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100" b="1" dirty="0">
                  <a:solidFill>
                    <a:schemeClr val="bg2"/>
                  </a:solidFill>
                  <a:latin typeface="Gotham HTF Black" pitchFamily="2" charset="77"/>
                </a:rPr>
                <a:t>USER</a:t>
              </a:r>
              <a:endParaRPr lang="en-US" sz="1100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80873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40758</TotalTime>
  <Words>75</Words>
  <Application>Microsoft Macintosh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577</cp:revision>
  <dcterms:created xsi:type="dcterms:W3CDTF">2018-04-12T15:48:13Z</dcterms:created>
  <dcterms:modified xsi:type="dcterms:W3CDTF">2021-10-29T12:18:26Z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