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7"/>
  </p:notesMasterIdLst>
  <p:sldIdLst>
    <p:sldId id="304" r:id="rId5"/>
    <p:sldId id="303" r:id="rId6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816" userDrawn="1">
          <p15:clr>
            <a:srgbClr val="A4A3A4"/>
          </p15:clr>
        </p15:guide>
        <p15:guide id="4" orient="horz" pos="5216" userDrawn="1">
          <p15:clr>
            <a:srgbClr val="A4A3A4"/>
          </p15:clr>
        </p15:guide>
        <p15:guide id="5" pos="2001" userDrawn="1">
          <p15:clr>
            <a:srgbClr val="A4A3A4"/>
          </p15:clr>
        </p15:guide>
        <p15:guide id="6" pos="23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827"/>
    <a:srgbClr val="25473C"/>
    <a:srgbClr val="1F8264"/>
    <a:srgbClr val="216350"/>
    <a:srgbClr val="20795D"/>
    <a:srgbClr val="FAB831"/>
    <a:srgbClr val="1E8565"/>
    <a:srgbClr val="24493D"/>
    <a:srgbClr val="1BA27A"/>
    <a:srgbClr val="FAB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34" autoAdjust="0"/>
    <p:restoredTop sz="95952" autoAdjust="0"/>
  </p:normalViewPr>
  <p:slideViewPr>
    <p:cSldViewPr snapToGrid="0">
      <p:cViewPr varScale="1">
        <p:scale>
          <a:sx n="64" d="100"/>
          <a:sy n="64" d="100"/>
        </p:scale>
        <p:origin x="2148" y="78"/>
      </p:cViewPr>
      <p:guideLst>
        <p:guide pos="2160"/>
        <p:guide orient="horz" pos="816"/>
        <p:guide orient="horz" pos="5216"/>
        <p:guide pos="2001"/>
        <p:guide pos="23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A9518-A6F0-41B7-BAA2-12C228E5F127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8F627-D2E9-4B61-95B4-541160A89C9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3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4563071" cy="9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CEE8D5-DDC9-B249-B648-0D1312B51E45}"/>
              </a:ext>
            </a:extLst>
          </p:cNvPr>
          <p:cNvSpPr/>
          <p:nvPr userDrawn="1"/>
        </p:nvSpPr>
        <p:spPr bwMode="white">
          <a:xfrm>
            <a:off x="3047167" y="3672945"/>
            <a:ext cx="1659376" cy="181715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 bwMode="white">
          <a:xfrm>
            <a:off x="0" y="1820334"/>
            <a:ext cx="1525191" cy="367135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B4AC4-00FE-6345-812F-F7D914B3113A}"/>
              </a:ext>
            </a:extLst>
          </p:cNvPr>
          <p:cNvSpPr/>
          <p:nvPr userDrawn="1"/>
        </p:nvSpPr>
        <p:spPr bwMode="white">
          <a:xfrm>
            <a:off x="1518940" y="3659717"/>
            <a:ext cx="1525191" cy="36491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3C3ECC-1F7B-5F42-AF38-D7A8E0566EC7}"/>
              </a:ext>
            </a:extLst>
          </p:cNvPr>
          <p:cNvSpPr/>
          <p:nvPr userDrawn="1"/>
        </p:nvSpPr>
        <p:spPr bwMode="white">
          <a:xfrm>
            <a:off x="1525191" y="1827743"/>
            <a:ext cx="769739" cy="18319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D735F9-5F1E-2C4D-8AD7-9530BDBB5E7D}"/>
              </a:ext>
            </a:extLst>
          </p:cNvPr>
          <p:cNvSpPr/>
          <p:nvPr userDrawn="1"/>
        </p:nvSpPr>
        <p:spPr bwMode="white">
          <a:xfrm>
            <a:off x="3044131" y="0"/>
            <a:ext cx="1518940" cy="36639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6A670E-E298-9349-B9E8-B1DC1E7DC4B4}"/>
              </a:ext>
            </a:extLst>
          </p:cNvPr>
          <p:cNvSpPr/>
          <p:nvPr userDrawn="1"/>
        </p:nvSpPr>
        <p:spPr bwMode="white">
          <a:xfrm>
            <a:off x="3044131" y="5491693"/>
            <a:ext cx="769739" cy="1817159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ED52AD-3D25-0148-BB55-14C5D9A4A4B4}"/>
              </a:ext>
            </a:extLst>
          </p:cNvPr>
          <p:cNvSpPr/>
          <p:nvPr userDrawn="1"/>
        </p:nvSpPr>
        <p:spPr bwMode="white">
          <a:xfrm>
            <a:off x="2294023" y="2956"/>
            <a:ext cx="750108" cy="1817379"/>
          </a:xfrm>
          <a:prstGeom prst="rect">
            <a:avLst/>
          </a:prstGeom>
          <a:solidFill>
            <a:srgbClr val="CCD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3CD551-6BB9-7340-B531-66B01F8C57FE}"/>
              </a:ext>
            </a:extLst>
          </p:cNvPr>
          <p:cNvSpPr/>
          <p:nvPr userDrawn="1"/>
        </p:nvSpPr>
        <p:spPr bwMode="white">
          <a:xfrm>
            <a:off x="1913849" y="911755"/>
            <a:ext cx="384870" cy="9159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111DCF-5E23-E849-A307-A25DC8839825}"/>
              </a:ext>
            </a:extLst>
          </p:cNvPr>
          <p:cNvSpPr/>
          <p:nvPr userDrawn="1"/>
        </p:nvSpPr>
        <p:spPr bwMode="white">
          <a:xfrm>
            <a:off x="1140321" y="7308851"/>
            <a:ext cx="384870" cy="915988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F2650C-86F3-C641-AF7E-0EAB6895DA8F}"/>
              </a:ext>
            </a:extLst>
          </p:cNvPr>
          <p:cNvSpPr/>
          <p:nvPr userDrawn="1"/>
        </p:nvSpPr>
        <p:spPr bwMode="white">
          <a:xfrm>
            <a:off x="2296286" y="7302845"/>
            <a:ext cx="747845" cy="18411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43ABAC8-A258-C444-8BDE-0E2B06C2C61B}"/>
              </a:ext>
            </a:extLst>
          </p:cNvPr>
          <p:cNvGrpSpPr/>
          <p:nvPr userDrawn="1"/>
        </p:nvGrpSpPr>
        <p:grpSpPr>
          <a:xfrm>
            <a:off x="3815892" y="7308849"/>
            <a:ext cx="747178" cy="1835151"/>
            <a:chOff x="6783808" y="5481637"/>
            <a:chExt cx="1368426" cy="137443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078722B-5212-8840-9340-46D316C74B8C}"/>
                </a:ext>
              </a:extLst>
            </p:cNvPr>
            <p:cNvSpPr/>
            <p:nvPr userDrawn="1"/>
          </p:nvSpPr>
          <p:spPr bwMode="white">
            <a:xfrm>
              <a:off x="6783809" y="5481638"/>
              <a:ext cx="684213" cy="68699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13" dirty="0">
                <a:solidFill>
                  <a:prstClr val="white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43C1EBE-D789-104C-8A87-E01215FF7799}"/>
                </a:ext>
              </a:extLst>
            </p:cNvPr>
            <p:cNvSpPr/>
            <p:nvPr userDrawn="1"/>
          </p:nvSpPr>
          <p:spPr bwMode="white">
            <a:xfrm>
              <a:off x="6783808" y="6169084"/>
              <a:ext cx="684213" cy="6869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13" dirty="0">
                <a:solidFill>
                  <a:prstClr val="white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6C62208-AE41-BC4A-AA78-CA58645C234E}"/>
                </a:ext>
              </a:extLst>
            </p:cNvPr>
            <p:cNvSpPr/>
            <p:nvPr userDrawn="1"/>
          </p:nvSpPr>
          <p:spPr bwMode="white">
            <a:xfrm>
              <a:off x="7468021" y="5481637"/>
              <a:ext cx="684213" cy="68699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13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187603" y="4001500"/>
            <a:ext cx="3582388" cy="683029"/>
          </a:xfrm>
          <a:noFill/>
        </p:spPr>
        <p:txBody>
          <a:bodyPr anchor="t"/>
          <a:lstStyle>
            <a:lvl1pPr>
              <a:lnSpc>
                <a:spcPts val="1913"/>
              </a:lnSpc>
              <a:tabLst>
                <a:tab pos="161628" algn="l"/>
              </a:tabLst>
              <a:defRPr sz="1800" b="1" i="0" cap="all" baseline="0">
                <a:solidFill>
                  <a:schemeClr val="accent2"/>
                </a:solidFill>
                <a:latin typeface="Gotham HTF Black" pitchFamily="2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3190639" y="4693524"/>
            <a:ext cx="3576314" cy="487680"/>
          </a:xfrm>
        </p:spPr>
        <p:txBody>
          <a:bodyPr>
            <a:noAutofit/>
          </a:bodyPr>
          <a:lstStyle>
            <a:lvl1pPr marL="0" indent="0">
              <a:buNone/>
              <a:defRPr sz="1013" b="0" i="0" cap="all" baseline="0">
                <a:solidFill>
                  <a:schemeClr val="bg1"/>
                </a:solidFill>
                <a:latin typeface="Gotham HTF Book" pitchFamily="2" charset="77"/>
              </a:defRPr>
            </a:lvl1pPr>
            <a:lvl2pPr marL="97334" indent="0">
              <a:buNone/>
              <a:defRPr sz="900" b="0">
                <a:latin typeface="+mn-lt"/>
              </a:defRPr>
            </a:lvl2pPr>
            <a:lvl3pPr marL="223242" indent="0">
              <a:buNone/>
              <a:defRPr sz="900" b="0">
                <a:latin typeface="+mn-lt"/>
              </a:defRPr>
            </a:lvl3pPr>
            <a:lvl4pPr marL="354509" indent="0">
              <a:buNone/>
              <a:defRPr sz="900" b="0">
                <a:latin typeface="+mn-lt"/>
              </a:defRPr>
            </a:lvl4pPr>
            <a:lvl5pPr marL="480417" indent="0">
              <a:buNone/>
              <a:defRPr sz="900" b="0">
                <a:latin typeface="+mn-lt"/>
              </a:defRPr>
            </a:lvl5pPr>
          </a:lstStyle>
          <a:p>
            <a:pPr lvl="0"/>
            <a:r>
              <a:rPr lang="en-US" dirty="0"/>
              <a:t>Subtitle / Date goes here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4940ABFB-398F-9B48-A0E1-18DDA3C76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9725" y="7681809"/>
            <a:ext cx="1559468" cy="108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8FCA-151F-C541-9AD2-E23FD704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CA8EC8-0597-8D46-A3D6-14301C74E0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1BC0-C4E4-1248-9539-942F5F23DC8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9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_ withtitle_long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96863" y="1820864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>
            <a:lvl2pPr marL="97334" indent="-97334">
              <a:spcBef>
                <a:spcPts val="338"/>
              </a:spcBef>
              <a:defRPr/>
            </a:lvl2pPr>
            <a:lvl3pPr marL="227707" indent="-97334">
              <a:defRPr/>
            </a:lvl3pPr>
            <a:lvl4pPr marL="351830" indent="-91976">
              <a:defRPr/>
            </a:lvl4pPr>
            <a:lvl5pPr marL="482203" indent="-98227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4"/>
            <a:ext cx="6264276" cy="480432"/>
          </a:xfrm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1361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3"/>
            <a:ext cx="6264276" cy="477463"/>
          </a:xfrm>
          <a:noFill/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9489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862" y="468313"/>
            <a:ext cx="6264277" cy="475615"/>
          </a:xfrm>
          <a:prstGeom prst="rect">
            <a:avLst/>
          </a:prstGeom>
          <a:noFill/>
        </p:spPr>
        <p:txBody>
          <a:bodyPr vert="horz" lIns="72000" tIns="54000" rIns="72000" bIns="36000" rtlCol="0" anchor="b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863" y="1820863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214909" y="877824"/>
            <a:ext cx="6428184" cy="7315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990FB-0950-7A4B-B2F5-4CF2AB113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242659" y="853156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bg1"/>
                </a:solidFill>
              </a:defRPr>
            </a:lvl1pPr>
          </a:lstStyle>
          <a:p>
            <a:fld id="{01EC1BC0-C4E4-1248-9539-942F5F23DC8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5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9" r:id="rId3"/>
    <p:sldLayoutId id="2147483680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lang="en-US" sz="1800" b="1" i="0" kern="1200" cap="all" baseline="0" dirty="0">
          <a:solidFill>
            <a:schemeClr val="accent2"/>
          </a:solidFill>
          <a:latin typeface="Gotham HTF Black" pitchFamily="2" charset="77"/>
          <a:ea typeface="+mj-ea"/>
          <a:cs typeface="Arial" pitchFamily="34" charset="0"/>
        </a:defRPr>
      </a:lvl1pPr>
    </p:titleStyle>
    <p:bodyStyle>
      <a:lvl1pPr marL="0" indent="0" algn="l" defTabSz="514350" rtl="0" eaLnBrk="1" latinLnBrk="0" hangingPunct="1">
        <a:lnSpc>
          <a:spcPct val="100000"/>
        </a:lnSpc>
        <a:spcBef>
          <a:spcPts val="675"/>
        </a:spcBef>
        <a:spcAft>
          <a:spcPts val="169"/>
        </a:spcAft>
        <a:buClr>
          <a:schemeClr val="tx1"/>
        </a:buClr>
        <a:buSzPct val="100000"/>
        <a:buFont typeface="Arial" panose="020B0604020202020204" pitchFamily="34" charset="0"/>
        <a:buNone/>
        <a:defRPr sz="112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1pPr>
      <a:lvl2pPr marL="97334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1013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2pPr>
      <a:lvl3pPr marL="227707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SzPct val="112000"/>
        <a:buFont typeface="Arial" panose="020B0604020202020204" pitchFamily="34" charset="0"/>
        <a:buChar char="◦"/>
        <a:defRPr sz="900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3pPr>
      <a:lvl4pPr marL="351830" indent="-91976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788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4pPr>
      <a:lvl5pPr marL="482203" indent="-98227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-"/>
        <a:defRPr sz="67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3" pos="4320" userDrawn="1">
          <p15:clr>
            <a:srgbClr val="F26B43"/>
          </p15:clr>
        </p15:guide>
        <p15:guide id="4" pos="476" userDrawn="1">
          <p15:clr>
            <a:srgbClr val="F26B43"/>
          </p15:clr>
        </p15:guide>
        <p15:guide id="5" pos="961" userDrawn="1">
          <p15:clr>
            <a:srgbClr val="F26B43"/>
          </p15:clr>
        </p15:guide>
        <p15:guide id="6" pos="1446" userDrawn="1">
          <p15:clr>
            <a:srgbClr val="F26B43"/>
          </p15:clr>
        </p15:guide>
        <p15:guide id="7" pos="1918" userDrawn="1">
          <p15:clr>
            <a:srgbClr val="F26B43"/>
          </p15:clr>
        </p15:guide>
        <p15:guide id="8" pos="2415" userDrawn="1">
          <p15:clr>
            <a:srgbClr val="F26B43"/>
          </p15:clr>
        </p15:guide>
        <p15:guide id="9" pos="2874" userDrawn="1">
          <p15:clr>
            <a:srgbClr val="F26B43"/>
          </p15:clr>
        </p15:guide>
        <p15:guide id="10" pos="3359" userDrawn="1">
          <p15:clr>
            <a:srgbClr val="F26B43"/>
          </p15:clr>
        </p15:guide>
        <p15:guide id="11" pos="3844" userDrawn="1">
          <p15:clr>
            <a:srgbClr val="F26B43"/>
          </p15:clr>
        </p15:guide>
        <p15:guide id="12" orient="horz" pos="1147" userDrawn="1">
          <p15:clr>
            <a:srgbClr val="F26B43"/>
          </p15:clr>
        </p15:guide>
        <p15:guide id="13" orient="horz" pos="2305" userDrawn="1">
          <p15:clr>
            <a:srgbClr val="F26B43"/>
          </p15:clr>
        </p15:guide>
        <p15:guide id="14" orient="horz" pos="3455" userDrawn="1">
          <p15:clr>
            <a:srgbClr val="F26B43"/>
          </p15:clr>
        </p15:guide>
        <p15:guide id="15" orient="horz" pos="4604" userDrawn="1">
          <p15:clr>
            <a:srgbClr val="F26B43"/>
          </p15:clr>
        </p15:guide>
        <p15:guide id="16" orient="horz" pos="5760" userDrawn="1">
          <p15:clr>
            <a:srgbClr val="F26B43"/>
          </p15:clr>
        </p15:guide>
        <p15:guide id="17" orient="horz" userDrawn="1">
          <p15:clr>
            <a:srgbClr val="F26B43"/>
          </p15:clr>
        </p15:guide>
        <p15:guide id="18" orient="horz" pos="544" userDrawn="1">
          <p15:clr>
            <a:srgbClr val="F26B43"/>
          </p15:clr>
        </p15:guide>
        <p15:guide id="19" pos="187" userDrawn="1">
          <p15:clr>
            <a:srgbClr val="F26B43"/>
          </p15:clr>
        </p15:guide>
        <p15:guide id="20" pos="4133" userDrawn="1">
          <p15:clr>
            <a:srgbClr val="F26B43"/>
          </p15:clr>
        </p15:guide>
        <p15:guide id="21" orient="horz" pos="5443" userDrawn="1">
          <p15:clr>
            <a:srgbClr val="F26B43"/>
          </p15:clr>
        </p15:guide>
        <p15:guide id="22" orient="horz" pos="29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labs.epic.tech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emf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hape&#10;&#10;Description automatically generated with low confidence">
            <a:extLst>
              <a:ext uri="{FF2B5EF4-FFF2-40B4-BE49-F238E27FC236}">
                <a16:creationId xmlns:a16="http://schemas.microsoft.com/office/drawing/2014/main" id="{4ED8F448-E5CB-CF44-BD96-1B150C7D85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80"/>
          <a:stretch/>
        </p:blipFill>
        <p:spPr>
          <a:xfrm>
            <a:off x="0" y="2773105"/>
            <a:ext cx="6858000" cy="4911484"/>
          </a:xfrm>
          <a:prstGeom prst="rect">
            <a:avLst/>
          </a:prstGeom>
        </p:spPr>
      </p:pic>
      <p:sp>
        <p:nvSpPr>
          <p:cNvPr id="148" name="Rectangle 147">
            <a:extLst>
              <a:ext uri="{FF2B5EF4-FFF2-40B4-BE49-F238E27FC236}">
                <a16:creationId xmlns:a16="http://schemas.microsoft.com/office/drawing/2014/main" id="{3E38F7CD-C901-4730-8733-E5BA97626248}"/>
              </a:ext>
            </a:extLst>
          </p:cNvPr>
          <p:cNvSpPr/>
          <p:nvPr/>
        </p:nvSpPr>
        <p:spPr>
          <a:xfrm>
            <a:off x="0" y="0"/>
            <a:ext cx="6858000" cy="457200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GB" sz="1400" dirty="0" err="1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4F5D660-63AE-B444-99DB-6536585F46E5}"/>
              </a:ext>
            </a:extLst>
          </p:cNvPr>
          <p:cNvSpPr/>
          <p:nvPr/>
        </p:nvSpPr>
        <p:spPr>
          <a:xfrm>
            <a:off x="-28893" y="0"/>
            <a:ext cx="6886893" cy="4136353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  <a:alpha val="74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2984F0B-1BDC-B44B-AB39-8F7B3ADF9ED2}"/>
              </a:ext>
            </a:extLst>
          </p:cNvPr>
          <p:cNvGrpSpPr/>
          <p:nvPr/>
        </p:nvGrpSpPr>
        <p:grpSpPr>
          <a:xfrm>
            <a:off x="-299803" y="1225557"/>
            <a:ext cx="7585023" cy="3770263"/>
            <a:chOff x="261616" y="1756842"/>
            <a:chExt cx="6404191" cy="377026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E280158-659A-0841-A838-2CAB78EE1161}"/>
                </a:ext>
              </a:extLst>
            </p:cNvPr>
            <p:cNvSpPr txBox="1"/>
            <p:nvPr/>
          </p:nvSpPr>
          <p:spPr bwMode="auto">
            <a:xfrm>
              <a:off x="261616" y="1756842"/>
              <a:ext cx="1782207" cy="3770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 anchor="t" anchorCtr="0">
              <a:spAutoFit/>
            </a:bodyPr>
            <a:lstStyle/>
            <a:p>
              <a:pPr fontAlgn="b">
                <a:spcAft>
                  <a:spcPts val="300"/>
                </a:spcAft>
              </a:pPr>
              <a:r>
                <a:rPr lang="en-US" sz="23900" b="1" dirty="0">
                  <a:latin typeface="Gotham HTF Black" pitchFamily="2" charset="77"/>
                  <a:cs typeface="Arial" pitchFamily="34" charset="0"/>
                </a:rPr>
                <a:t>$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3CBA881-31F2-CB43-A6EA-CF5AD70CB769}"/>
                </a:ext>
              </a:extLst>
            </p:cNvPr>
            <p:cNvSpPr txBox="1"/>
            <p:nvPr/>
          </p:nvSpPr>
          <p:spPr bwMode="auto">
            <a:xfrm>
              <a:off x="1417112" y="1756842"/>
              <a:ext cx="1782207" cy="3770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 anchor="t" anchorCtr="0">
              <a:spAutoFit/>
            </a:bodyPr>
            <a:lstStyle/>
            <a:p>
              <a:pPr fontAlgn="b">
                <a:spcAft>
                  <a:spcPts val="300"/>
                </a:spcAft>
              </a:pPr>
              <a:r>
                <a:rPr lang="en-US" sz="23900" b="1" dirty="0">
                  <a:latin typeface="Gotham HTF Black" pitchFamily="2" charset="77"/>
                  <a:cs typeface="Arial" pitchFamily="34" charset="0"/>
                </a:rPr>
                <a:t>$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ECFB6A6-63F2-324D-8D48-DB5B617FC9FC}"/>
                </a:ext>
              </a:extLst>
            </p:cNvPr>
            <p:cNvSpPr txBox="1"/>
            <p:nvPr/>
          </p:nvSpPr>
          <p:spPr bwMode="auto">
            <a:xfrm>
              <a:off x="2572608" y="1756842"/>
              <a:ext cx="1782207" cy="3770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 anchor="t" anchorCtr="0">
              <a:spAutoFit/>
            </a:bodyPr>
            <a:lstStyle/>
            <a:p>
              <a:pPr fontAlgn="b">
                <a:spcAft>
                  <a:spcPts val="300"/>
                </a:spcAft>
              </a:pPr>
              <a:r>
                <a:rPr lang="en-US" sz="23900" b="1" dirty="0">
                  <a:latin typeface="Gotham HTF Black" pitchFamily="2" charset="77"/>
                  <a:cs typeface="Arial" pitchFamily="34" charset="0"/>
                </a:rPr>
                <a:t>$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8F55E2C-9398-4F47-990C-20D9BFF86DBE}"/>
                </a:ext>
              </a:extLst>
            </p:cNvPr>
            <p:cNvSpPr txBox="1"/>
            <p:nvPr/>
          </p:nvSpPr>
          <p:spPr bwMode="auto">
            <a:xfrm>
              <a:off x="3728104" y="1756842"/>
              <a:ext cx="1782207" cy="3770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 anchor="t" anchorCtr="0">
              <a:spAutoFit/>
            </a:bodyPr>
            <a:lstStyle/>
            <a:p>
              <a:pPr fontAlgn="b">
                <a:spcAft>
                  <a:spcPts val="300"/>
                </a:spcAft>
              </a:pPr>
              <a:r>
                <a:rPr lang="en-US" sz="23900" b="1" dirty="0">
                  <a:latin typeface="Gotham HTF Black" pitchFamily="2" charset="77"/>
                  <a:cs typeface="Arial" pitchFamily="34" charset="0"/>
                </a:rPr>
                <a:t>$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19ACEDC-64B4-0647-97B5-5F1114268FBA}"/>
                </a:ext>
              </a:extLst>
            </p:cNvPr>
            <p:cNvSpPr txBox="1"/>
            <p:nvPr/>
          </p:nvSpPr>
          <p:spPr bwMode="auto">
            <a:xfrm>
              <a:off x="4883600" y="1756842"/>
              <a:ext cx="1782207" cy="3770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 anchor="t" anchorCtr="0">
              <a:spAutoFit/>
            </a:bodyPr>
            <a:lstStyle/>
            <a:p>
              <a:pPr fontAlgn="b">
                <a:spcAft>
                  <a:spcPts val="300"/>
                </a:spcAft>
              </a:pPr>
              <a:r>
                <a:rPr lang="en-US" sz="23900" b="1" dirty="0">
                  <a:latin typeface="Gotham HTF Black" pitchFamily="2" charset="77"/>
                  <a:cs typeface="Arial" pitchFamily="34" charset="0"/>
                </a:rPr>
                <a:t>$</a:t>
              </a:r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42903B2-7EA7-4550-A774-945C7B5AAD2C}"/>
              </a:ext>
            </a:extLst>
          </p:cNvPr>
          <p:cNvSpPr/>
          <p:nvPr/>
        </p:nvSpPr>
        <p:spPr>
          <a:xfrm>
            <a:off x="0" y="215042"/>
            <a:ext cx="6858000" cy="56382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4288" marR="0" lvl="0" indent="-14288" algn="ctr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en-GB" sz="2600" b="1" dirty="0" smtClean="0">
                <a:solidFill>
                  <a:schemeClr val="bg1"/>
                </a:solidFill>
                <a:latin typeface="Gotham HTF Black" pitchFamily="2" charset="77"/>
              </a:rPr>
              <a:t>PERCHE’ NON NE HO SENTITO PARLARE</a:t>
            </a:r>
            <a:endParaRPr lang="en-US" sz="2600" b="1" dirty="0">
              <a:solidFill>
                <a:schemeClr val="bg1"/>
              </a:solidFill>
              <a:latin typeface="Gotham HTF Black" pitchFamily="2" charset="7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7A8422B-D8CA-4740-A7D4-A99F2E86CD73}"/>
              </a:ext>
            </a:extLst>
          </p:cNvPr>
          <p:cNvSpPr txBox="1"/>
          <p:nvPr/>
        </p:nvSpPr>
        <p:spPr bwMode="auto">
          <a:xfrm>
            <a:off x="281426" y="7198155"/>
            <a:ext cx="6264275" cy="16200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72000" rtlCol="0" anchor="t" anchorCtr="0">
            <a:noAutofit/>
          </a:bodyPr>
          <a:lstStyle/>
          <a:p>
            <a:pPr marR="0" lvl="0" indent="0" fontAlgn="b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it-IT" sz="1400" dirty="0" smtClean="0">
                <a:latin typeface="Gotham HTF Book" pitchFamily="2" charset="77"/>
                <a:cs typeface="Arial" pitchFamily="34" charset="0"/>
              </a:rPr>
              <a:t>Epic </a:t>
            </a:r>
            <a:r>
              <a:rPr lang="it-IT" sz="1400" dirty="0">
                <a:latin typeface="Gotham HTF Book" pitchFamily="2" charset="77"/>
                <a:cs typeface="Arial" pitchFamily="34" charset="0"/>
              </a:rPr>
              <a:t>Cash è denaro elettronico P2P anonimo su una blockchain aperta, pubblica, senza autorizzazione, senza confini e neutrale. In qualità di implementazione di "maggiore resistenza alla censura" del familiare S</a:t>
            </a:r>
            <a:r>
              <a:rPr lang="it-IT" sz="1400" dirty="0" smtClean="0">
                <a:latin typeface="Gotham HTF Book" pitchFamily="2" charset="77"/>
                <a:cs typeface="Arial" pitchFamily="34" charset="0"/>
              </a:rPr>
              <a:t>tandard Monetario di </a:t>
            </a:r>
            <a:r>
              <a:rPr lang="it-IT" sz="1400" dirty="0">
                <a:latin typeface="Gotham HTF Book" pitchFamily="2" charset="77"/>
                <a:cs typeface="Arial" pitchFamily="34" charset="0"/>
              </a:rPr>
              <a:t>Bitcoin, gli utenti godono di operazioni senza fiducia, detengono la custodia diretta delle monete e effettuano transazioni direttamente tra loro attraverso la blockchain. Epic è garantito da una tripla prova di lavoro e prefigura la resistenza quantistica in base alla </a:t>
            </a:r>
            <a:r>
              <a:rPr lang="it-IT" sz="1400" dirty="0" smtClean="0">
                <a:latin typeface="Gotham HTF Book" pitchFamily="2" charset="77"/>
                <a:cs typeface="Arial" pitchFamily="34" charset="0"/>
              </a:rPr>
              <a:t>progettazione.</a:t>
            </a:r>
            <a:r>
              <a:rPr lang="en-GB" sz="1400" dirty="0" smtClean="0">
                <a:latin typeface="Gotham HTF Book" pitchFamily="2" charset="77"/>
                <a:cs typeface="Arial" pitchFamily="34" charset="0"/>
              </a:rPr>
              <a:t> </a:t>
            </a:r>
            <a:endParaRPr lang="en-GB" sz="1400" dirty="0">
              <a:latin typeface="Gotham HTF Book" pitchFamily="2" charset="77"/>
              <a:cs typeface="Arial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6BBE24-B1C1-B845-A688-75AAB1F6A656}"/>
              </a:ext>
            </a:extLst>
          </p:cNvPr>
          <p:cNvSpPr/>
          <p:nvPr/>
        </p:nvSpPr>
        <p:spPr>
          <a:xfrm>
            <a:off x="-28894" y="8981995"/>
            <a:ext cx="6886893" cy="172068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4CA06C-212C-9E41-9AD8-A370BF62523D}"/>
              </a:ext>
            </a:extLst>
          </p:cNvPr>
          <p:cNvSpPr/>
          <p:nvPr/>
        </p:nvSpPr>
        <p:spPr>
          <a:xfrm>
            <a:off x="281426" y="8958813"/>
            <a:ext cx="602937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sz="6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EC 210403 - Why have I not heard about Epic Cash?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2B9F57-7340-9A45-B770-46499A1DE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256" y="848324"/>
            <a:ext cx="2404561" cy="960169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F0226F07-AC48-2146-899F-4E3B3C8080B2}"/>
              </a:ext>
            </a:extLst>
          </p:cNvPr>
          <p:cNvSpPr/>
          <p:nvPr/>
        </p:nvSpPr>
        <p:spPr>
          <a:xfrm>
            <a:off x="2781357" y="300138"/>
            <a:ext cx="3723529" cy="19913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4288" marR="0" lvl="0" indent="-14288" algn="ctr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en-GB" sz="9600" dirty="0">
                <a:solidFill>
                  <a:schemeClr val="bg1"/>
                </a:solidFill>
                <a:latin typeface="Gotham HTF Book" pitchFamily="2" charset="77"/>
              </a:rPr>
              <a:t>?</a:t>
            </a:r>
            <a:endParaRPr lang="en-US" sz="9600" dirty="0">
              <a:solidFill>
                <a:schemeClr val="bg1"/>
              </a:solidFill>
              <a:latin typeface="Gotham HTF Book" pitchFamily="2" charset="77"/>
            </a:endParaRPr>
          </a:p>
        </p:txBody>
      </p:sp>
      <p:sp>
        <p:nvSpPr>
          <p:cNvPr id="81" name="&quot;No&quot; Symbol 80">
            <a:extLst>
              <a:ext uri="{FF2B5EF4-FFF2-40B4-BE49-F238E27FC236}">
                <a16:creationId xmlns:a16="http://schemas.microsoft.com/office/drawing/2014/main" id="{38F06540-5D57-4A43-8318-B0A1C93F8C45}"/>
              </a:ext>
            </a:extLst>
          </p:cNvPr>
          <p:cNvSpPr/>
          <p:nvPr/>
        </p:nvSpPr>
        <p:spPr>
          <a:xfrm>
            <a:off x="489072" y="4513723"/>
            <a:ext cx="1217526" cy="1217526"/>
          </a:xfrm>
          <a:prstGeom prst="noSmoking">
            <a:avLst>
              <a:gd name="adj" fmla="val 10610"/>
            </a:avLst>
          </a:prstGeom>
          <a:solidFill>
            <a:schemeClr val="tx1">
              <a:lumMod val="50000"/>
              <a:lumOff val="50000"/>
              <a:alpha val="51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82" name="&quot;No&quot; Symbol 81">
            <a:extLst>
              <a:ext uri="{FF2B5EF4-FFF2-40B4-BE49-F238E27FC236}">
                <a16:creationId xmlns:a16="http://schemas.microsoft.com/office/drawing/2014/main" id="{EB9470BC-66C6-6243-83B3-D9EF7FD48A39}"/>
              </a:ext>
            </a:extLst>
          </p:cNvPr>
          <p:cNvSpPr/>
          <p:nvPr/>
        </p:nvSpPr>
        <p:spPr>
          <a:xfrm>
            <a:off x="2781224" y="4490942"/>
            <a:ext cx="1217526" cy="1217526"/>
          </a:xfrm>
          <a:prstGeom prst="noSmoking">
            <a:avLst>
              <a:gd name="adj" fmla="val 10610"/>
            </a:avLst>
          </a:prstGeom>
          <a:solidFill>
            <a:schemeClr val="tx1">
              <a:lumMod val="50000"/>
              <a:lumOff val="50000"/>
              <a:alpha val="51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83" name="&quot;No&quot; Symbol 82">
            <a:extLst>
              <a:ext uri="{FF2B5EF4-FFF2-40B4-BE49-F238E27FC236}">
                <a16:creationId xmlns:a16="http://schemas.microsoft.com/office/drawing/2014/main" id="{38B1627B-4374-C949-8865-7B25F40E8804}"/>
              </a:ext>
            </a:extLst>
          </p:cNvPr>
          <p:cNvSpPr/>
          <p:nvPr/>
        </p:nvSpPr>
        <p:spPr>
          <a:xfrm>
            <a:off x="5086334" y="4490942"/>
            <a:ext cx="1217526" cy="1217526"/>
          </a:xfrm>
          <a:prstGeom prst="noSmoking">
            <a:avLst>
              <a:gd name="adj" fmla="val 10610"/>
            </a:avLst>
          </a:prstGeom>
          <a:solidFill>
            <a:schemeClr val="tx1">
              <a:lumMod val="50000"/>
              <a:lumOff val="50000"/>
              <a:alpha val="51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30D5176-D193-F946-9C29-63053C3EFB86}"/>
              </a:ext>
            </a:extLst>
          </p:cNvPr>
          <p:cNvSpPr/>
          <p:nvPr/>
        </p:nvSpPr>
        <p:spPr>
          <a:xfrm>
            <a:off x="130264" y="4642473"/>
            <a:ext cx="1947571" cy="56382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4288" marR="0" lvl="0" indent="-14288" algn="ctr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en-GB" sz="4400" b="1" dirty="0">
                <a:solidFill>
                  <a:schemeClr val="accent2"/>
                </a:solidFill>
                <a:latin typeface="Gotham HTF Black" pitchFamily="2" charset="77"/>
              </a:rPr>
              <a:t>NO</a:t>
            </a:r>
            <a:endParaRPr lang="en-US" sz="4400" b="1" dirty="0">
              <a:solidFill>
                <a:schemeClr val="accent2"/>
              </a:solidFill>
              <a:latin typeface="Gotham HTF Black" pitchFamily="2" charset="77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311A6F3-08DE-5842-B83B-CC5BB67EB5D4}"/>
              </a:ext>
            </a:extLst>
          </p:cNvPr>
          <p:cNvSpPr/>
          <p:nvPr/>
        </p:nvSpPr>
        <p:spPr>
          <a:xfrm>
            <a:off x="2450645" y="4653182"/>
            <a:ext cx="1947571" cy="56382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4288" marR="0" lvl="0" indent="-14288" algn="ctr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en-GB" sz="4400" b="1" dirty="0">
                <a:solidFill>
                  <a:schemeClr val="accent2"/>
                </a:solidFill>
                <a:latin typeface="Gotham HTF Black" pitchFamily="2" charset="77"/>
              </a:rPr>
              <a:t>NO</a:t>
            </a:r>
            <a:endParaRPr lang="en-US" sz="4400" b="1" dirty="0">
              <a:solidFill>
                <a:schemeClr val="accent2"/>
              </a:solidFill>
              <a:latin typeface="Gotham HTF Black" pitchFamily="2" charset="77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22B18D5-3192-5440-A6D3-7A55DB1232D0}"/>
              </a:ext>
            </a:extLst>
          </p:cNvPr>
          <p:cNvSpPr/>
          <p:nvPr/>
        </p:nvSpPr>
        <p:spPr>
          <a:xfrm>
            <a:off x="4722882" y="4665987"/>
            <a:ext cx="1947571" cy="56382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4288" marR="0" lvl="0" indent="-14288" algn="ctr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en-GB" sz="4400" b="1" dirty="0">
                <a:solidFill>
                  <a:schemeClr val="accent2"/>
                </a:solidFill>
                <a:latin typeface="Gotham HTF Black" pitchFamily="2" charset="77"/>
              </a:rPr>
              <a:t>NO</a:t>
            </a:r>
            <a:endParaRPr lang="en-US" sz="4400" b="1" dirty="0">
              <a:solidFill>
                <a:schemeClr val="accent2"/>
              </a:solidFill>
              <a:latin typeface="Gotham HTF Black" pitchFamily="2" charset="77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B0C80AE-806C-C449-BB6B-5C830205D582}"/>
              </a:ext>
            </a:extLst>
          </p:cNvPr>
          <p:cNvSpPr/>
          <p:nvPr/>
        </p:nvSpPr>
        <p:spPr>
          <a:xfrm>
            <a:off x="194565" y="2352167"/>
            <a:ext cx="1190198" cy="56382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4288" marR="0" lvl="0" indent="-14288" algn="r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en-GB" sz="3200" b="1" dirty="0">
                <a:solidFill>
                  <a:schemeClr val="accent2"/>
                </a:solidFill>
                <a:latin typeface="Gotham HTF Black" pitchFamily="2" charset="77"/>
              </a:rPr>
              <a:t>NO</a:t>
            </a:r>
            <a:endParaRPr lang="en-US" sz="3200" b="1" dirty="0">
              <a:solidFill>
                <a:schemeClr val="accent2"/>
              </a:solidFill>
              <a:latin typeface="Gotham HTF Black" pitchFamily="2" charset="77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D4D09AB-95D6-E645-91FC-D20235793EF7}"/>
              </a:ext>
            </a:extLst>
          </p:cNvPr>
          <p:cNvSpPr/>
          <p:nvPr/>
        </p:nvSpPr>
        <p:spPr>
          <a:xfrm>
            <a:off x="1610622" y="2362876"/>
            <a:ext cx="1947571" cy="56382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4288" marR="0" lvl="0" indent="-14288" algn="r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en-GB" sz="3200" b="1" dirty="0">
                <a:solidFill>
                  <a:schemeClr val="accent2"/>
                </a:solidFill>
                <a:latin typeface="Gotham HTF Black" pitchFamily="2" charset="77"/>
              </a:rPr>
              <a:t>NO</a:t>
            </a:r>
            <a:endParaRPr lang="en-US" sz="3200" b="1" dirty="0">
              <a:solidFill>
                <a:schemeClr val="accent2"/>
              </a:solidFill>
              <a:latin typeface="Gotham HTF Black" pitchFamily="2" charset="77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2522391-C0AE-6D4A-BE64-CCAE5716318A}"/>
              </a:ext>
            </a:extLst>
          </p:cNvPr>
          <p:cNvSpPr/>
          <p:nvPr/>
        </p:nvSpPr>
        <p:spPr>
          <a:xfrm>
            <a:off x="3966919" y="2375681"/>
            <a:ext cx="1947571" cy="56382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4288" marR="0" lvl="0" indent="-14288" algn="r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en-GB" sz="3200" b="1" dirty="0">
                <a:solidFill>
                  <a:schemeClr val="accent2"/>
                </a:solidFill>
                <a:latin typeface="Gotham HTF Black" pitchFamily="2" charset="77"/>
              </a:rPr>
              <a:t>NO</a:t>
            </a:r>
            <a:endParaRPr lang="en-US" sz="3200" b="1" dirty="0">
              <a:solidFill>
                <a:schemeClr val="accent2"/>
              </a:solidFill>
              <a:latin typeface="Gotham HTF Black" pitchFamily="2" charset="77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CCA64FE-B87C-F94F-97DF-6A5FC6B42026}"/>
              </a:ext>
            </a:extLst>
          </p:cNvPr>
          <p:cNvSpPr/>
          <p:nvPr/>
        </p:nvSpPr>
        <p:spPr>
          <a:xfrm>
            <a:off x="684364" y="3268520"/>
            <a:ext cx="1947571" cy="56382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4288" marR="0" lvl="0" indent="-14288" algn="r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en-GB" sz="3200" b="1" dirty="0">
                <a:solidFill>
                  <a:schemeClr val="accent2"/>
                </a:solidFill>
                <a:latin typeface="Gotham HTF Black" pitchFamily="2" charset="77"/>
              </a:rPr>
              <a:t>NO</a:t>
            </a:r>
            <a:endParaRPr lang="en-US" sz="3200" b="1" dirty="0">
              <a:solidFill>
                <a:schemeClr val="accent2"/>
              </a:solidFill>
              <a:latin typeface="Gotham HTF Black" pitchFamily="2" charset="77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1F1C918-CE59-C64E-9BCE-DD9AAD5860AF}"/>
              </a:ext>
            </a:extLst>
          </p:cNvPr>
          <p:cNvSpPr/>
          <p:nvPr/>
        </p:nvSpPr>
        <p:spPr>
          <a:xfrm>
            <a:off x="3089739" y="3279229"/>
            <a:ext cx="1947571" cy="56382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4288" marR="0" lvl="0" indent="-14288" algn="r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en-GB" sz="3200" b="1" dirty="0">
                <a:solidFill>
                  <a:schemeClr val="accent2"/>
                </a:solidFill>
                <a:latin typeface="Gotham HTF Black" pitchFamily="2" charset="77"/>
              </a:rPr>
              <a:t>NO</a:t>
            </a:r>
            <a:endParaRPr lang="en-US" sz="3200" b="1" dirty="0">
              <a:solidFill>
                <a:schemeClr val="accent2"/>
              </a:solidFill>
              <a:latin typeface="Gotham HTF Black" pitchFamily="2" charset="77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4905369-8DE8-8048-B3ED-ECA7626B36BD}"/>
              </a:ext>
            </a:extLst>
          </p:cNvPr>
          <p:cNvSpPr/>
          <p:nvPr/>
        </p:nvSpPr>
        <p:spPr>
          <a:xfrm>
            <a:off x="124097" y="2866254"/>
            <a:ext cx="1190198" cy="56382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4288" marR="0" lvl="0" indent="-14288" algn="r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en-GB" sz="1100" dirty="0" smtClean="0">
                <a:solidFill>
                  <a:schemeClr val="bg1"/>
                </a:solidFill>
                <a:latin typeface="Gotham HTF Book" pitchFamily="2" charset="77"/>
              </a:rPr>
              <a:t>MARKETING A PAGAMENTO</a:t>
            </a:r>
            <a:endParaRPr lang="en-US" sz="1100" dirty="0">
              <a:solidFill>
                <a:schemeClr val="bg1"/>
              </a:solidFill>
              <a:latin typeface="Gotham HTF Book" pitchFamily="2" charset="77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FBF42EA-2E2E-0141-B389-26CACEA82165}"/>
              </a:ext>
            </a:extLst>
          </p:cNvPr>
          <p:cNvSpPr/>
          <p:nvPr/>
        </p:nvSpPr>
        <p:spPr>
          <a:xfrm>
            <a:off x="1540154" y="2876963"/>
            <a:ext cx="1947571" cy="56382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4288" marR="0" lvl="0" indent="-14288" algn="r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en-GB" sz="1100" dirty="0" smtClean="0">
                <a:solidFill>
                  <a:schemeClr val="bg1"/>
                </a:solidFill>
                <a:latin typeface="Gotham HTF Book" pitchFamily="2" charset="77"/>
              </a:rPr>
              <a:t>INFLUENCER</a:t>
            </a:r>
          </a:p>
          <a:p>
            <a:pPr marL="14288" marR="0" lvl="0" indent="-14288" algn="r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en-GB" sz="1100" dirty="0" smtClean="0">
                <a:solidFill>
                  <a:schemeClr val="bg1"/>
                </a:solidFill>
                <a:latin typeface="Gotham HTF Book" pitchFamily="2" charset="77"/>
              </a:rPr>
              <a:t>PAGATI</a:t>
            </a:r>
            <a:r>
              <a:rPr lang="en-GB" sz="1100" dirty="0">
                <a:solidFill>
                  <a:schemeClr val="bg1"/>
                </a:solidFill>
                <a:latin typeface="Gotham HTF Book" pitchFamily="2" charset="77"/>
              </a:rPr>
              <a:t/>
            </a:r>
            <a:br>
              <a:rPr lang="en-GB" sz="1100" dirty="0">
                <a:solidFill>
                  <a:schemeClr val="bg1"/>
                </a:solidFill>
                <a:latin typeface="Gotham HTF Book" pitchFamily="2" charset="77"/>
              </a:rPr>
            </a:br>
            <a:endParaRPr lang="en-US" sz="1100" dirty="0">
              <a:solidFill>
                <a:schemeClr val="bg1"/>
              </a:solidFill>
              <a:latin typeface="Gotham HTF Book" pitchFamily="2" charset="77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EC57622-47FE-5541-9A47-A9A7B5CA393D}"/>
              </a:ext>
            </a:extLst>
          </p:cNvPr>
          <p:cNvSpPr/>
          <p:nvPr/>
        </p:nvSpPr>
        <p:spPr>
          <a:xfrm>
            <a:off x="3896451" y="2889768"/>
            <a:ext cx="1947571" cy="56382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4288" marR="0" lvl="0" indent="-14288" algn="r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en-GB" sz="1100" dirty="0" smtClean="0">
                <a:solidFill>
                  <a:schemeClr val="bg1"/>
                </a:solidFill>
                <a:latin typeface="Gotham HTF Book" pitchFamily="2" charset="77"/>
              </a:rPr>
              <a:t>LISTE IN SCAMBI  DIETRO PAGAMENTO</a:t>
            </a:r>
            <a:endParaRPr lang="en-US" sz="1100" dirty="0">
              <a:solidFill>
                <a:schemeClr val="bg1"/>
              </a:solidFill>
              <a:latin typeface="Gotham HTF Book" pitchFamily="2" charset="77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39047C1-3D92-DD41-BE30-FD6B8A6AC2BE}"/>
              </a:ext>
            </a:extLst>
          </p:cNvPr>
          <p:cNvSpPr/>
          <p:nvPr/>
        </p:nvSpPr>
        <p:spPr>
          <a:xfrm>
            <a:off x="613896" y="3761342"/>
            <a:ext cx="1947571" cy="56382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4288" marR="0" lvl="0" indent="-14288" algn="r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en-GB" sz="1100" dirty="0" smtClean="0">
                <a:solidFill>
                  <a:schemeClr val="bg1"/>
                </a:solidFill>
                <a:latin typeface="Gotham HTF Book" pitchFamily="2" charset="77"/>
              </a:rPr>
              <a:t>PR DI</a:t>
            </a:r>
          </a:p>
          <a:p>
            <a:pPr marL="14288" marR="0" lvl="0" indent="-14288" algn="r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en-GB" sz="1100" dirty="0" smtClean="0">
                <a:solidFill>
                  <a:schemeClr val="bg1"/>
                </a:solidFill>
                <a:latin typeface="Gotham HTF Book" pitchFamily="2" charset="77"/>
              </a:rPr>
              <a:t> CORPORAZIONI</a:t>
            </a:r>
            <a:endParaRPr lang="en-US" sz="1100" dirty="0">
              <a:solidFill>
                <a:schemeClr val="bg1"/>
              </a:solidFill>
              <a:latin typeface="Gotham HTF Book" pitchFamily="2" charset="77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AA6D4B1-8D56-244B-994A-6DB8DD33E558}"/>
              </a:ext>
            </a:extLst>
          </p:cNvPr>
          <p:cNvSpPr/>
          <p:nvPr/>
        </p:nvSpPr>
        <p:spPr>
          <a:xfrm>
            <a:off x="3019404" y="3772051"/>
            <a:ext cx="1947571" cy="56382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4288" marR="0" lvl="0" indent="-14288" algn="r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en-GB" sz="1100" dirty="0" smtClean="0">
                <a:solidFill>
                  <a:schemeClr val="bg1"/>
                </a:solidFill>
                <a:latin typeface="Gotham HTF Book" pitchFamily="2" charset="77"/>
              </a:rPr>
              <a:t>PRESTITI DI CAPITALI A RISCHIO</a:t>
            </a:r>
            <a:endParaRPr lang="en-US" sz="1100" dirty="0">
              <a:solidFill>
                <a:schemeClr val="bg1"/>
              </a:solidFill>
              <a:latin typeface="Gotham HTF Book" pitchFamily="2" charset="77"/>
            </a:endParaRPr>
          </a:p>
        </p:txBody>
      </p:sp>
      <p:sp>
        <p:nvSpPr>
          <p:cNvPr id="2" name="Multiply 1">
            <a:extLst>
              <a:ext uri="{FF2B5EF4-FFF2-40B4-BE49-F238E27FC236}">
                <a16:creationId xmlns:a16="http://schemas.microsoft.com/office/drawing/2014/main" id="{3A7C6926-006D-6142-B8C1-DCC00E3D9FD5}"/>
              </a:ext>
            </a:extLst>
          </p:cNvPr>
          <p:cNvSpPr/>
          <p:nvPr/>
        </p:nvSpPr>
        <p:spPr>
          <a:xfrm>
            <a:off x="1194788" y="2312744"/>
            <a:ext cx="1070998" cy="1070998"/>
          </a:xfrm>
          <a:prstGeom prst="mathMultiply">
            <a:avLst>
              <a:gd name="adj1" fmla="val 17780"/>
            </a:avLst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49" name="Multiply 48">
            <a:extLst>
              <a:ext uri="{FF2B5EF4-FFF2-40B4-BE49-F238E27FC236}">
                <a16:creationId xmlns:a16="http://schemas.microsoft.com/office/drawing/2014/main" id="{1C09A0ED-C694-7040-A5C7-305CC8828AB0}"/>
              </a:ext>
            </a:extLst>
          </p:cNvPr>
          <p:cNvSpPr/>
          <p:nvPr/>
        </p:nvSpPr>
        <p:spPr>
          <a:xfrm>
            <a:off x="3375227" y="2312744"/>
            <a:ext cx="1070998" cy="1070998"/>
          </a:xfrm>
          <a:prstGeom prst="mathMultiply">
            <a:avLst>
              <a:gd name="adj1" fmla="val 17780"/>
            </a:avLst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50" name="Multiply 49">
            <a:extLst>
              <a:ext uri="{FF2B5EF4-FFF2-40B4-BE49-F238E27FC236}">
                <a16:creationId xmlns:a16="http://schemas.microsoft.com/office/drawing/2014/main" id="{493009F4-3639-584B-80D2-B4B96C616D96}"/>
              </a:ext>
            </a:extLst>
          </p:cNvPr>
          <p:cNvSpPr/>
          <p:nvPr/>
        </p:nvSpPr>
        <p:spPr>
          <a:xfrm>
            <a:off x="5762234" y="2312744"/>
            <a:ext cx="1070998" cy="1070998"/>
          </a:xfrm>
          <a:prstGeom prst="mathMultiply">
            <a:avLst>
              <a:gd name="adj1" fmla="val 17780"/>
            </a:avLst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51" name="Multiply 50">
            <a:extLst>
              <a:ext uri="{FF2B5EF4-FFF2-40B4-BE49-F238E27FC236}">
                <a16:creationId xmlns:a16="http://schemas.microsoft.com/office/drawing/2014/main" id="{312BE5E5-C06F-F84A-A699-DB50831A9F56}"/>
              </a:ext>
            </a:extLst>
          </p:cNvPr>
          <p:cNvSpPr/>
          <p:nvPr/>
        </p:nvSpPr>
        <p:spPr>
          <a:xfrm>
            <a:off x="2502765" y="3236619"/>
            <a:ext cx="1070998" cy="1070998"/>
          </a:xfrm>
          <a:prstGeom prst="mathMultiply">
            <a:avLst>
              <a:gd name="adj1" fmla="val 17780"/>
            </a:avLst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52" name="Multiply 51">
            <a:extLst>
              <a:ext uri="{FF2B5EF4-FFF2-40B4-BE49-F238E27FC236}">
                <a16:creationId xmlns:a16="http://schemas.microsoft.com/office/drawing/2014/main" id="{32D12B76-4308-5E42-B421-074E89E0C7D4}"/>
              </a:ext>
            </a:extLst>
          </p:cNvPr>
          <p:cNvSpPr/>
          <p:nvPr/>
        </p:nvSpPr>
        <p:spPr>
          <a:xfrm>
            <a:off x="4920586" y="3236619"/>
            <a:ext cx="1070998" cy="1070998"/>
          </a:xfrm>
          <a:prstGeom prst="mathMultiply">
            <a:avLst>
              <a:gd name="adj1" fmla="val 17780"/>
            </a:avLst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3156813-405C-4944-BF6E-6D16E2342122}"/>
              </a:ext>
            </a:extLst>
          </p:cNvPr>
          <p:cNvSpPr/>
          <p:nvPr/>
        </p:nvSpPr>
        <p:spPr>
          <a:xfrm>
            <a:off x="279377" y="5190604"/>
            <a:ext cx="1617127" cy="56382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4288" marR="0" lvl="0" indent="-14288" algn="ctr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en-GB" sz="2000" dirty="0">
                <a:solidFill>
                  <a:schemeClr val="bg1"/>
                </a:solidFill>
                <a:latin typeface="Gotham HTF Book" pitchFamily="2" charset="77"/>
              </a:rPr>
              <a:t>ICO</a:t>
            </a:r>
            <a:endParaRPr lang="en-US" sz="2000" dirty="0">
              <a:solidFill>
                <a:schemeClr val="bg1"/>
              </a:solidFill>
              <a:latin typeface="Gotham HTF Book" pitchFamily="2" charset="77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D7CF6E1-D38F-B843-BE40-2E4671A27A54}"/>
              </a:ext>
            </a:extLst>
          </p:cNvPr>
          <p:cNvSpPr/>
          <p:nvPr/>
        </p:nvSpPr>
        <p:spPr>
          <a:xfrm>
            <a:off x="2585411" y="5197593"/>
            <a:ext cx="1617127" cy="56382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4288" marR="0" lvl="0" indent="-14288" algn="ctr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en-GB" sz="2000" dirty="0" smtClean="0">
                <a:solidFill>
                  <a:schemeClr val="bg1"/>
                </a:solidFill>
                <a:latin typeface="Gotham HTF Book" pitchFamily="2" charset="77"/>
              </a:rPr>
              <a:t>PRE-ESTRAZIONE</a:t>
            </a:r>
            <a:endParaRPr lang="en-US" sz="2000" dirty="0">
              <a:solidFill>
                <a:schemeClr val="bg1"/>
              </a:solidFill>
              <a:latin typeface="Gotham HTF Book" pitchFamily="2" charset="77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63AF922-FF6A-A641-A1C6-706F9E9F077E}"/>
              </a:ext>
            </a:extLst>
          </p:cNvPr>
          <p:cNvSpPr/>
          <p:nvPr/>
        </p:nvSpPr>
        <p:spPr>
          <a:xfrm>
            <a:off x="4897274" y="5191748"/>
            <a:ext cx="1617127" cy="36268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4288" marR="0" lvl="0" indent="-14288" algn="ctr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en-GB" sz="2000" dirty="0" smtClean="0">
                <a:solidFill>
                  <a:schemeClr val="bg1"/>
                </a:solidFill>
                <a:latin typeface="Gotham HTF Book" pitchFamily="2" charset="77"/>
              </a:rPr>
              <a:t>COMPAGNIE</a:t>
            </a:r>
            <a:endParaRPr lang="en-US" sz="2000" dirty="0">
              <a:solidFill>
                <a:schemeClr val="bg1"/>
              </a:solidFill>
              <a:latin typeface="Gotham HTF Book" pitchFamily="2" charset="77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A3A4D8B-6DE2-744B-8180-1D94A0FFBD07}"/>
              </a:ext>
            </a:extLst>
          </p:cNvPr>
          <p:cNvSpPr/>
          <p:nvPr/>
        </p:nvSpPr>
        <p:spPr>
          <a:xfrm>
            <a:off x="4874208" y="5442327"/>
            <a:ext cx="1617127" cy="36268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4288" marR="0" lvl="0" indent="-14288" algn="ctr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en-GB" sz="1200" dirty="0" smtClean="0">
                <a:solidFill>
                  <a:schemeClr val="bg1"/>
                </a:solidFill>
                <a:latin typeface="Gotham HTF Book" pitchFamily="2" charset="77"/>
              </a:rPr>
              <a:t>DIETRO</a:t>
            </a:r>
            <a:endParaRPr lang="en-US" sz="1200" dirty="0">
              <a:solidFill>
                <a:schemeClr val="bg1"/>
              </a:solidFill>
              <a:latin typeface="Gotham HTF Book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615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FB3EE7CE-2926-6A4E-BDA2-9D87E64EF03D}"/>
              </a:ext>
            </a:extLst>
          </p:cNvPr>
          <p:cNvSpPr/>
          <p:nvPr/>
        </p:nvSpPr>
        <p:spPr>
          <a:xfrm>
            <a:off x="0" y="1729859"/>
            <a:ext cx="6858000" cy="312774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47FFD31-65EE-8A4F-87E2-C03683F3AA12}"/>
              </a:ext>
            </a:extLst>
          </p:cNvPr>
          <p:cNvSpPr/>
          <p:nvPr/>
        </p:nvSpPr>
        <p:spPr>
          <a:xfrm>
            <a:off x="-2" y="4855591"/>
            <a:ext cx="6858000" cy="1196561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F2B1EBF-060B-404D-8297-7BB6916A08A2}"/>
              </a:ext>
            </a:extLst>
          </p:cNvPr>
          <p:cNvSpPr/>
          <p:nvPr/>
        </p:nvSpPr>
        <p:spPr>
          <a:xfrm>
            <a:off x="-2" y="6045650"/>
            <a:ext cx="6867912" cy="15158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8777EF4-0BCD-1A4B-997F-CC9F88AFFBFC}"/>
              </a:ext>
            </a:extLst>
          </p:cNvPr>
          <p:cNvSpPr/>
          <p:nvPr/>
        </p:nvSpPr>
        <p:spPr>
          <a:xfrm>
            <a:off x="-2" y="7488145"/>
            <a:ext cx="6867912" cy="1655855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07B4AF-8411-E640-90A8-F94895114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863" y="-34769"/>
            <a:ext cx="6264276" cy="480432"/>
          </a:xfrm>
        </p:spPr>
        <p:txBody>
          <a:bodyPr/>
          <a:lstStyle/>
          <a:p>
            <a:r>
              <a:rPr lang="en-US" dirty="0" smtClean="0"/>
              <a:t>SICUREZZA TECNICA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D526A7-3626-DA4C-A282-D393F92C1BAD}"/>
              </a:ext>
            </a:extLst>
          </p:cNvPr>
          <p:cNvSpPr txBox="1"/>
          <p:nvPr/>
        </p:nvSpPr>
        <p:spPr bwMode="auto">
          <a:xfrm>
            <a:off x="296861" y="7605614"/>
            <a:ext cx="6264275" cy="85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rtlCol="0" anchor="t" anchorCtr="0">
            <a:spAutoFit/>
          </a:bodyPr>
          <a:lstStyle/>
          <a:p>
            <a:pPr fontAlgn="b">
              <a:spcBef>
                <a:spcPts val="600"/>
              </a:spcBef>
              <a:spcAft>
                <a:spcPts val="300"/>
              </a:spcAft>
              <a:defRPr/>
            </a:pPr>
            <a:r>
              <a:rPr lang="en-GB" sz="1050" dirty="0">
                <a:latin typeface="Gotham HTF Book" pitchFamily="2" charset="77"/>
                <a:cs typeface="Arial" pitchFamily="34" charset="0"/>
              </a:rPr>
              <a:t>EDXL LLC, through its regional operating partners supports markets by providing “buyer of last resort” immediate spot liquidity to hundreds of digital asset revenues worldwide.</a:t>
            </a:r>
          </a:p>
          <a:p>
            <a:pPr fontAlgn="b">
              <a:spcBef>
                <a:spcPts val="600"/>
              </a:spcBef>
              <a:spcAft>
                <a:spcPts val="300"/>
              </a:spcAft>
              <a:defRPr/>
            </a:pPr>
            <a:r>
              <a:rPr lang="en-GB" sz="1050" dirty="0">
                <a:latin typeface="Gotham HTF Book" pitchFamily="2" charset="77"/>
                <a:cs typeface="Arial" pitchFamily="34" charset="0"/>
              </a:rPr>
              <a:t>EDXC dedicates a portion* of cash flows to fund a daily buyback and burn initiative of the EDXC token.</a:t>
            </a:r>
          </a:p>
        </p:txBody>
      </p:sp>
      <p:sp>
        <p:nvSpPr>
          <p:cNvPr id="37" name="Title 2">
            <a:extLst>
              <a:ext uri="{FF2B5EF4-FFF2-40B4-BE49-F238E27FC236}">
                <a16:creationId xmlns:a16="http://schemas.microsoft.com/office/drawing/2014/main" id="{5D8EA101-F4C3-4447-B8F3-BC6B0CC3CA0F}"/>
              </a:ext>
            </a:extLst>
          </p:cNvPr>
          <p:cNvSpPr txBox="1">
            <a:spLocks/>
          </p:cNvSpPr>
          <p:nvPr/>
        </p:nvSpPr>
        <p:spPr>
          <a:xfrm>
            <a:off x="306772" y="1722794"/>
            <a:ext cx="6264276" cy="480432"/>
          </a:xfrm>
          <a:prstGeom prst="rect">
            <a:avLst/>
          </a:prstGeom>
          <a:noFill/>
        </p:spPr>
        <p:txBody>
          <a:bodyPr vert="horz" lIns="72000" tIns="54000" rIns="72000" bIns="36000" rtlCol="0" anchor="b" anchorCtr="0">
            <a:no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cap="all" baseline="0" dirty="0">
                <a:solidFill>
                  <a:schemeClr val="accent2"/>
                </a:solidFill>
                <a:latin typeface="Gotham HTF Black" pitchFamily="2" charset="77"/>
                <a:ea typeface="+mj-ea"/>
                <a:cs typeface="Arial" pitchFamily="34" charset="0"/>
              </a:defRPr>
            </a:lvl1pPr>
          </a:lstStyle>
          <a:p>
            <a:r>
              <a:rPr lang="en-GB" dirty="0" smtClean="0"/>
              <a:t>SICUREZZA ECONOMICA</a:t>
            </a:r>
            <a:endParaRPr lang="en-GB" dirty="0"/>
          </a:p>
        </p:txBody>
      </p:sp>
      <p:sp>
        <p:nvSpPr>
          <p:cNvPr id="38" name="Title 2">
            <a:extLst>
              <a:ext uri="{FF2B5EF4-FFF2-40B4-BE49-F238E27FC236}">
                <a16:creationId xmlns:a16="http://schemas.microsoft.com/office/drawing/2014/main" id="{28C1DCF4-B643-2041-98C9-483938AF114C}"/>
              </a:ext>
            </a:extLst>
          </p:cNvPr>
          <p:cNvSpPr txBox="1">
            <a:spLocks/>
          </p:cNvSpPr>
          <p:nvPr/>
        </p:nvSpPr>
        <p:spPr>
          <a:xfrm>
            <a:off x="306772" y="4885464"/>
            <a:ext cx="6264276" cy="480432"/>
          </a:xfrm>
          <a:prstGeom prst="rect">
            <a:avLst/>
          </a:prstGeom>
          <a:noFill/>
        </p:spPr>
        <p:txBody>
          <a:bodyPr vert="horz" lIns="72000" tIns="54000" rIns="72000" bIns="36000" rtlCol="0" anchor="b" anchorCtr="0">
            <a:no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cap="all" baseline="0" dirty="0">
                <a:solidFill>
                  <a:schemeClr val="accent2"/>
                </a:solidFill>
                <a:latin typeface="Gotham HTF Black" pitchFamily="2" charset="77"/>
                <a:ea typeface="+mj-ea"/>
                <a:cs typeface="Arial" pitchFamily="34" charset="0"/>
              </a:defRPr>
            </a:lvl1pPr>
          </a:lstStyle>
          <a:p>
            <a:r>
              <a:rPr lang="en-GB" dirty="0" smtClean="0">
                <a:solidFill>
                  <a:schemeClr val="bg1"/>
                </a:solidFill>
              </a:rPr>
              <a:t>SICUREZZA NORMATIVA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9" name="Title 2">
            <a:extLst>
              <a:ext uri="{FF2B5EF4-FFF2-40B4-BE49-F238E27FC236}">
                <a16:creationId xmlns:a16="http://schemas.microsoft.com/office/drawing/2014/main" id="{7194D610-37C9-3D40-A5C1-8D9D9AB8BDBA}"/>
              </a:ext>
            </a:extLst>
          </p:cNvPr>
          <p:cNvSpPr txBox="1">
            <a:spLocks/>
          </p:cNvSpPr>
          <p:nvPr/>
        </p:nvSpPr>
        <p:spPr>
          <a:xfrm>
            <a:off x="311191" y="6059370"/>
            <a:ext cx="6264276" cy="480432"/>
          </a:xfrm>
          <a:prstGeom prst="rect">
            <a:avLst/>
          </a:prstGeom>
          <a:noFill/>
        </p:spPr>
        <p:txBody>
          <a:bodyPr vert="horz" lIns="72000" tIns="54000" rIns="72000" bIns="36000" rtlCol="0" anchor="b" anchorCtr="0">
            <a:no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cap="all" baseline="0" dirty="0">
                <a:solidFill>
                  <a:schemeClr val="accent2"/>
                </a:solidFill>
                <a:latin typeface="Gotham HTF Black" pitchFamily="2" charset="77"/>
                <a:ea typeface="+mj-ea"/>
                <a:cs typeface="Arial" pitchFamily="34" charset="0"/>
              </a:defRPr>
            </a:lvl1pPr>
          </a:lstStyle>
          <a:p>
            <a:r>
              <a:rPr lang="en-GB" dirty="0" smtClean="0"/>
              <a:t>SICUREZZA DELLA GOVERNANCE</a:t>
            </a:r>
            <a:endParaRPr lang="en-GB" dirty="0"/>
          </a:p>
        </p:txBody>
      </p:sp>
      <p:sp>
        <p:nvSpPr>
          <p:cNvPr id="40" name="Title 2">
            <a:extLst>
              <a:ext uri="{FF2B5EF4-FFF2-40B4-BE49-F238E27FC236}">
                <a16:creationId xmlns:a16="http://schemas.microsoft.com/office/drawing/2014/main" id="{ED16113D-D15D-E84C-9426-B321A9DDD1A6}"/>
              </a:ext>
            </a:extLst>
          </p:cNvPr>
          <p:cNvSpPr txBox="1">
            <a:spLocks/>
          </p:cNvSpPr>
          <p:nvPr/>
        </p:nvSpPr>
        <p:spPr>
          <a:xfrm>
            <a:off x="306772" y="7478068"/>
            <a:ext cx="6264276" cy="480432"/>
          </a:xfrm>
          <a:prstGeom prst="rect">
            <a:avLst/>
          </a:prstGeom>
          <a:noFill/>
        </p:spPr>
        <p:txBody>
          <a:bodyPr vert="horz" lIns="72000" tIns="54000" rIns="72000" bIns="36000" rtlCol="0" anchor="b" anchorCtr="0">
            <a:no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cap="all" baseline="0" dirty="0">
                <a:solidFill>
                  <a:schemeClr val="accent2"/>
                </a:solidFill>
                <a:latin typeface="Gotham HTF Black" pitchFamily="2" charset="77"/>
                <a:ea typeface="+mj-ea"/>
                <a:cs typeface="Arial" pitchFamily="34" charset="0"/>
              </a:defRPr>
            </a:lvl1pPr>
          </a:lstStyle>
          <a:p>
            <a:r>
              <a:rPr lang="en-GB" dirty="0" smtClean="0"/>
              <a:t>Sicurezza sociale</a:t>
            </a:r>
            <a:endParaRPr lang="en-GB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F4557AA-E3C9-5245-B88C-8F8D266D790F}"/>
              </a:ext>
            </a:extLst>
          </p:cNvPr>
          <p:cNvSpPr txBox="1"/>
          <p:nvPr/>
        </p:nvSpPr>
        <p:spPr bwMode="auto">
          <a:xfrm>
            <a:off x="306772" y="5321587"/>
            <a:ext cx="6264275" cy="767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rtlCol="0" anchor="t" anchorCtr="0">
            <a:noAutofit/>
          </a:bodyPr>
          <a:lstStyle/>
          <a:p>
            <a:pPr marR="0" lvl="0" indent="0" fontAlgn="b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Howey </a:t>
            </a:r>
            <a:r>
              <a:rPr lang="en-GB" sz="1400" dirty="0" smtClean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Conforme </a:t>
            </a:r>
            <a:r>
              <a:rPr lang="en-GB" sz="14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– No ICO, No </a:t>
            </a:r>
            <a:r>
              <a:rPr lang="en-GB" sz="1400" dirty="0" smtClean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pre-estrazione, </a:t>
            </a:r>
            <a:r>
              <a:rPr lang="en-GB" sz="14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no </a:t>
            </a:r>
            <a:r>
              <a:rPr lang="en-GB" sz="1400" dirty="0" smtClean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investitori, </a:t>
            </a:r>
            <a:r>
              <a:rPr lang="en-GB" sz="14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no </a:t>
            </a:r>
            <a:r>
              <a:rPr lang="en-GB" sz="1400" dirty="0" smtClean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controllo. Lettera di parere di un rispettato avvocato statunitense: </a:t>
            </a:r>
            <a:r>
              <a:rPr lang="en-GB" sz="14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“Epic Cash </a:t>
            </a:r>
            <a:r>
              <a:rPr lang="en-GB" sz="1400" dirty="0" smtClean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non è un  titolo”</a:t>
            </a:r>
            <a:endParaRPr lang="en-GB" sz="1400" dirty="0">
              <a:solidFill>
                <a:schemeClr val="bg1"/>
              </a:solidFill>
              <a:latin typeface="Gotham HTF Book" pitchFamily="2" charset="77"/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8D21E76-C1C6-DC45-B518-FCDA02F22FF3}"/>
              </a:ext>
            </a:extLst>
          </p:cNvPr>
          <p:cNvSpPr txBox="1"/>
          <p:nvPr/>
        </p:nvSpPr>
        <p:spPr bwMode="auto">
          <a:xfrm>
            <a:off x="306772" y="6567663"/>
            <a:ext cx="6264275" cy="691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rtlCol="0" anchor="t" anchorCtr="0">
            <a:noAutofit/>
          </a:bodyPr>
          <a:lstStyle/>
          <a:p>
            <a:pPr marR="0" lvl="0" indent="0" fontAlgn="b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it-IT" sz="14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Comunità </a:t>
            </a:r>
            <a:r>
              <a:rPr lang="it-IT" sz="1400" dirty="0" smtClean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aperta e </a:t>
            </a:r>
            <a:r>
              <a:rPr lang="it-IT" sz="14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trasparente, tutte le decisioni </a:t>
            </a:r>
            <a:r>
              <a:rPr lang="it-IT" sz="1400" dirty="0" smtClean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vengono prese </a:t>
            </a:r>
            <a:r>
              <a:rPr lang="it-IT" sz="14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allo scoperto. Token ECR con moduli di governance comprovati </a:t>
            </a:r>
            <a:r>
              <a:rPr lang="it-IT" sz="1400" dirty="0" smtClean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da Compound. </a:t>
            </a:r>
            <a:r>
              <a:rPr lang="en-GB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Gotham HTF Book" pitchFamily="2" charset="77"/>
                <a:cs typeface="Arial" pitchFamily="34" charset="0"/>
                <a:hlinkClick r:id="rId2"/>
              </a:rPr>
              <a:t>https</a:t>
            </a:r>
            <a:r>
              <a:rPr lang="en-GB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Gotham HTF Book" pitchFamily="2" charset="77"/>
                <a:cs typeface="Arial" pitchFamily="34" charset="0"/>
                <a:hlinkClick r:id="rId2"/>
              </a:rPr>
              <a:t>://</a:t>
            </a:r>
            <a:r>
              <a:rPr lang="en-GB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Gotham HTF Book" pitchFamily="2" charset="77"/>
                <a:cs typeface="Arial" pitchFamily="34" charset="0"/>
                <a:hlinkClick r:id="rId2"/>
              </a:rPr>
              <a:t>labs.epic.tech</a:t>
            </a:r>
            <a:r>
              <a:rPr lang="en-GB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Gotham HTF Book" pitchFamily="2" charset="77"/>
                <a:cs typeface="Arial" pitchFamily="34" charset="0"/>
              </a:rPr>
              <a:t> </a:t>
            </a:r>
            <a:endParaRPr lang="en-GB" sz="1400" dirty="0">
              <a:solidFill>
                <a:schemeClr val="accent2">
                  <a:lumMod val="60000"/>
                  <a:lumOff val="40000"/>
                </a:schemeClr>
              </a:solidFill>
              <a:latin typeface="Gotham HTF Book" pitchFamily="2" charset="77"/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6A51BE6-4717-BB4F-A3BA-FAFB1F473F22}"/>
              </a:ext>
            </a:extLst>
          </p:cNvPr>
          <p:cNvSpPr txBox="1"/>
          <p:nvPr/>
        </p:nvSpPr>
        <p:spPr bwMode="auto">
          <a:xfrm>
            <a:off x="306771" y="7985542"/>
            <a:ext cx="6264275" cy="691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rtlCol="0" anchor="t" anchorCtr="0">
            <a:noAutofit/>
          </a:bodyPr>
          <a:lstStyle/>
          <a:p>
            <a:pPr marR="0" lvl="0" indent="0" fontAlgn="b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it-IT" sz="1400" dirty="0" smtClean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Equo </a:t>
            </a:r>
            <a:r>
              <a:rPr lang="it-IT" sz="14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 accessibile: chiunque può estrarlo. BTC è </a:t>
            </a:r>
            <a:r>
              <a:rPr lang="it-IT" sz="1400" dirty="0" smtClean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già emesso per </a:t>
            </a:r>
            <a:r>
              <a:rPr lang="it-IT" sz="14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quasi il 90</a:t>
            </a:r>
            <a:r>
              <a:rPr lang="it-IT" sz="1400" dirty="0" smtClean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%. </a:t>
            </a:r>
            <a:r>
              <a:rPr lang="it-IT" sz="14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EPIC viene emesso solo </a:t>
            </a:r>
            <a:r>
              <a:rPr lang="it-IT" sz="1400" dirty="0" smtClean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per il </a:t>
            </a:r>
            <a:r>
              <a:rPr lang="it-IT" sz="14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50%. Il mining è aperto a </a:t>
            </a:r>
            <a:r>
              <a:rPr lang="it-IT" sz="1400" dirty="0" smtClean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tutti, </a:t>
            </a:r>
            <a:r>
              <a:rPr lang="it-IT" sz="14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il che significa che anche tu puoi ottenere la tua quota. Basse barriere all'ingresso promettono una protezione "forcone e torcia</a:t>
            </a:r>
            <a:r>
              <a:rPr lang="it-IT" sz="1400" dirty="0" smtClean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"</a:t>
            </a:r>
            <a:endParaRPr lang="en-GB" sz="1400" dirty="0">
              <a:solidFill>
                <a:schemeClr val="bg1"/>
              </a:solidFill>
              <a:latin typeface="Gotham HTF Book" pitchFamily="2" charset="77"/>
              <a:cs typeface="Arial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0705C4C-0805-374B-939C-D2A28BAA8B7C}"/>
              </a:ext>
            </a:extLst>
          </p:cNvPr>
          <p:cNvGrpSpPr/>
          <p:nvPr/>
        </p:nvGrpSpPr>
        <p:grpSpPr>
          <a:xfrm>
            <a:off x="384261" y="649686"/>
            <a:ext cx="1958199" cy="546077"/>
            <a:chOff x="384261" y="773670"/>
            <a:chExt cx="1958199" cy="546077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3D16062-8914-074E-AADF-9D3A9924AC2A}"/>
                </a:ext>
              </a:extLst>
            </p:cNvPr>
            <p:cNvSpPr/>
            <p:nvPr/>
          </p:nvSpPr>
          <p:spPr>
            <a:xfrm>
              <a:off x="384261" y="773670"/>
              <a:ext cx="546077" cy="546077"/>
            </a:xfrm>
            <a:prstGeom prst="ellipse">
              <a:avLst/>
            </a:prstGeom>
            <a:solidFill>
              <a:schemeClr val="bg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Gotham HTF Black" pitchFamily="2" charset="77"/>
                </a:rPr>
                <a:t>CPU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DCC4921-7CAC-B342-8316-C172E3BD9C0D}"/>
                </a:ext>
              </a:extLst>
            </p:cNvPr>
            <p:cNvSpPr/>
            <p:nvPr/>
          </p:nvSpPr>
          <p:spPr>
            <a:xfrm>
              <a:off x="1090322" y="773670"/>
              <a:ext cx="546077" cy="5460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US" sz="1200" b="1" dirty="0">
                  <a:solidFill>
                    <a:schemeClr val="bg1"/>
                  </a:solidFill>
                  <a:latin typeface="Gotham HTF Black" pitchFamily="2" charset="77"/>
                </a:rPr>
                <a:t>GPU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B0D7202-FC5B-7243-A219-1F73651D7ADD}"/>
                </a:ext>
              </a:extLst>
            </p:cNvPr>
            <p:cNvSpPr/>
            <p:nvPr/>
          </p:nvSpPr>
          <p:spPr>
            <a:xfrm>
              <a:off x="1796383" y="773670"/>
              <a:ext cx="546077" cy="546077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US" sz="1200" b="1" dirty="0">
                  <a:solidFill>
                    <a:schemeClr val="bg1"/>
                  </a:solidFill>
                  <a:latin typeface="Gotham HTF Black" pitchFamily="2" charset="77"/>
                </a:rPr>
                <a:t>ASIC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D1D9C1F7-585A-D940-8C02-CB819263196C}"/>
              </a:ext>
            </a:extLst>
          </p:cNvPr>
          <p:cNvSpPr txBox="1"/>
          <p:nvPr/>
        </p:nvSpPr>
        <p:spPr bwMode="auto">
          <a:xfrm>
            <a:off x="322269" y="1213261"/>
            <a:ext cx="2035690" cy="415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rtlCol="0" anchor="t" anchorCtr="0">
            <a:noAutofit/>
          </a:bodyPr>
          <a:lstStyle/>
          <a:p>
            <a:pPr marR="0" lvl="0" indent="0" algn="ctr" fontAlgn="b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 smtClean="0">
                <a:latin typeface="Gotham HTF Book" pitchFamily="2" charset="77"/>
                <a:cs typeface="Arial" pitchFamily="34" charset="0"/>
              </a:rPr>
              <a:t>Multi–algo</a:t>
            </a:r>
            <a:r>
              <a:rPr lang="en-GB" sz="16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600" dirty="0" smtClean="0">
                <a:latin typeface="Gotham HTF Book" pitchFamily="2" charset="77"/>
                <a:cs typeface="Arial" pitchFamily="34" charset="0"/>
              </a:rPr>
              <a:t>Mining</a:t>
            </a:r>
            <a:endParaRPr lang="en-GB" sz="1600" dirty="0">
              <a:latin typeface="Gotham HTF Book" pitchFamily="2" charset="77"/>
              <a:cs typeface="Arial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BCC8D7E-C182-D34C-999B-9C64234F1927}"/>
              </a:ext>
            </a:extLst>
          </p:cNvPr>
          <p:cNvSpPr txBox="1"/>
          <p:nvPr/>
        </p:nvSpPr>
        <p:spPr bwMode="auto">
          <a:xfrm>
            <a:off x="3254899" y="669694"/>
            <a:ext cx="2546294" cy="415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rtlCol="0" anchor="t" anchorCtr="0">
            <a:noAutofit/>
          </a:bodyPr>
          <a:lstStyle/>
          <a:p>
            <a:pPr marR="0" lvl="0" indent="0" fontAlgn="b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GB" sz="2000" b="1" dirty="0" smtClean="0">
                <a:solidFill>
                  <a:schemeClr val="accent2"/>
                </a:solidFill>
                <a:latin typeface="Gotham HTF Black" pitchFamily="2" charset="77"/>
                <a:cs typeface="Arial" pitchFamily="34" charset="0"/>
              </a:rPr>
              <a:t>prove-di-lavoro</a:t>
            </a:r>
            <a:endParaRPr lang="en-GB" sz="2000" b="1" dirty="0">
              <a:solidFill>
                <a:schemeClr val="accent2"/>
              </a:solidFill>
              <a:latin typeface="Gotham HTF Black" pitchFamily="2" charset="77"/>
              <a:cs typeface="Arial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04D775E-656D-9A40-B691-8460FDA035A4}"/>
              </a:ext>
            </a:extLst>
          </p:cNvPr>
          <p:cNvSpPr/>
          <p:nvPr/>
        </p:nvSpPr>
        <p:spPr>
          <a:xfrm>
            <a:off x="2727490" y="573559"/>
            <a:ext cx="546077" cy="546077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3200" b="1" dirty="0">
                <a:solidFill>
                  <a:schemeClr val="accent2"/>
                </a:solidFill>
                <a:latin typeface="Gotham HTF Black" pitchFamily="2" charset="77"/>
              </a:rPr>
              <a:t>3x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951FAF9-402C-9D43-BDC8-1CADB1C9A429}"/>
              </a:ext>
            </a:extLst>
          </p:cNvPr>
          <p:cNvSpPr txBox="1"/>
          <p:nvPr/>
        </p:nvSpPr>
        <p:spPr bwMode="auto">
          <a:xfrm>
            <a:off x="2705374" y="1045624"/>
            <a:ext cx="4162536" cy="691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rtlCol="0" anchor="t" anchorCtr="0">
            <a:noAutofit/>
          </a:bodyPr>
          <a:lstStyle/>
          <a:p>
            <a:pPr marR="0" lvl="0" indent="0" fontAlgn="b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it-IT" sz="1400" dirty="0" smtClean="0">
                <a:latin typeface="Gotham HTF Book" pitchFamily="2" charset="77"/>
                <a:cs typeface="Arial" pitchFamily="34" charset="0"/>
              </a:rPr>
              <a:t>Protezione </a:t>
            </a:r>
            <a:r>
              <a:rPr lang="it-IT" sz="1400" dirty="0">
                <a:latin typeface="Gotham HTF Book" pitchFamily="2" charset="77"/>
                <a:cs typeface="Arial" pitchFamily="34" charset="0"/>
              </a:rPr>
              <a:t>quantistica + protezione a prova di futuro contro algoritmi compromessi</a:t>
            </a:r>
            <a:endParaRPr lang="en-GB" sz="1400" dirty="0">
              <a:latin typeface="Gotham HTF Book" pitchFamily="2" charset="77"/>
              <a:cs typeface="Arial" pitchFamily="34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F76CFF8-B8BB-624E-B4EB-AB6198C99653}"/>
              </a:ext>
            </a:extLst>
          </p:cNvPr>
          <p:cNvGrpSpPr/>
          <p:nvPr/>
        </p:nvGrpSpPr>
        <p:grpSpPr>
          <a:xfrm>
            <a:off x="395144" y="2253051"/>
            <a:ext cx="3141621" cy="1329328"/>
            <a:chOff x="343384" y="2160363"/>
            <a:chExt cx="2650595" cy="1121558"/>
          </a:xfrm>
        </p:grpSpPr>
        <p:pic>
          <p:nvPicPr>
            <p:cNvPr id="57" name="Graphic 56">
              <a:extLst>
                <a:ext uri="{FF2B5EF4-FFF2-40B4-BE49-F238E27FC236}">
                  <a16:creationId xmlns:a16="http://schemas.microsoft.com/office/drawing/2014/main" id="{3AA260DE-27F5-B24F-A01E-852499E5FE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t="5989" b="24997"/>
            <a:stretch/>
          </p:blipFill>
          <p:spPr>
            <a:xfrm>
              <a:off x="343384" y="2276582"/>
              <a:ext cx="2586029" cy="1005339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91AE899-B7DC-F64C-827B-8E75D162B606}"/>
                </a:ext>
              </a:extLst>
            </p:cNvPr>
            <p:cNvSpPr txBox="1"/>
            <p:nvPr/>
          </p:nvSpPr>
          <p:spPr>
            <a:xfrm>
              <a:off x="1577072" y="2160363"/>
              <a:ext cx="1416907" cy="174394"/>
            </a:xfrm>
            <a:prstGeom prst="rect">
              <a:avLst/>
            </a:prstGeom>
            <a:noFill/>
          </p:spPr>
          <p:txBody>
            <a:bodyPr wrap="none" lIns="0" rtlCol="0" anchor="b">
              <a:noAutofit/>
            </a:bodyPr>
            <a:lstStyle/>
            <a:p>
              <a:pPr algn="r"/>
              <a:r>
                <a:rPr lang="en-US" sz="700" b="1" dirty="0">
                  <a:latin typeface="Gotham HTF Black" pitchFamily="2" charset="77"/>
                </a:rPr>
                <a:t>21M </a:t>
              </a:r>
              <a:r>
                <a:rPr lang="en-US" sz="700" b="1" dirty="0" smtClean="0">
                  <a:latin typeface="Gotham HTF Black" pitchFamily="2" charset="77"/>
                </a:rPr>
                <a:t>MAXIMUM </a:t>
              </a:r>
            </a:p>
            <a:p>
              <a:pPr algn="r"/>
              <a:r>
                <a:rPr lang="en-US" sz="700" b="1" dirty="0" smtClean="0">
                  <a:latin typeface="Gotham HTF Black" pitchFamily="2" charset="77"/>
                </a:rPr>
                <a:t>SUPPLY DEC </a:t>
              </a:r>
              <a:r>
                <a:rPr lang="en-US" sz="700" b="1" dirty="0">
                  <a:latin typeface="Gotham HTF Black" pitchFamily="2" charset="77"/>
                </a:rPr>
                <a:t>2140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42BA69CB-2AE1-944F-A753-FD62B1CF79B3}"/>
              </a:ext>
            </a:extLst>
          </p:cNvPr>
          <p:cNvSpPr txBox="1"/>
          <p:nvPr/>
        </p:nvSpPr>
        <p:spPr bwMode="auto">
          <a:xfrm>
            <a:off x="306771" y="3647281"/>
            <a:ext cx="6387328" cy="691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rtlCol="0" anchor="t" anchorCtr="0">
            <a:noAutofit/>
          </a:bodyPr>
          <a:lstStyle/>
          <a:p>
            <a:pPr marR="0" lvl="0" indent="0" fontAlgn="b"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GB" sz="1400" b="1" dirty="0">
                <a:latin typeface="Gotham HTF" pitchFamily="2" charset="77"/>
                <a:cs typeface="Arial" pitchFamily="34" charset="0"/>
              </a:rPr>
              <a:t>100% </a:t>
            </a:r>
            <a:r>
              <a:rPr lang="en-GB" sz="1400" b="1" dirty="0" smtClean="0">
                <a:latin typeface="Gotham HTF" pitchFamily="2" charset="77"/>
                <a:cs typeface="Arial" pitchFamily="34" charset="0"/>
              </a:rPr>
              <a:t>retrocompatibile </a:t>
            </a:r>
            <a:r>
              <a:rPr lang="en-GB" sz="1400" dirty="0" smtClean="0">
                <a:latin typeface="Gotham HTF Book" pitchFamily="2" charset="77"/>
                <a:cs typeface="Arial" pitchFamily="34" charset="0"/>
              </a:rPr>
              <a:t>con </a:t>
            </a:r>
            <a:r>
              <a:rPr lang="en-GB" sz="1400" dirty="0">
                <a:latin typeface="Gotham HTF Book" pitchFamily="2" charset="77"/>
                <a:cs typeface="Arial" pitchFamily="34" charset="0"/>
              </a:rPr>
              <a:t>BTC.</a:t>
            </a:r>
          </a:p>
          <a:p>
            <a:pPr marR="0" lvl="0" indent="0" fontAlgn="b"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GB" sz="1400" b="1" dirty="0">
                <a:latin typeface="Gotham HTF" pitchFamily="2" charset="77"/>
                <a:cs typeface="Arial" pitchFamily="34" charset="0"/>
              </a:rPr>
              <a:t>4 </a:t>
            </a:r>
            <a:r>
              <a:rPr lang="en-GB" sz="1400" b="1" dirty="0" smtClean="0">
                <a:latin typeface="Gotham HTF" pitchFamily="2" charset="77"/>
                <a:cs typeface="Arial" pitchFamily="34" charset="0"/>
              </a:rPr>
              <a:t>halving </a:t>
            </a:r>
            <a:r>
              <a:rPr lang="en-GB" sz="1400" b="1" dirty="0">
                <a:latin typeface="Gotham HTF" pitchFamily="2" charset="77"/>
                <a:cs typeface="Arial" pitchFamily="34" charset="0"/>
              </a:rPr>
              <a:t>in 8 </a:t>
            </a:r>
            <a:r>
              <a:rPr lang="en-GB" sz="1400" b="1" dirty="0" smtClean="0">
                <a:latin typeface="Gotham HTF" pitchFamily="2" charset="77"/>
                <a:cs typeface="Arial" pitchFamily="34" charset="0"/>
              </a:rPr>
              <a:t>anni </a:t>
            </a:r>
            <a:r>
              <a:rPr lang="en-GB" sz="1400" dirty="0">
                <a:latin typeface="Gotham HTF Book" pitchFamily="2" charset="77"/>
                <a:cs typeface="Arial" pitchFamily="34" charset="0"/>
              </a:rPr>
              <a:t>– </a:t>
            </a:r>
            <a:r>
              <a:rPr lang="en-GB" sz="1400" dirty="0" smtClean="0">
                <a:latin typeface="Gotham HTF Book" pitchFamily="2" charset="77"/>
                <a:cs typeface="Arial" pitchFamily="34" charset="0"/>
              </a:rPr>
              <a:t>più aggressivo di qualsiasi </a:t>
            </a:r>
            <a:r>
              <a:rPr lang="en-GB" sz="1400" dirty="0">
                <a:latin typeface="Gotham HTF Book" pitchFamily="2" charset="77"/>
                <a:cs typeface="Arial" pitchFamily="34" charset="0"/>
              </a:rPr>
              <a:t>crypto asset.</a:t>
            </a:r>
          </a:p>
          <a:p>
            <a:pPr marR="0" lvl="0" indent="0" fontAlgn="b"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GB" sz="1400" b="1" dirty="0" smtClean="0">
                <a:latin typeface="Gotham HTF" pitchFamily="2" charset="77"/>
                <a:cs typeface="Arial" pitchFamily="34" charset="0"/>
              </a:rPr>
              <a:t>Considera questo: </a:t>
            </a:r>
            <a:r>
              <a:rPr lang="it-IT" sz="1400" dirty="0">
                <a:latin typeface="Gotham HTF Book" pitchFamily="2" charset="77"/>
                <a:cs typeface="Arial" pitchFamily="34" charset="0"/>
              </a:rPr>
              <a:t>I</a:t>
            </a:r>
            <a:r>
              <a:rPr lang="it-IT" sz="1400" dirty="0" smtClean="0">
                <a:latin typeface="Gotham HTF Book" pitchFamily="2" charset="77"/>
                <a:cs typeface="Arial" pitchFamily="34" charset="0"/>
              </a:rPr>
              <a:t>n </a:t>
            </a:r>
            <a:r>
              <a:rPr lang="it-IT" sz="1400" dirty="0">
                <a:latin typeface="Gotham HTF Book" pitchFamily="2" charset="77"/>
                <a:cs typeface="Arial" pitchFamily="34" charset="0"/>
              </a:rPr>
              <a:t>7 anni ci saranno solo 210 monete al giorno create per 8 miliardi di persone. Puoi permetterti di non possederne </a:t>
            </a:r>
            <a:r>
              <a:rPr lang="it-IT" sz="1400" dirty="0" smtClean="0">
                <a:latin typeface="Gotham HTF Book" pitchFamily="2" charset="77"/>
                <a:cs typeface="Arial" pitchFamily="34" charset="0"/>
              </a:rPr>
              <a:t>una?</a:t>
            </a:r>
            <a:endParaRPr lang="en-GB" sz="1400" dirty="0">
              <a:latin typeface="Gotham HTF Book" pitchFamily="2" charset="77"/>
              <a:cs typeface="Arial" pitchFamily="34" charset="0"/>
            </a:endParaRP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6D89F67A-80C7-EE41-9C76-B4F1765C49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1907" y="2137784"/>
            <a:ext cx="3065094" cy="155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28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dvent_Internal-Conference-Template_MASTER_V005 ts">
  <a:themeElements>
    <a:clrScheme name="Custom 1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048BE"/>
      </a:accent1>
      <a:accent2>
        <a:srgbClr val="D49E4E"/>
      </a:accent2>
      <a:accent3>
        <a:srgbClr val="9B7D28"/>
      </a:accent3>
      <a:accent4>
        <a:srgbClr val="282827"/>
      </a:accent4>
      <a:accent5>
        <a:srgbClr val="BBBBBB"/>
      </a:accent5>
      <a:accent6>
        <a:srgbClr val="E3E3E3"/>
      </a:accent6>
      <a:hlink>
        <a:srgbClr val="BD9A30"/>
      </a:hlink>
      <a:folHlink>
        <a:srgbClr val="BD9B3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952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square" rtlCol="0" anchor="t" anchorCtr="0">
        <a:spAutoFit/>
      </a:bodyPr>
      <a:lstStyle>
        <a:defPPr fontAlgn="b">
          <a:spcAft>
            <a:spcPts val="300"/>
          </a:spcAft>
          <a:defRPr sz="14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7576D6F8EB8245B708F7A17FD81F5F" ma:contentTypeVersion="21" ma:contentTypeDescription="Create a new document." ma:contentTypeScope="" ma:versionID="de168e4dcbc3f581b1ae023475bb759b">
  <xsd:schema xmlns:xsd="http://www.w3.org/2001/XMLSchema" xmlns:xs="http://www.w3.org/2001/XMLSchema" xmlns:p="http://schemas.microsoft.com/office/2006/metadata/properties" xmlns:ns2="e58fabb6-9446-4bf5-a05e-fa4e6ef88448" xmlns:ns3="9f684ec6-0857-4470-8cdd-d47a3c7eb6af" targetNamespace="http://schemas.microsoft.com/office/2006/metadata/properties" ma:root="true" ma:fieldsID="1378702afda969161111c22e1aadef58" ns2:_="" ns3:_="">
    <xsd:import namespace="e58fabb6-9446-4bf5-a05e-fa4e6ef88448"/>
    <xsd:import namespace="9f684ec6-0857-4470-8cdd-d47a3c7eb6af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2:Display_x0020_Order" minOccurs="0"/>
                <xsd:element ref="ns2:ImageDownloadLink" minOccurs="0"/>
                <xsd:element ref="ns2:fullURL" minOccurs="0"/>
                <xsd:element ref="ns2:Meeting_x0020_Type" minOccurs="0"/>
                <xsd:element ref="ns2:Surface_x0020_on_x0020_KC_x0020_Home" minOccurs="0"/>
                <xsd:element ref="ns2:Meeting_x0020_Category" minOccurs="0"/>
                <xsd:element ref="ns2:Show_x0020_as_x0020_Quick_x0020_Link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8fabb6-9446-4bf5-a05e-fa4e6ef88448" elementFormDefault="qualified">
    <xsd:import namespace="http://schemas.microsoft.com/office/2006/documentManagement/types"/>
    <xsd:import namespace="http://schemas.microsoft.com/office/infopath/2007/PartnerControls"/>
    <xsd:element name="Category" ma:index="2" nillable="true" ma:displayName="Category" ma:format="Dropdown" ma:internalName="Category">
      <xsd:simpleType>
        <xsd:restriction base="dms:Choice">
          <xsd:enumeration value="Advent Fact Sheet"/>
          <xsd:enumeration value="Technology, Media and Telecom"/>
          <xsd:enumeration value="Business and Financial Services"/>
          <xsd:enumeration value="Healthcare"/>
          <xsd:enumeration value="Industrial"/>
          <xsd:enumeration value="Retail, Consumer and Leisure"/>
          <xsd:enumeration value="Advent Overview - NA"/>
          <xsd:enumeration value="Advent Overview - EU"/>
          <xsd:enumeration value="Case Studies - BFS"/>
          <xsd:enumeration value="Case Studies - HLC"/>
          <xsd:enumeration value="Case Studies - IND"/>
          <xsd:enumeration value="Case Studies - RCL"/>
          <xsd:enumeration value="Case Studies - TMT"/>
          <xsd:enumeration value="Placeholder1"/>
          <xsd:enumeration value="Placeholder2"/>
          <xsd:enumeration value="Inv. Prof.- Asia"/>
          <xsd:enumeration value="Inv. Prof. - EU"/>
          <xsd:enumeration value="Inv. Prof.- LatAm"/>
          <xsd:enumeration value="Inv. Prof. - NA"/>
          <xsd:enumeration value="OP - Asia"/>
          <xsd:enumeration value="Operating Partners - EU"/>
          <xsd:enumeration value="Operating Partners - LatAm"/>
          <xsd:enumeration value="Operating Partners - NA"/>
          <xsd:enumeration value="Sector Investment Lists"/>
          <xsd:enumeration value="Advent Logos"/>
          <xsd:enumeration value="Portfolio Company Logos"/>
          <xsd:enumeration value="European Deal Group - 2014"/>
          <xsd:enumeration value="European Deal Group - 2015"/>
          <xsd:enumeration value="European Deal Group - 2016"/>
          <xsd:enumeration value="European Deal Group - 2017"/>
          <xsd:enumeration value="European Deal Group - 2018"/>
          <xsd:enumeration value="Placeholder4"/>
          <xsd:enumeration value="Placeholder5"/>
          <xsd:enumeration value="Placeholder6"/>
          <xsd:enumeration value="Placeholder7"/>
          <xsd:enumeration value="NALACDGM"/>
          <xsd:enumeration value="Placeholder9"/>
          <xsd:enumeration value="Placeholder10"/>
          <xsd:enumeration value="CEO/OP Summits - 2014"/>
          <xsd:enumeration value="CEO/OP Summits - 2016"/>
          <xsd:enumeration value="CEO/OP Summits - 2017"/>
          <xsd:enumeration value="Placeholder14"/>
          <xsd:enumeration value="Placeholder15"/>
          <xsd:enumeration value="Placeholder16"/>
          <xsd:enumeration value="Placeholder17"/>
          <xsd:enumeration value="LPM - 2011"/>
          <xsd:enumeration value="LPM - 2012"/>
          <xsd:enumeration value="LPM - 2013"/>
          <xsd:enumeration value="LPM - 2014"/>
          <xsd:enumeration value="LPM - 2015"/>
          <xsd:enumeration value="LPM - 2016"/>
          <xsd:enumeration value="Placeholder24"/>
          <xsd:enumeration value="Placeholder25"/>
          <xsd:enumeration value="Placeholder26"/>
          <xsd:enumeration value="Placeholder27"/>
          <xsd:enumeration value="WWM - 2011"/>
          <xsd:enumeration value="WWM - 2012"/>
          <xsd:enumeration value="WWM - 2013"/>
          <xsd:enumeration value="WWM - 2014"/>
          <xsd:enumeration value="WWM - 2015"/>
          <xsd:enumeration value="WWM - 2016"/>
          <xsd:enumeration value="WWM - 2017"/>
          <xsd:enumeration value="WWM - 2018"/>
          <xsd:enumeration value="North America Offsites"/>
          <xsd:enumeration value="Latin America Offsites"/>
          <xsd:enumeration value="China Offsites"/>
          <xsd:enumeration value="Employee Color"/>
          <xsd:enumeration value="Employee B&amp;W"/>
          <xsd:enumeration value="Operating Partners"/>
          <xsd:enumeration value="ESG Case Studies"/>
          <xsd:enumeration value="Global Highlights Review"/>
          <xsd:enumeration value="Internal Templates"/>
          <xsd:enumeration value="Operating Partner Newsletters"/>
          <xsd:enumeration value="Press Releases"/>
          <xsd:enumeration value="Stationary"/>
        </xsd:restriction>
      </xsd:simpleType>
    </xsd:element>
    <xsd:element name="Display_x0020_Order" ma:index="3" nillable="true" ma:displayName="Display Order" ma:internalName="Display_x0020_Order">
      <xsd:simpleType>
        <xsd:restriction base="dms:Number"/>
      </xsd:simpleType>
    </xsd:element>
    <xsd:element name="ImageDownloadLink" ma:index="4" nillable="true" ma:displayName="ImageDownloadLink" ma:format="Hyperlink" ma:internalName="ImageDownload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fullURL" ma:index="6" nillable="true" ma:displayName="fullURL" ma:internalName="fullURL">
      <xsd:simpleType>
        <xsd:restriction base="dms:Text">
          <xsd:maxLength value="255"/>
        </xsd:restriction>
      </xsd:simpleType>
    </xsd:element>
    <xsd:element name="Meeting_x0020_Type" ma:index="8" nillable="true" ma:displayName="Meeting Type" ma:format="Dropdown" ma:internalName="Meeting_x0020_Type">
      <xsd:simpleType>
        <xsd:restriction base="dms:Choice">
          <xsd:enumeration value="Deal Group Meeting 2014"/>
          <xsd:enumeration value="Deal Group Meeting September 2015"/>
          <xsd:enumeration value="Deal Group Meeting September 2016"/>
          <xsd:enumeration value="European Strategy Offsite January 2015"/>
          <xsd:enumeration value="European Strategy Offsite January 2016"/>
          <xsd:enumeration value="European Strategy Offsite January 2017"/>
          <xsd:enumeration value="Industrial Away Day March 2016"/>
        </xsd:restriction>
      </xsd:simpleType>
    </xsd:element>
    <xsd:element name="Surface_x0020_on_x0020_KC_x0020_Home" ma:index="9" nillable="true" ma:displayName="Surface on KC Home" ma:default="0" ma:internalName="Surface_x0020_on_x0020_KC_x0020_Home">
      <xsd:simpleType>
        <xsd:restriction base="dms:Boolean"/>
      </xsd:simpleType>
    </xsd:element>
    <xsd:element name="Meeting_x0020_Category" ma:index="10" nillable="true" ma:displayName="Meeting Category" ma:format="Dropdown" ma:internalName="Meeting_x0020_Category">
      <xsd:simpleType>
        <xsd:restriction base="dms:Choice">
          <xsd:enumeration value="Administrative Sessions"/>
          <xsd:enumeration value="Main Sessions"/>
        </xsd:restriction>
      </xsd:simpleType>
    </xsd:element>
    <xsd:element name="Show_x0020_as_x0020_Quick_x0020_Link" ma:index="11" nillable="true" ma:displayName="Show as Quick Link" ma:default="0" ma:internalName="Show_x0020_as_x0020_Quick_x0020_Link">
      <xsd:simpleType>
        <xsd:restriction base="dms:Boolean"/>
      </xsd:simpleType>
    </xsd:element>
    <xsd:element name="MediaServiceMetadata" ma:index="15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20" nillable="true" ma:displayName="MediaServiceAutoTags" ma:internalName="MediaServiceAutoTags" ma:readOnly="true">
      <xsd:simpleType>
        <xsd:restriction base="dms:Text"/>
      </xsd:simpleType>
    </xsd:element>
    <xsd:element name="MediaServiceOCR" ma:index="2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684ec6-0857-4470-8cdd-d47a3c7eb6a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mageDownloadLink xmlns="e58fabb6-9446-4bf5-a05e-fa4e6ef88448">
      <Url xsi:nil="true"/>
      <Description xsi:nil="true"/>
    </ImageDownloadLink>
    <Meeting_x0020_Type xmlns="e58fabb6-9446-4bf5-a05e-fa4e6ef88448" xsi:nil="true"/>
    <Category xmlns="e58fabb6-9446-4bf5-a05e-fa4e6ef88448">Internal Templates</Category>
    <Surface_x0020_on_x0020_KC_x0020_Home xmlns="e58fabb6-9446-4bf5-a05e-fa4e6ef88448">false</Surface_x0020_on_x0020_KC_x0020_Home>
    <Display_x0020_Order xmlns="e58fabb6-9446-4bf5-a05e-fa4e6ef88448" xsi:nil="true"/>
    <Meeting_x0020_Category xmlns="e58fabb6-9446-4bf5-a05e-fa4e6ef88448" xsi:nil="true"/>
    <fullURL xmlns="e58fabb6-9446-4bf5-a05e-fa4e6ef88448" xsi:nil="true"/>
    <Show_x0020_as_x0020_Quick_x0020_Link xmlns="e58fabb6-9446-4bf5-a05e-fa4e6ef88448">false</Show_x0020_as_x0020_Quick_x0020_Link>
  </documentManagement>
</p:properties>
</file>

<file path=customXml/itemProps1.xml><?xml version="1.0" encoding="utf-8"?>
<ds:datastoreItem xmlns:ds="http://schemas.openxmlformats.org/officeDocument/2006/customXml" ds:itemID="{5B660CEF-FDB7-4107-9D10-142604AF31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9B7BB3-0B5C-4AB0-BF58-BFF16BDDF3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8fabb6-9446-4bf5-a05e-fa4e6ef88448"/>
    <ds:schemaRef ds:uri="9f684ec6-0857-4470-8cdd-d47a3c7eb6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A520744-49F6-48C5-870D-D28D297F5B56}">
  <ds:schemaRefs>
    <ds:schemaRef ds:uri="http://purl.org/dc/terms/"/>
    <ds:schemaRef ds:uri="9f684ec6-0857-4470-8cdd-d47a3c7eb6af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dcmitype/"/>
    <ds:schemaRef ds:uri="http://purl.org/dc/elements/1.1/"/>
    <ds:schemaRef ds:uri="http://schemas.microsoft.com/office/2006/metadata/properties"/>
    <ds:schemaRef ds:uri="e58fabb6-9446-4bf5-a05e-fa4e6ef88448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29568</TotalTime>
  <Words>382</Words>
  <Application>Microsoft Office PowerPoint</Application>
  <PresentationFormat>Lettera USA (21,6x27,9 cm)</PresentationFormat>
  <Paragraphs>50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8" baseType="lpstr">
      <vt:lpstr>Arial</vt:lpstr>
      <vt:lpstr>Calibri</vt:lpstr>
      <vt:lpstr>Gotham HTF</vt:lpstr>
      <vt:lpstr>Gotham HTF Black</vt:lpstr>
      <vt:lpstr>Gotham HTF Book</vt:lpstr>
      <vt:lpstr>Advent_Internal-Conference-Template_MASTER_V005 ts</vt:lpstr>
      <vt:lpstr>Presentazione standard di PowerPoint</vt:lpstr>
      <vt:lpstr>SICUREZZA TECNICA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 Slide Template Master</dc:title>
  <dc:creator>Harris, Andrew</dc:creator>
  <cp:lastModifiedBy>713288</cp:lastModifiedBy>
  <cp:revision>517</cp:revision>
  <dcterms:created xsi:type="dcterms:W3CDTF">2018-04-12T15:48:13Z</dcterms:created>
  <dcterms:modified xsi:type="dcterms:W3CDTF">2021-04-24T17:25:50Z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0x0101007B7576D6F8EB8245B708F7A17FD81F5F</vt:lpwstr>
  </property>
</Properties>
</file>