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834" y="-2508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950586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328452" y="1404867"/>
            <a:ext cx="45346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تصور </a:t>
            </a:r>
            <a:r>
              <a:rPr lang="ar-SA" sz="1200" dirty="0" err="1">
                <a:solidFill>
                  <a:schemeClr val="bg1"/>
                </a:solidFill>
                <a:latin typeface="Gotham HTF Book" pitchFamily="2" charset="77"/>
              </a:rPr>
              <a:t>بيتكوين</a:t>
            </a: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 في الأصل كوسيلة للتبادل ولكنها تطورت إلى الذهب الرقمي، وتعمل تقريبًا كمخزن للقيمة فقط.</a:t>
            </a:r>
          </a:p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لا تزال الإمكانية موجودة للتشفير كمخزن للقيمة، مدمج مع وسيط تبادل قابل للاستخدام، ولكن حتى الآن لم تتحقق هذه الإمكانات بالكامل.</a:t>
            </a:r>
            <a:endParaRPr lang="en-GB" sz="12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57027" y="2836337"/>
            <a:ext cx="26909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bg1"/>
                </a:solidFill>
                <a:latin typeface="Gotham HTF Book" pitchFamily="2" charset="77"/>
              </a:rPr>
              <a:t>EPIC </a:t>
            </a: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هو تطبيق برمجي جديد لمعيار </a:t>
            </a:r>
            <a:r>
              <a:rPr lang="ar-SA" sz="1200" dirty="0" err="1">
                <a:solidFill>
                  <a:schemeClr val="bg1"/>
                </a:solidFill>
                <a:latin typeface="Gotham HTF Book" pitchFamily="2" charset="77"/>
              </a:rPr>
              <a:t>البيتكوين</a:t>
            </a: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 الأصلي، تم تحديثه إلى أحدث التقنيات.</a:t>
            </a:r>
          </a:p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تتضمن سلسلة </a:t>
            </a:r>
            <a:r>
              <a:rPr lang="en-GB" sz="1200" dirty="0">
                <a:solidFill>
                  <a:schemeClr val="bg1"/>
                </a:solidFill>
                <a:latin typeface="Gotham HTF Book" pitchFamily="2" charset="77"/>
              </a:rPr>
              <a:t>EPIC </a:t>
            </a:r>
            <a:r>
              <a:rPr lang="ar-SA" sz="1200" dirty="0" err="1">
                <a:solidFill>
                  <a:schemeClr val="bg1"/>
                </a:solidFill>
                <a:latin typeface="Gotham HTF Book" pitchFamily="2" charset="77"/>
              </a:rPr>
              <a:t>بلوكتشين</a:t>
            </a: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otham HTF Book" pitchFamily="2" charset="77"/>
              </a:rPr>
              <a:t>Mimblewimble</a:t>
            </a:r>
            <a:r>
              <a:rPr lang="en-GB" sz="1200" dirty="0">
                <a:solidFill>
                  <a:schemeClr val="bg1"/>
                </a:solidFill>
                <a:latin typeface="Gotham HTF Book" pitchFamily="2" charset="77"/>
              </a:rPr>
              <a:t>  </a:t>
            </a:r>
            <a:r>
              <a:rPr lang="ar-SA" sz="1200" dirty="0">
                <a:solidFill>
                  <a:schemeClr val="bg1"/>
                </a:solidFill>
                <a:latin typeface="Gotham HTF Book" pitchFamily="2" charset="77"/>
              </a:rPr>
              <a:t>تحسينات في جميع السمات التي ستكون ضرورية لتعزيز التبني الجماعي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: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190500" y="4848512"/>
            <a:ext cx="6339048" cy="372443"/>
            <a:chOff x="190500" y="4487206"/>
            <a:chExt cx="633904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4832503" y="4561205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ar-SA" sz="1000" b="1" dirty="0">
                  <a:solidFill>
                    <a:schemeClr val="accent2"/>
                  </a:solidFill>
                  <a:latin typeface="Gotham HTF Black" pitchFamily="2" charset="77"/>
                </a:rPr>
                <a:t>التبادلية</a:t>
              </a:r>
              <a:endParaRPr lang="en-US" sz="1000" b="1" dirty="0">
                <a:solidFill>
                  <a:schemeClr val="accent2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90500" y="4578015"/>
              <a:ext cx="5857875" cy="2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lnSpc>
                  <a:spcPct val="85000"/>
                </a:lnSpc>
                <a:spcAft>
                  <a:spcPts val="3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لا توجد عملات ملوثة - تتميز بإلزامية </a:t>
              </a:r>
              <a:r>
                <a:rPr lang="en-US" sz="1000" dirty="0" err="1">
                  <a:solidFill>
                    <a:schemeClr val="bg1"/>
                  </a:solidFill>
                  <a:latin typeface="Gotham HTF Book" pitchFamily="2" charset="77"/>
                </a:rPr>
                <a:t>CoinJoin</a:t>
              </a:r>
              <a:r>
                <a:rPr lang="en-US" sz="10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 على مستوى البروتوكول ، وإعادة تعيين سجل الملكية في كل مرة يتم فيها إنفاق العملات.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87420" y="5281045"/>
            <a:ext cx="6234273" cy="372443"/>
            <a:chOff x="296863" y="4945359"/>
            <a:chExt cx="6234273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4834091" y="501530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ar-SA" sz="1000" b="1" dirty="0">
                  <a:solidFill>
                    <a:schemeClr val="accent2"/>
                  </a:solidFill>
                  <a:latin typeface="Gotham HTF Black" pitchFamily="2" charset="77"/>
                </a:rPr>
                <a:t>قابلية التوسع</a:t>
              </a:r>
              <a:endParaRPr lang="en-US" sz="1000" b="1" dirty="0">
                <a:solidFill>
                  <a:schemeClr val="accent2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542307" y="5026861"/>
              <a:ext cx="4346648" cy="2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lnSpc>
                  <a:spcPct val="85000"/>
                </a:lnSpc>
                <a:spcAft>
                  <a:spcPts val="3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بروتوكول خفيف وسريع ومتنقل أصلي يسمح بنموذج تحجيم الطبقة الأولى في الغالب.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6863" y="5703458"/>
            <a:ext cx="6229226" cy="372443"/>
            <a:chOff x="296863" y="5403512"/>
            <a:chExt cx="6229226" cy="3724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964304" y="5443400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ar-SA" sz="1000" b="1" dirty="0">
                  <a:solidFill>
                    <a:schemeClr val="accent2"/>
                  </a:solidFill>
                  <a:latin typeface="Gotham HTF Black" pitchFamily="2" charset="77"/>
                </a:rPr>
                <a:t>مقاومة للرقابة</a:t>
              </a:r>
              <a:endParaRPr lang="en-US" sz="1000" b="1" dirty="0">
                <a:solidFill>
                  <a:schemeClr val="accent2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307378" y="5484528"/>
              <a:ext cx="5497610" cy="2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lnSpc>
                  <a:spcPct val="85000"/>
                </a:lnSpc>
                <a:spcAft>
                  <a:spcPts val="3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لا يمكن مراقبة المعاملات بناءً على العنوان أو المبلغ حيث لا يتم تخزين عناوين دائمة أو بيانات يمكن ملاحظتها خارجيًا في السلسلة.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135392"/>
            <a:ext cx="6201420" cy="400110"/>
            <a:chOff x="296863" y="5878062"/>
            <a:chExt cx="6201420" cy="40011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936498" y="5929725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ar-SA" sz="1000" b="1" dirty="0">
                  <a:solidFill>
                    <a:schemeClr val="accent2"/>
                  </a:solidFill>
                  <a:latin typeface="Gotham HTF Black" pitchFamily="2" charset="77"/>
                </a:rPr>
                <a:t>مقاومة المركزية</a:t>
              </a:r>
              <a:endParaRPr lang="en-US" sz="1000" b="1" dirty="0">
                <a:solidFill>
                  <a:schemeClr val="accent2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328453" y="5883687"/>
              <a:ext cx="5348448" cy="35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just" rtl="1">
                <a:lnSpc>
                  <a:spcPct val="85000"/>
                </a:lnSpc>
                <a:spcAft>
                  <a:spcPts val="3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يتم تعدينها على أجهزة الكمبيوتر المنزلية العادية ، باستخدام وحدات المعالجة المركزية من </a:t>
              </a:r>
              <a:r>
                <a:rPr lang="en-US" sz="1000" dirty="0">
                  <a:solidFill>
                    <a:schemeClr val="bg1"/>
                  </a:solidFill>
                  <a:latin typeface="Gotham HTF Book" pitchFamily="2" charset="77"/>
                </a:rPr>
                <a:t>AMD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و </a:t>
              </a:r>
              <a:r>
                <a:rPr lang="en-US" sz="1000" dirty="0">
                  <a:solidFill>
                    <a:schemeClr val="bg1"/>
                  </a:solidFill>
                  <a:latin typeface="Gotham HTF Book" pitchFamily="2" charset="77"/>
                </a:rPr>
                <a:t>Intel ،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جنبًا إلى جنب مع وحدات معالجة الرسومات من </a:t>
              </a:r>
              <a:r>
                <a:rPr lang="en-US" sz="1000" dirty="0">
                  <a:solidFill>
                    <a:schemeClr val="bg1"/>
                  </a:solidFill>
                  <a:latin typeface="Gotham HTF Book" pitchFamily="2" charset="77"/>
                </a:rPr>
                <a:t>AMD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 و </a:t>
              </a:r>
              <a:r>
                <a:rPr lang="en-US" sz="1000" dirty="0">
                  <a:solidFill>
                    <a:schemeClr val="bg1"/>
                  </a:solidFill>
                  <a:latin typeface="Gotham HTF Book" pitchFamily="2" charset="77"/>
                </a:rPr>
                <a:t>Nvidia -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مما يؤدي إلى تمهيد المجال أمام المعدنين على نطاق صغير.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95064"/>
            <a:ext cx="6194972" cy="372443"/>
            <a:chOff x="296863" y="6363881"/>
            <a:chExt cx="6194972" cy="37244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926973" y="6426991"/>
              <a:ext cx="25617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ar-SA" sz="1000" b="1" dirty="0">
                  <a:solidFill>
                    <a:schemeClr val="accent2"/>
                  </a:solidFill>
                  <a:latin typeface="Gotham HTF Black" pitchFamily="2" charset="77"/>
                </a:rPr>
                <a:t>التوافق التنظيمي</a:t>
              </a:r>
              <a:endParaRPr lang="en-US" sz="1000" b="1" dirty="0">
                <a:solidFill>
                  <a:schemeClr val="accent2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986450" y="6461774"/>
              <a:ext cx="4714986" cy="223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lnSpc>
                  <a:spcPct val="85000"/>
                </a:lnSpc>
                <a:spcAft>
                  <a:spcPts val="3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يتفاعل المستخدمون مباشرة مع </a:t>
              </a:r>
              <a:r>
                <a:rPr lang="ar-SA" sz="1000" dirty="0" err="1">
                  <a:solidFill>
                    <a:schemeClr val="bg1"/>
                  </a:solidFill>
                  <a:latin typeface="Gotham HTF Book" pitchFamily="2" charset="77"/>
                </a:rPr>
                <a:t>باوكتشين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 - لا يلزم وجود وسيط وصي أو عقدة موثوقة من طرف ثالث.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7041060"/>
            <a:ext cx="6207865" cy="372443"/>
            <a:chOff x="296863" y="6822036"/>
            <a:chExt cx="6207865" cy="3724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4807683" y="6836165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r" rtl="1">
                <a:spcAft>
                  <a:spcPts val="300"/>
                </a:spcAft>
                <a:defRPr sz="1000" b="1">
                  <a:solidFill>
                    <a:schemeClr val="accent2"/>
                  </a:solidFill>
                  <a:latin typeface="Gotham HTF Black" pitchFamily="2" charset="77"/>
                </a:defRPr>
              </a:lvl1pPr>
            </a:lstStyle>
            <a:p>
              <a:r>
                <a:rPr lang="ar-SA" dirty="0"/>
                <a:t>إمكانية الوصول</a:t>
              </a:r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328452" y="6827238"/>
              <a:ext cx="5405709" cy="35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lnSpc>
                  <a:spcPct val="85000"/>
                </a:lnSpc>
                <a:spcAft>
                  <a:spcPts val="3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يمكن لأي شخص التعدين على جهاز كمبيوتر منزلي عادي ، أو حتى (قريبًا) على جهاز محمول - إمكانات هائلة للمستخدمين الذين لا يتعاملون مع البنوك في الاقتصادات النامية.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72"/>
            <a:ext cx="6206805" cy="888040"/>
            <a:chOff x="380834" y="7268931"/>
            <a:chExt cx="9236293" cy="13214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لا طرح</a:t>
              </a:r>
            </a:p>
            <a:p>
              <a:pPr marL="4763"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 للعملة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لا تعدين</a:t>
              </a:r>
            </a:p>
            <a:p>
              <a:pPr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 مسبق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لا مضاربة</a:t>
              </a:r>
            </a:p>
            <a:p>
              <a:pPr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 ​استثمار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لا </a:t>
              </a:r>
            </a:p>
            <a:p>
              <a:pPr algn="ctr">
                <a:lnSpc>
                  <a:spcPct val="85000"/>
                </a:lnSpc>
              </a:pPr>
              <a:r>
                <a:rPr lang="ar-SA" sz="1400" b="1" dirty="0">
                  <a:solidFill>
                    <a:schemeClr val="bg1"/>
                  </a:solidFill>
                  <a:latin typeface="Gotham HTF Black" pitchFamily="2" charset="77"/>
                </a:rPr>
                <a:t>شركة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282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 متوافق مع 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Howey ،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وهو مصمم لتحقيق درجة "1" من قبل مجلس تصنيف العملات المشفرة.</a:t>
              </a:r>
            </a:p>
            <a:p>
              <a:pPr algn="r" rtl="1"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 هو إثبات عمل مستخرج بنسبة ١٠٠% ، بدون عقد خاصة.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84267" y="4407162"/>
            <a:ext cx="6228385" cy="372443"/>
            <a:chOff x="282610" y="4112790"/>
            <a:chExt cx="6228385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4813950" y="4152489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ar-SA" sz="1000" b="1" dirty="0">
                  <a:solidFill>
                    <a:schemeClr val="accent2"/>
                  </a:solidFill>
                  <a:latin typeface="Gotham HTF Black" pitchFamily="2" charset="77"/>
                </a:rPr>
                <a:t>الندرة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282610" y="4185975"/>
              <a:ext cx="5770458" cy="2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r" rtl="1">
                <a:lnSpc>
                  <a:spcPct val="85000"/>
                </a:lnSpc>
                <a:spcAft>
                  <a:spcPts val="3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حد أقصى للعرض يبلغ 21 مليون من نوع </a:t>
              </a:r>
              <a:r>
                <a:rPr lang="en-US" sz="1000" dirty="0" err="1">
                  <a:solidFill>
                    <a:schemeClr val="bg1"/>
                  </a:solidFill>
                  <a:latin typeface="Gotham HTF Book" pitchFamily="2" charset="77"/>
                </a:rPr>
                <a:t>PoW</a:t>
              </a:r>
              <a:r>
                <a:rPr lang="en-US" sz="10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 مع جدول اصدار سريع لمطابقة عرض </a:t>
              </a:r>
              <a:r>
                <a:rPr lang="en-US" sz="1000" dirty="0">
                  <a:solidFill>
                    <a:schemeClr val="bg1"/>
                  </a:solidFill>
                  <a:latin typeface="Gotham HTF Book" pitchFamily="2" charset="77"/>
                </a:rPr>
                <a:t>BTC </a:t>
              </a:r>
              <a:r>
                <a:rPr lang="ar-SA" sz="1000" dirty="0">
                  <a:solidFill>
                    <a:schemeClr val="bg1"/>
                  </a:solidFill>
                  <a:latin typeface="Gotham HTF Book" pitchFamily="2" charset="77"/>
                </a:rPr>
                <a:t>بحلول مايو ٢٠٢٨ 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بينما يعمل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كمخزن تشفير ذي قيمة ، فإن عملته المستقرة المزدوجة،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،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تعمل كوسيط للتبادل.</a:t>
            </a:r>
          </a:p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يوفر رمز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ECR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الحوكمة للنظام البيئي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ويوفر دعم لسعر صرف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r" rtl="1" fontAlgn="b">
              <a:spcAft>
                <a:spcPts val="169"/>
              </a:spcAft>
            </a:pPr>
            <a:r>
              <a:rPr lang="ar-SA" sz="1400" dirty="0">
                <a:solidFill>
                  <a:schemeClr val="bg1"/>
                </a:solidFill>
                <a:latin typeface="Gotham HTF Book" pitchFamily="2" charset="77"/>
              </a:rPr>
              <a:t>بقيمة </a:t>
            </a: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Cash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هو رمز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ERC20،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يتم تنفيذه من خلال عقود ذكية على </a:t>
            </a:r>
            <a:r>
              <a:rPr lang="ar-SA" sz="1000" dirty="0" err="1">
                <a:solidFill>
                  <a:schemeClr val="bg1"/>
                </a:solidFill>
                <a:latin typeface="Gotham HTF Book" pitchFamily="2" charset="77"/>
              </a:rPr>
              <a:t>بلوكتشين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ar-SA" sz="1000" dirty="0" err="1">
                <a:solidFill>
                  <a:schemeClr val="bg1"/>
                </a:solidFill>
                <a:latin typeface="Gotham HTF Book" pitchFamily="2" charset="77"/>
              </a:rPr>
              <a:t>الإيثريوم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 algn="just" rtl="1">
              <a:spcBef>
                <a:spcPts val="600"/>
              </a:spcBef>
              <a:spcAft>
                <a:spcPts val="600"/>
              </a:spcAft>
            </a:pP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يضمن حامل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دائمًا ما قيمته 1 دولار من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EPIC،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بغض النظر عن المتوفر حاليا.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ts val="600"/>
              </a:spcBef>
              <a:spcAft>
                <a:spcPts val="600"/>
              </a:spcAft>
            </a:pP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مع جوهر 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/ ECR / EUSD ،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يتم وضع تطبيقات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DeFi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بسهولة في الأعلى. العديد منها قيد التطوير بالفعل ، ومن المقرر طرح العديد من الإصدارات في الأشهر القادمة.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info v1.4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spcAft>
                <a:spcPts val="300"/>
              </a:spcAft>
            </a:pPr>
            <a:r>
              <a:rPr lang="ar-SA" sz="1000" b="1" dirty="0">
                <a:solidFill>
                  <a:srgbClr val="D79E4D"/>
                </a:solidFill>
                <a:latin typeface="Gotham HTF Black" pitchFamily="2" charset="77"/>
              </a:rPr>
              <a:t>بدعم من </a:t>
            </a: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Epicenter Equity Corp،</a:t>
            </a:r>
            <a:r>
              <a:rPr lang="ar-SA" sz="1000" b="1" dirty="0">
                <a:solidFill>
                  <a:srgbClr val="D79E4D"/>
                </a:solidFill>
                <a:latin typeface="Gotham HTF Black" pitchFamily="2" charset="77"/>
              </a:rPr>
              <a:t>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وهي شركة خاصة هادفة للربح تسهل تحويل </a:t>
            </a:r>
            <a:r>
              <a:rPr lang="en-US" sz="1000" dirty="0">
                <a:solidFill>
                  <a:schemeClr val="bg1"/>
                </a:solidFill>
                <a:latin typeface="Gotham HTF Book" pitchFamily="2" charset="77"/>
              </a:rPr>
              <a:t>EUSD / USD </a:t>
            </a:r>
            <a:r>
              <a:rPr lang="ar-SA" sz="1000" dirty="0">
                <a:solidFill>
                  <a:schemeClr val="bg1"/>
                </a:solidFill>
                <a:latin typeface="Gotham HTF Book" pitchFamily="2" charset="77"/>
              </a:rPr>
              <a:t>من خلال توفير رأس المال والسيولة في انسجام مع الشركاء.</a:t>
            </a:r>
            <a:r>
              <a:rPr lang="ar-SA" sz="1000" b="1" dirty="0">
                <a:solidFill>
                  <a:srgbClr val="D79E4D"/>
                </a:solidFill>
                <a:latin typeface="Gotham HTF Black" pitchFamily="2" charset="77"/>
              </a:rPr>
              <a:t> </a:t>
            </a:r>
            <a:endParaRPr lang="en-GB" sz="1000" dirty="0">
              <a:latin typeface="Gotham HTF Book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dirty="0">
                <a:solidFill>
                  <a:sysClr val="windowText" lastClr="000000"/>
                </a:solidFill>
                <a:latin typeface="Gotham HTF Book" pitchFamily="2" charset="77"/>
              </a:rPr>
              <a:t>يتكون مركز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Epi </a:t>
            </a:r>
            <a:r>
              <a:rPr lang="ar-SA" dirty="0">
                <a:solidFill>
                  <a:sysClr val="windowText" lastClr="000000"/>
                </a:solidFill>
                <a:latin typeface="Gotham HTF Book" pitchFamily="2" charset="77"/>
              </a:rPr>
              <a:t> من 3 مكونات قابلة للتكوين:</a:t>
            </a:r>
            <a:endParaRPr lang="en-GB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900" dirty="0">
                <a:solidFill>
                  <a:sysClr val="windowText" lastClr="000000"/>
                </a:solidFill>
                <a:latin typeface="Gotham HTF Book" pitchFamily="2" charset="77"/>
              </a:rPr>
              <a:t>مخزن للقيمة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900" dirty="0">
                <a:solidFill>
                  <a:sysClr val="windowText" lastClr="000000"/>
                </a:solidFill>
                <a:latin typeface="Gotham HTF Book" pitchFamily="2" charset="77"/>
              </a:rPr>
              <a:t>خدمة حوكمة النظام البيئي</a:t>
            </a:r>
            <a:endParaRPr lang="en-GB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900" dirty="0">
                <a:solidFill>
                  <a:sysClr val="windowText" lastClr="000000"/>
                </a:solidFill>
                <a:latin typeface="Gotham HTF Book" pitchFamily="2" charset="77"/>
              </a:rPr>
              <a:t>خوارزمية مرنة مربوطة بالدولار الأمريكي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mimblewimble coin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 rtl="1"/>
            <a:r>
              <a:rPr lang="ar-SA" sz="1200" b="1" dirty="0">
                <a:solidFill>
                  <a:schemeClr val="bg1"/>
                </a:solidFill>
                <a:latin typeface="Gotham HTF Black" pitchFamily="2" charset="77"/>
              </a:rPr>
              <a:t>التطور:</a:t>
            </a:r>
            <a:b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ar-SA" sz="900" dirty="0">
                <a:solidFill>
                  <a:schemeClr val="bg1"/>
                </a:solidFill>
                <a:latin typeface="Gotham HTF Book" pitchFamily="2" charset="77"/>
              </a:rPr>
              <a:t>تم التخطيط لإصدار أصول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dApp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ar-SA" sz="900" dirty="0">
                <a:solidFill>
                  <a:schemeClr val="bg1"/>
                </a:solidFill>
                <a:latin typeface="Gotham HTF Book" pitchFamily="2" charset="77"/>
              </a:rPr>
              <a:t>جديدة لدفع أداة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DeFi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ar-SA" sz="900" dirty="0">
                <a:solidFill>
                  <a:schemeClr val="bg1"/>
                </a:solidFill>
                <a:latin typeface="Gotham HTF Book" pitchFamily="2" charset="77"/>
              </a:rPr>
              <a:t>والمستخدمين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1001670" y="1317088"/>
            <a:ext cx="83708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r" rtl="1" fontAlgn="b">
              <a:spcAft>
                <a:spcPts val="300"/>
              </a:spcAft>
            </a:pPr>
            <a:r>
              <a:rPr lang="ar-SA" sz="1050" b="1" dirty="0">
                <a:solidFill>
                  <a:schemeClr val="accent2"/>
                </a:solidFill>
                <a:latin typeface="Gotham HTF Black" pitchFamily="2" charset="77"/>
              </a:rPr>
              <a:t>هرم </a:t>
            </a: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EXTER’S</a:t>
            </a: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36345</TotalTime>
  <Words>477</Words>
  <Application>Microsoft Office PowerPoint</Application>
  <PresentationFormat>Letter Paper (8.5x11 in)‎</PresentationFormat>
  <Paragraphs>51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UNDSS Gaza</cp:lastModifiedBy>
  <cp:revision>539</cp:revision>
  <dcterms:created xsi:type="dcterms:W3CDTF">2018-04-12T15:48:13Z</dcterms:created>
  <dcterms:modified xsi:type="dcterms:W3CDTF">2021-04-05T12:15:08Z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